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79" r:id="rId3"/>
    <p:sldMasterId id="2147483687" r:id="rId4"/>
    <p:sldMasterId id="2147483695" r:id="rId5"/>
    <p:sldMasterId id="2147483703" r:id="rId6"/>
    <p:sldMasterId id="2147483711" r:id="rId7"/>
    <p:sldMasterId id="2147483719" r:id="rId8"/>
    <p:sldMasterId id="2147483727" r:id="rId9"/>
    <p:sldMasterId id="2147483735" r:id="rId10"/>
  </p:sldMasterIdLst>
  <p:notesMasterIdLst>
    <p:notesMasterId r:id="rId32"/>
  </p:notesMasterIdLst>
  <p:sldIdLst>
    <p:sldId id="256" r:id="rId11"/>
    <p:sldId id="336" r:id="rId12"/>
    <p:sldId id="302" r:id="rId13"/>
    <p:sldId id="334" r:id="rId14"/>
    <p:sldId id="330" r:id="rId15"/>
    <p:sldId id="337" r:id="rId16"/>
    <p:sldId id="301" r:id="rId17"/>
    <p:sldId id="331" r:id="rId18"/>
    <p:sldId id="309" r:id="rId19"/>
    <p:sldId id="310" r:id="rId20"/>
    <p:sldId id="311" r:id="rId21"/>
    <p:sldId id="312" r:id="rId22"/>
    <p:sldId id="313" r:id="rId23"/>
    <p:sldId id="324" r:id="rId24"/>
    <p:sldId id="300" r:id="rId25"/>
    <p:sldId id="326" r:id="rId26"/>
    <p:sldId id="292" r:id="rId27"/>
    <p:sldId id="333" r:id="rId28"/>
    <p:sldId id="293" r:id="rId29"/>
    <p:sldId id="322" r:id="rId30"/>
    <p:sldId id="329" r:id="rId31"/>
  </p:sldIdLst>
  <p:sldSz cx="9144000" cy="6858000" type="screen4x3"/>
  <p:notesSz cx="6858000" cy="9144000"/>
  <p:defaultTextStyle>
    <a:defPPr>
      <a:defRPr lang="en-US"/>
    </a:defPPr>
    <a:lvl1pPr marL="0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4571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9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D15"/>
    <a:srgbClr val="9F711D"/>
    <a:srgbClr val="BC8522"/>
    <a:srgbClr val="DA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99AF7-FA67-4743-8738-E6977761E7C2}" v="65" dt="2023-10-10T10:10:10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9" autoAdjust="0"/>
    <p:restoredTop sz="91837" autoAdjust="0"/>
  </p:normalViewPr>
  <p:slideViewPr>
    <p:cSldViewPr snapToGrid="0" showGuides="1">
      <p:cViewPr>
        <p:scale>
          <a:sx n="75" d="100"/>
          <a:sy n="75" d="100"/>
        </p:scale>
        <p:origin x="1554" y="54"/>
      </p:cViewPr>
      <p:guideLst>
        <p:guide orient="horz" pos="4019"/>
        <p:guide pos="144"/>
        <p:guide pos="5616"/>
        <p:guide pos="2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106" d="100"/>
          <a:sy n="106" d="100"/>
        </p:scale>
        <p:origin x="1776" y="-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0F65E-C5F1-43B6-8DCA-325DD5B6816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F87341-8D8B-4DDF-A089-73A01FDEF942}">
      <dgm:prSet phldrT="[Text]"/>
      <dgm:spPr/>
      <dgm:t>
        <a:bodyPr/>
        <a:lstStyle/>
        <a:p>
          <a:r>
            <a:rPr lang="en-GB" b="1" dirty="0"/>
            <a:t>PA Support</a:t>
          </a:r>
        </a:p>
      </dgm:t>
    </dgm:pt>
    <dgm:pt modelId="{2917774A-59A0-483A-8A2C-C8B34FA71995}" type="parTrans" cxnId="{C41819A7-5BD5-4F33-9C77-5FAE303D8792}">
      <dgm:prSet/>
      <dgm:spPr/>
      <dgm:t>
        <a:bodyPr/>
        <a:lstStyle/>
        <a:p>
          <a:endParaRPr lang="en-GB"/>
        </a:p>
      </dgm:t>
    </dgm:pt>
    <dgm:pt modelId="{BCEA0A1C-A744-463D-B0BE-3EDF4B320A3B}" type="sibTrans" cxnId="{C41819A7-5BD5-4F33-9C77-5FAE303D8792}">
      <dgm:prSet/>
      <dgm:spPr/>
      <dgm:t>
        <a:bodyPr/>
        <a:lstStyle/>
        <a:p>
          <a:endParaRPr lang="en-GB"/>
        </a:p>
      </dgm:t>
    </dgm:pt>
    <dgm:pt modelId="{F62A866A-4FC6-412B-B1E5-A91776927B82}">
      <dgm:prSet phldrT="[Text]" custT="1"/>
      <dgm:spPr>
        <a:solidFill>
          <a:srgbClr val="9F1C6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Cancer Prehab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20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Pilot</a:t>
          </a:r>
        </a:p>
      </dgm:t>
    </dgm:pt>
    <dgm:pt modelId="{28232568-CEAF-4AC8-9283-54DC65045B7E}" type="parTrans" cxnId="{F4C46E0F-63A6-418C-9CD6-A0ADB193AEB4}">
      <dgm:prSet/>
      <dgm:spPr/>
      <dgm:t>
        <a:bodyPr/>
        <a:lstStyle/>
        <a:p>
          <a:endParaRPr lang="en-GB"/>
        </a:p>
      </dgm:t>
    </dgm:pt>
    <dgm:pt modelId="{89708A79-CB26-4DFD-861E-723CF31C5A0A}" type="sibTrans" cxnId="{F4C46E0F-63A6-418C-9CD6-A0ADB193AEB4}">
      <dgm:prSet/>
      <dgm:spPr/>
      <dgm:t>
        <a:bodyPr/>
        <a:lstStyle/>
        <a:p>
          <a:endParaRPr lang="en-GB"/>
        </a:p>
      </dgm:t>
    </dgm:pt>
    <dgm:pt modelId="{7850712D-4490-488A-B0BC-921E41B24D7B}">
      <dgm:prSet phldrT="[Text]" custT="1"/>
      <dgm:spPr>
        <a:solidFill>
          <a:srgbClr val="9F1C64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2000" b="1" dirty="0"/>
            <a:t>Breathing Pattern Disorder </a:t>
          </a:r>
        </a:p>
        <a:p>
          <a:pPr>
            <a:spcAft>
              <a:spcPts val="0"/>
            </a:spcAft>
          </a:pPr>
          <a:r>
            <a:rPr lang="en-GB" sz="2000" b="1" dirty="0"/>
            <a:t>Patients</a:t>
          </a:r>
        </a:p>
      </dgm:t>
    </dgm:pt>
    <dgm:pt modelId="{44ECC2DB-7474-4FB4-B401-EC4119732DAF}" type="parTrans" cxnId="{34FC30CF-207D-4AB6-A142-65B856FF79B4}">
      <dgm:prSet/>
      <dgm:spPr/>
      <dgm:t>
        <a:bodyPr/>
        <a:lstStyle/>
        <a:p>
          <a:endParaRPr lang="en-GB"/>
        </a:p>
      </dgm:t>
    </dgm:pt>
    <dgm:pt modelId="{BB9AEFA5-5266-4ED6-8EDF-F6C97C53D03D}" type="sibTrans" cxnId="{34FC30CF-207D-4AB6-A142-65B856FF79B4}">
      <dgm:prSet/>
      <dgm:spPr/>
      <dgm:t>
        <a:bodyPr/>
        <a:lstStyle/>
        <a:p>
          <a:endParaRPr lang="en-GB"/>
        </a:p>
      </dgm:t>
    </dgm:pt>
    <dgm:pt modelId="{8A112253-0904-41AF-94B3-8870BC2F6DF8}">
      <dgm:prSet phldrT="[Text]" custT="1"/>
      <dgm:spPr>
        <a:solidFill>
          <a:srgbClr val="9F1C64"/>
        </a:solidFill>
      </dgm:spPr>
      <dgm:t>
        <a:bodyPr/>
        <a:lstStyle/>
        <a:p>
          <a:r>
            <a:rPr lang="en-GB" sz="2000" b="1" dirty="0"/>
            <a:t>Falls Prevention </a:t>
          </a:r>
        </a:p>
      </dgm:t>
    </dgm:pt>
    <dgm:pt modelId="{E86E7424-59C2-4960-B211-A5BB04D54CC1}" type="parTrans" cxnId="{7D21C997-C221-4EB8-8A92-82E449C3EB99}">
      <dgm:prSet/>
      <dgm:spPr/>
      <dgm:t>
        <a:bodyPr/>
        <a:lstStyle/>
        <a:p>
          <a:endParaRPr lang="en-GB"/>
        </a:p>
      </dgm:t>
    </dgm:pt>
    <dgm:pt modelId="{48D6687F-5612-46C0-B1CB-F684AA937946}" type="sibTrans" cxnId="{7D21C997-C221-4EB8-8A92-82E449C3EB99}">
      <dgm:prSet/>
      <dgm:spPr/>
      <dgm:t>
        <a:bodyPr/>
        <a:lstStyle/>
        <a:p>
          <a:endParaRPr lang="en-GB"/>
        </a:p>
      </dgm:t>
    </dgm:pt>
    <dgm:pt modelId="{0EEE06A2-66CD-494D-8DAC-487B1DC7B212}">
      <dgm:prSet custT="1"/>
      <dgm:spPr>
        <a:solidFill>
          <a:srgbClr val="9F1C6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/>
            <a:t>Supporting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/>
            <a:t>the H&amp;C workforce to discuss PA</a:t>
          </a:r>
        </a:p>
      </dgm:t>
    </dgm:pt>
    <dgm:pt modelId="{2DC8616C-CE9A-4578-815E-B4BD89D98989}" type="parTrans" cxnId="{EBDF5F51-4B46-4F13-9B8B-6DAA170BE83A}">
      <dgm:prSet/>
      <dgm:spPr/>
      <dgm:t>
        <a:bodyPr/>
        <a:lstStyle/>
        <a:p>
          <a:endParaRPr lang="en-GB"/>
        </a:p>
      </dgm:t>
    </dgm:pt>
    <dgm:pt modelId="{7E557DC7-FDF7-4A78-B3D0-EDBDC4C59291}" type="sibTrans" cxnId="{EBDF5F51-4B46-4F13-9B8B-6DAA170BE83A}">
      <dgm:prSet/>
      <dgm:spPr/>
      <dgm:t>
        <a:bodyPr/>
        <a:lstStyle/>
        <a:p>
          <a:endParaRPr lang="en-GB"/>
        </a:p>
      </dgm:t>
    </dgm:pt>
    <dgm:pt modelId="{F59C7C63-94E5-48C4-904C-E481B4359089}">
      <dgm:prSet custT="1"/>
      <dgm:spPr>
        <a:solidFill>
          <a:srgbClr val="9F1C6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/>
            <a:t>‘Green &amp;  Blue’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/>
            <a:t>Social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/>
            <a:t>Prescribing</a:t>
          </a:r>
        </a:p>
      </dgm:t>
    </dgm:pt>
    <dgm:pt modelId="{0E4FBF33-449C-476E-BCDC-3ACEEC8557EE}" type="parTrans" cxnId="{CDC347E6-E236-4F86-B84A-B19AD9D60680}">
      <dgm:prSet/>
      <dgm:spPr/>
      <dgm:t>
        <a:bodyPr/>
        <a:lstStyle/>
        <a:p>
          <a:endParaRPr lang="en-GB"/>
        </a:p>
      </dgm:t>
    </dgm:pt>
    <dgm:pt modelId="{F1BF0C1A-0561-4AFD-A027-AAA1EC35969C}" type="sibTrans" cxnId="{CDC347E6-E236-4F86-B84A-B19AD9D60680}">
      <dgm:prSet/>
      <dgm:spPr/>
      <dgm:t>
        <a:bodyPr/>
        <a:lstStyle/>
        <a:p>
          <a:endParaRPr lang="en-GB"/>
        </a:p>
      </dgm:t>
    </dgm:pt>
    <dgm:pt modelId="{91C2B384-C3E6-4BE2-85D2-4519431DAF96}" type="pres">
      <dgm:prSet presAssocID="{AEB0F65E-C5F1-43B6-8DCA-325DD5B681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A87059-F0BF-421C-B9A2-CBCB2B807EB0}" type="pres">
      <dgm:prSet presAssocID="{0BF87341-8D8B-4DDF-A089-73A01FDEF942}" presName="centerShape" presStyleLbl="node0" presStyleIdx="0" presStyleCnt="1"/>
      <dgm:spPr/>
    </dgm:pt>
    <dgm:pt modelId="{7171E27E-0A67-4437-8489-C43C88416D83}" type="pres">
      <dgm:prSet presAssocID="{28232568-CEAF-4AC8-9283-54DC65045B7E}" presName="parTrans" presStyleLbl="bgSibTrans2D1" presStyleIdx="0" presStyleCnt="5" custAng="10800000" custScaleX="54036" custLinFactNeighborX="27969" custLinFactNeighborY="6195"/>
      <dgm:spPr/>
    </dgm:pt>
    <dgm:pt modelId="{E002F872-7D42-4EFF-8170-E207FCD1D85C}" type="pres">
      <dgm:prSet presAssocID="{F62A866A-4FC6-412B-B1E5-A91776927B82}" presName="node" presStyleLbl="node1" presStyleIdx="0" presStyleCnt="5">
        <dgm:presLayoutVars>
          <dgm:bulletEnabled val="1"/>
        </dgm:presLayoutVars>
      </dgm:prSet>
      <dgm:spPr/>
    </dgm:pt>
    <dgm:pt modelId="{D5D8D92B-6A9F-49AD-8FAF-77BC3A969E0A}" type="pres">
      <dgm:prSet presAssocID="{44ECC2DB-7474-4FB4-B401-EC4119732DAF}" presName="parTrans" presStyleLbl="bgSibTrans2D1" presStyleIdx="1" presStyleCnt="5" custAng="16018116" custFlipHor="1" custScaleX="37854" custLinFactNeighborX="30054" custLinFactNeighborY="67730"/>
      <dgm:spPr/>
    </dgm:pt>
    <dgm:pt modelId="{BB27DE45-ACF6-42D2-9CCB-C1E1DC31E871}" type="pres">
      <dgm:prSet presAssocID="{7850712D-4490-488A-B0BC-921E41B24D7B}" presName="node" presStyleLbl="node1" presStyleIdx="1" presStyleCnt="5">
        <dgm:presLayoutVars>
          <dgm:bulletEnabled val="1"/>
        </dgm:presLayoutVars>
      </dgm:prSet>
      <dgm:spPr/>
    </dgm:pt>
    <dgm:pt modelId="{4B5932EA-436A-4040-B4E6-748363B348A0}" type="pres">
      <dgm:prSet presAssocID="{E86E7424-59C2-4960-B211-A5BB04D54CC1}" presName="parTrans" presStyleLbl="bgSibTrans2D1" presStyleIdx="2" presStyleCnt="5" custAng="10800000" custFlipHor="1" custScaleX="62726" custLinFactNeighborX="1930" custLinFactNeighborY="73934"/>
      <dgm:spPr/>
    </dgm:pt>
    <dgm:pt modelId="{594201BC-60E9-4B80-90F2-917250846040}" type="pres">
      <dgm:prSet presAssocID="{8A112253-0904-41AF-94B3-8870BC2F6DF8}" presName="node" presStyleLbl="node1" presStyleIdx="2" presStyleCnt="5">
        <dgm:presLayoutVars>
          <dgm:bulletEnabled val="1"/>
        </dgm:presLayoutVars>
      </dgm:prSet>
      <dgm:spPr/>
    </dgm:pt>
    <dgm:pt modelId="{3753D32F-26B4-4C26-AD44-82FB23091001}" type="pres">
      <dgm:prSet presAssocID="{0E4FBF33-449C-476E-BCDC-3ACEEC8557EE}" presName="parTrans" presStyleLbl="bgSibTrans2D1" presStyleIdx="3" presStyleCnt="5" custAng="10847653" custScaleX="37568" custLinFactNeighborX="-28420" custLinFactNeighborY="65995"/>
      <dgm:spPr/>
    </dgm:pt>
    <dgm:pt modelId="{AFE9E56F-C6BD-4262-8F3E-9032697E192D}" type="pres">
      <dgm:prSet presAssocID="{F59C7C63-94E5-48C4-904C-E481B4359089}" presName="node" presStyleLbl="node1" presStyleIdx="3" presStyleCnt="5">
        <dgm:presLayoutVars>
          <dgm:bulletEnabled val="1"/>
        </dgm:presLayoutVars>
      </dgm:prSet>
      <dgm:spPr/>
    </dgm:pt>
    <dgm:pt modelId="{40B5A4A2-ECE9-4D9A-AA35-4283FE4FBBD6}" type="pres">
      <dgm:prSet presAssocID="{2DC8616C-CE9A-4578-815E-B4BD89D98989}" presName="parTrans" presStyleLbl="bgSibTrans2D1" presStyleIdx="4" presStyleCnt="5" custAng="0" custFlipHor="1" custScaleX="53895" custLinFactNeighborX="-27894"/>
      <dgm:spPr/>
    </dgm:pt>
    <dgm:pt modelId="{CBE827E5-BB40-441E-AAD8-C53F941ADE1E}" type="pres">
      <dgm:prSet presAssocID="{0EEE06A2-66CD-494D-8DAC-487B1DC7B212}" presName="node" presStyleLbl="node1" presStyleIdx="4" presStyleCnt="5">
        <dgm:presLayoutVars>
          <dgm:bulletEnabled val="1"/>
        </dgm:presLayoutVars>
      </dgm:prSet>
      <dgm:spPr/>
    </dgm:pt>
  </dgm:ptLst>
  <dgm:cxnLst>
    <dgm:cxn modelId="{620D8C03-4064-4900-9DCF-DDB00E2A9793}" type="presOf" srcId="{7850712D-4490-488A-B0BC-921E41B24D7B}" destId="{BB27DE45-ACF6-42D2-9CCB-C1E1DC31E871}" srcOrd="0" destOrd="0" presId="urn:microsoft.com/office/officeart/2005/8/layout/radial4"/>
    <dgm:cxn modelId="{F4C46E0F-63A6-418C-9CD6-A0ADB193AEB4}" srcId="{0BF87341-8D8B-4DDF-A089-73A01FDEF942}" destId="{F62A866A-4FC6-412B-B1E5-A91776927B82}" srcOrd="0" destOrd="0" parTransId="{28232568-CEAF-4AC8-9283-54DC65045B7E}" sibTransId="{89708A79-CB26-4DFD-861E-723CF31C5A0A}"/>
    <dgm:cxn modelId="{5BAA871E-5983-4B75-9538-E1A79299282E}" type="presOf" srcId="{F62A866A-4FC6-412B-B1E5-A91776927B82}" destId="{E002F872-7D42-4EFF-8170-E207FCD1D85C}" srcOrd="0" destOrd="0" presId="urn:microsoft.com/office/officeart/2005/8/layout/radial4"/>
    <dgm:cxn modelId="{95AA8F22-0048-4F38-BFD3-FDD9CD211654}" type="presOf" srcId="{8A112253-0904-41AF-94B3-8870BC2F6DF8}" destId="{594201BC-60E9-4B80-90F2-917250846040}" srcOrd="0" destOrd="0" presId="urn:microsoft.com/office/officeart/2005/8/layout/radial4"/>
    <dgm:cxn modelId="{3ECE0334-7B21-4CEE-8893-8685B5ED3C41}" type="presOf" srcId="{E86E7424-59C2-4960-B211-A5BB04D54CC1}" destId="{4B5932EA-436A-4040-B4E6-748363B348A0}" srcOrd="0" destOrd="0" presId="urn:microsoft.com/office/officeart/2005/8/layout/radial4"/>
    <dgm:cxn modelId="{CC282239-21C4-4955-8867-27F432135E13}" type="presOf" srcId="{44ECC2DB-7474-4FB4-B401-EC4119732DAF}" destId="{D5D8D92B-6A9F-49AD-8FAF-77BC3A969E0A}" srcOrd="0" destOrd="0" presId="urn:microsoft.com/office/officeart/2005/8/layout/radial4"/>
    <dgm:cxn modelId="{E0DF775F-E6B0-4C03-B2A2-3015C60595F3}" type="presOf" srcId="{0EEE06A2-66CD-494D-8DAC-487B1DC7B212}" destId="{CBE827E5-BB40-441E-AAD8-C53F941ADE1E}" srcOrd="0" destOrd="0" presId="urn:microsoft.com/office/officeart/2005/8/layout/radial4"/>
    <dgm:cxn modelId="{FC1F0263-A7D5-4F95-B848-D2E51D4CF485}" type="presOf" srcId="{28232568-CEAF-4AC8-9283-54DC65045B7E}" destId="{7171E27E-0A67-4437-8489-C43C88416D83}" srcOrd="0" destOrd="0" presId="urn:microsoft.com/office/officeart/2005/8/layout/radial4"/>
    <dgm:cxn modelId="{66421D50-E602-4D59-AFE4-BA385F639BE6}" type="presOf" srcId="{0E4FBF33-449C-476E-BCDC-3ACEEC8557EE}" destId="{3753D32F-26B4-4C26-AD44-82FB23091001}" srcOrd="0" destOrd="0" presId="urn:microsoft.com/office/officeart/2005/8/layout/radial4"/>
    <dgm:cxn modelId="{EBDF5F51-4B46-4F13-9B8B-6DAA170BE83A}" srcId="{0BF87341-8D8B-4DDF-A089-73A01FDEF942}" destId="{0EEE06A2-66CD-494D-8DAC-487B1DC7B212}" srcOrd="4" destOrd="0" parTransId="{2DC8616C-CE9A-4578-815E-B4BD89D98989}" sibTransId="{7E557DC7-FDF7-4A78-B3D0-EDBDC4C59291}"/>
    <dgm:cxn modelId="{B62E6585-6859-41EB-B170-1632F48285BD}" type="presOf" srcId="{2DC8616C-CE9A-4578-815E-B4BD89D98989}" destId="{40B5A4A2-ECE9-4D9A-AA35-4283FE4FBBD6}" srcOrd="0" destOrd="0" presId="urn:microsoft.com/office/officeart/2005/8/layout/radial4"/>
    <dgm:cxn modelId="{7D21C997-C221-4EB8-8A92-82E449C3EB99}" srcId="{0BF87341-8D8B-4DDF-A089-73A01FDEF942}" destId="{8A112253-0904-41AF-94B3-8870BC2F6DF8}" srcOrd="2" destOrd="0" parTransId="{E86E7424-59C2-4960-B211-A5BB04D54CC1}" sibTransId="{48D6687F-5612-46C0-B1CB-F684AA937946}"/>
    <dgm:cxn modelId="{8C56DE9A-1DF3-4AA7-A014-E435C48958A9}" type="presOf" srcId="{AEB0F65E-C5F1-43B6-8DCA-325DD5B68164}" destId="{91C2B384-C3E6-4BE2-85D2-4519431DAF96}" srcOrd="0" destOrd="0" presId="urn:microsoft.com/office/officeart/2005/8/layout/radial4"/>
    <dgm:cxn modelId="{C41819A7-5BD5-4F33-9C77-5FAE303D8792}" srcId="{AEB0F65E-C5F1-43B6-8DCA-325DD5B68164}" destId="{0BF87341-8D8B-4DDF-A089-73A01FDEF942}" srcOrd="0" destOrd="0" parTransId="{2917774A-59A0-483A-8A2C-C8B34FA71995}" sibTransId="{BCEA0A1C-A744-463D-B0BE-3EDF4B320A3B}"/>
    <dgm:cxn modelId="{34FC30CF-207D-4AB6-A142-65B856FF79B4}" srcId="{0BF87341-8D8B-4DDF-A089-73A01FDEF942}" destId="{7850712D-4490-488A-B0BC-921E41B24D7B}" srcOrd="1" destOrd="0" parTransId="{44ECC2DB-7474-4FB4-B401-EC4119732DAF}" sibTransId="{BB9AEFA5-5266-4ED6-8EDF-F6C97C53D03D}"/>
    <dgm:cxn modelId="{CDC347E6-E236-4F86-B84A-B19AD9D60680}" srcId="{0BF87341-8D8B-4DDF-A089-73A01FDEF942}" destId="{F59C7C63-94E5-48C4-904C-E481B4359089}" srcOrd="3" destOrd="0" parTransId="{0E4FBF33-449C-476E-BCDC-3ACEEC8557EE}" sibTransId="{F1BF0C1A-0561-4AFD-A027-AAA1EC35969C}"/>
    <dgm:cxn modelId="{5BCBC5F6-3B6D-4A6D-90D5-DD88154FEF4E}" type="presOf" srcId="{0BF87341-8D8B-4DDF-A089-73A01FDEF942}" destId="{7EA87059-F0BF-421C-B9A2-CBCB2B807EB0}" srcOrd="0" destOrd="0" presId="urn:microsoft.com/office/officeart/2005/8/layout/radial4"/>
    <dgm:cxn modelId="{FB8F3CFD-1F72-4397-9426-085BEB4B4FBB}" type="presOf" srcId="{F59C7C63-94E5-48C4-904C-E481B4359089}" destId="{AFE9E56F-C6BD-4262-8F3E-9032697E192D}" srcOrd="0" destOrd="0" presId="urn:microsoft.com/office/officeart/2005/8/layout/radial4"/>
    <dgm:cxn modelId="{5927563F-AFC8-4FEC-B904-97341D390F5A}" type="presParOf" srcId="{91C2B384-C3E6-4BE2-85D2-4519431DAF96}" destId="{7EA87059-F0BF-421C-B9A2-CBCB2B807EB0}" srcOrd="0" destOrd="0" presId="urn:microsoft.com/office/officeart/2005/8/layout/radial4"/>
    <dgm:cxn modelId="{D6A044D3-751A-47C1-9478-132D4ABEB4E5}" type="presParOf" srcId="{91C2B384-C3E6-4BE2-85D2-4519431DAF96}" destId="{7171E27E-0A67-4437-8489-C43C88416D83}" srcOrd="1" destOrd="0" presId="urn:microsoft.com/office/officeart/2005/8/layout/radial4"/>
    <dgm:cxn modelId="{854DE813-8DC4-4014-92CB-05458FEAB1FB}" type="presParOf" srcId="{91C2B384-C3E6-4BE2-85D2-4519431DAF96}" destId="{E002F872-7D42-4EFF-8170-E207FCD1D85C}" srcOrd="2" destOrd="0" presId="urn:microsoft.com/office/officeart/2005/8/layout/radial4"/>
    <dgm:cxn modelId="{228DB898-3DB6-4660-9170-A068228049EA}" type="presParOf" srcId="{91C2B384-C3E6-4BE2-85D2-4519431DAF96}" destId="{D5D8D92B-6A9F-49AD-8FAF-77BC3A969E0A}" srcOrd="3" destOrd="0" presId="urn:microsoft.com/office/officeart/2005/8/layout/radial4"/>
    <dgm:cxn modelId="{8F5A78CD-328D-46F7-AD34-FAF7518DAE25}" type="presParOf" srcId="{91C2B384-C3E6-4BE2-85D2-4519431DAF96}" destId="{BB27DE45-ACF6-42D2-9CCB-C1E1DC31E871}" srcOrd="4" destOrd="0" presId="urn:microsoft.com/office/officeart/2005/8/layout/radial4"/>
    <dgm:cxn modelId="{4AB03308-A514-4306-B3DB-F90BCDEE30DC}" type="presParOf" srcId="{91C2B384-C3E6-4BE2-85D2-4519431DAF96}" destId="{4B5932EA-436A-4040-B4E6-748363B348A0}" srcOrd="5" destOrd="0" presId="urn:microsoft.com/office/officeart/2005/8/layout/radial4"/>
    <dgm:cxn modelId="{0AA37DA0-9873-48E3-917F-FE1ECF4FDD9B}" type="presParOf" srcId="{91C2B384-C3E6-4BE2-85D2-4519431DAF96}" destId="{594201BC-60E9-4B80-90F2-917250846040}" srcOrd="6" destOrd="0" presId="urn:microsoft.com/office/officeart/2005/8/layout/radial4"/>
    <dgm:cxn modelId="{7B2FAD7F-2293-4406-834A-E7621EAA7797}" type="presParOf" srcId="{91C2B384-C3E6-4BE2-85D2-4519431DAF96}" destId="{3753D32F-26B4-4C26-AD44-82FB23091001}" srcOrd="7" destOrd="0" presId="urn:microsoft.com/office/officeart/2005/8/layout/radial4"/>
    <dgm:cxn modelId="{9CED29FE-D9EB-4433-BDAE-88F7FCC0EFDB}" type="presParOf" srcId="{91C2B384-C3E6-4BE2-85D2-4519431DAF96}" destId="{AFE9E56F-C6BD-4262-8F3E-9032697E192D}" srcOrd="8" destOrd="0" presId="urn:microsoft.com/office/officeart/2005/8/layout/radial4"/>
    <dgm:cxn modelId="{2C59D2D8-CA7A-46E5-9B7D-BCA56A003607}" type="presParOf" srcId="{91C2B384-C3E6-4BE2-85D2-4519431DAF96}" destId="{40B5A4A2-ECE9-4D9A-AA35-4283FE4FBBD6}" srcOrd="9" destOrd="0" presId="urn:microsoft.com/office/officeart/2005/8/layout/radial4"/>
    <dgm:cxn modelId="{E37AF6CE-F02E-437B-AD45-4200F258FF37}" type="presParOf" srcId="{91C2B384-C3E6-4BE2-85D2-4519431DAF96}" destId="{CBE827E5-BB40-441E-AAD8-C53F941ADE1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DD769-A4DB-4575-8DAD-2072472081C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7D5EE4-0C78-4866-A471-6CC19D7F216A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7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700" b="1" dirty="0"/>
            <a:t>Partners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700" b="1" dirty="0"/>
        </a:p>
      </dgm:t>
    </dgm:pt>
    <dgm:pt modelId="{23204280-2E53-4AE6-8BA1-73B048651BC1}" type="parTrans" cxnId="{36E6D020-1183-4ACD-9A3A-4662FB77CD34}">
      <dgm:prSet/>
      <dgm:spPr/>
      <dgm:t>
        <a:bodyPr/>
        <a:lstStyle/>
        <a:p>
          <a:endParaRPr lang="en-GB"/>
        </a:p>
      </dgm:t>
    </dgm:pt>
    <dgm:pt modelId="{65BEEE85-190F-45D6-B82A-E68770B92054}" type="sibTrans" cxnId="{36E6D020-1183-4ACD-9A3A-4662FB77CD34}">
      <dgm:prSet/>
      <dgm:spPr/>
      <dgm:t>
        <a:bodyPr/>
        <a:lstStyle/>
        <a:p>
          <a:endParaRPr lang="en-GB"/>
        </a:p>
      </dgm:t>
    </dgm:pt>
    <dgm:pt modelId="{B65332A1-EFA7-4BF1-8405-1BB061BEE0D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b="1" dirty="0"/>
            <a:t>Objectives</a:t>
          </a:r>
          <a:r>
            <a:rPr lang="en-GB" dirty="0"/>
            <a:t> </a:t>
          </a:r>
        </a:p>
      </dgm:t>
    </dgm:pt>
    <dgm:pt modelId="{105801B7-B465-49A0-895B-D8B9F75EF294}" type="parTrans" cxnId="{3FDB99B7-8864-4475-B55D-9F16A6CA69D8}">
      <dgm:prSet/>
      <dgm:spPr/>
      <dgm:t>
        <a:bodyPr/>
        <a:lstStyle/>
        <a:p>
          <a:endParaRPr lang="en-GB"/>
        </a:p>
      </dgm:t>
    </dgm:pt>
    <dgm:pt modelId="{80827EE4-EC35-4679-A2A2-1F835CEC4129}" type="sibTrans" cxnId="{3FDB99B7-8864-4475-B55D-9F16A6CA69D8}">
      <dgm:prSet/>
      <dgm:spPr/>
      <dgm:t>
        <a:bodyPr/>
        <a:lstStyle/>
        <a:p>
          <a:endParaRPr lang="en-GB"/>
        </a:p>
      </dgm:t>
    </dgm:pt>
    <dgm:pt modelId="{232132CF-B8ED-43D6-BE6C-6B7E7CE62DFD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Progress</a:t>
          </a:r>
          <a:r>
            <a:rPr lang="en-GB" dirty="0"/>
            <a:t> </a:t>
          </a:r>
        </a:p>
      </dgm:t>
    </dgm:pt>
    <dgm:pt modelId="{6C8C4E65-B9DB-4BC2-B50C-A67EBFE5C72B}" type="parTrans" cxnId="{2F36DCA2-3F75-42C5-B8AD-5DFEC582D181}">
      <dgm:prSet/>
      <dgm:spPr/>
      <dgm:t>
        <a:bodyPr/>
        <a:lstStyle/>
        <a:p>
          <a:endParaRPr lang="en-GB"/>
        </a:p>
      </dgm:t>
    </dgm:pt>
    <dgm:pt modelId="{C1240262-2395-4AFC-9BCC-737447C7C8A4}" type="sibTrans" cxnId="{2F36DCA2-3F75-42C5-B8AD-5DFEC582D181}">
      <dgm:prSet/>
      <dgm:spPr/>
      <dgm:t>
        <a:bodyPr/>
        <a:lstStyle/>
        <a:p>
          <a:endParaRPr lang="en-GB"/>
        </a:p>
      </dgm:t>
    </dgm:pt>
    <dgm:pt modelId="{00720D36-C211-4DF5-A93D-115043A4F0B8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Next Steps </a:t>
          </a:r>
        </a:p>
      </dgm:t>
    </dgm:pt>
    <dgm:pt modelId="{F9F3CA1C-845B-4C65-82A0-7C81D091F9BD}" type="parTrans" cxnId="{85EE8D12-E132-4545-B39A-83D9E50C31B2}">
      <dgm:prSet/>
      <dgm:spPr/>
      <dgm:t>
        <a:bodyPr/>
        <a:lstStyle/>
        <a:p>
          <a:endParaRPr lang="en-GB"/>
        </a:p>
      </dgm:t>
    </dgm:pt>
    <dgm:pt modelId="{ED0D23DD-7F3E-49DB-A6B1-4C02C91C68ED}" type="sibTrans" cxnId="{85EE8D12-E132-4545-B39A-83D9E50C31B2}">
      <dgm:prSet/>
      <dgm:spPr/>
      <dgm:t>
        <a:bodyPr/>
        <a:lstStyle/>
        <a:p>
          <a:endParaRPr lang="en-GB"/>
        </a:p>
      </dgm:t>
    </dgm:pt>
    <dgm:pt modelId="{E38CEA86-B554-489C-8150-85BDBE50B5A6}" type="pres">
      <dgm:prSet presAssocID="{B77DD769-A4DB-4575-8DAD-2072472081C5}" presName="rootnode" presStyleCnt="0">
        <dgm:presLayoutVars>
          <dgm:chMax/>
          <dgm:chPref/>
          <dgm:dir/>
          <dgm:animLvl val="lvl"/>
        </dgm:presLayoutVars>
      </dgm:prSet>
      <dgm:spPr/>
    </dgm:pt>
    <dgm:pt modelId="{E3F1610F-4C82-443B-A94E-5C4B5AA0DC5C}" type="pres">
      <dgm:prSet presAssocID="{957D5EE4-0C78-4866-A471-6CC19D7F216A}" presName="composite" presStyleCnt="0"/>
      <dgm:spPr/>
    </dgm:pt>
    <dgm:pt modelId="{0A2BCE3B-08C8-4C38-AC80-78B02C2C8B3C}" type="pres">
      <dgm:prSet presAssocID="{957D5EE4-0C78-4866-A471-6CC19D7F216A}" presName="bentUpArrow1" presStyleLbl="alignImgPlace1" presStyleIdx="0" presStyleCnt="3" custScaleX="33553" custScaleY="66385" custLinFactX="-7238" custLinFactNeighborX="-100000" custLinFactNeighborY="-22310"/>
      <dgm:spPr/>
    </dgm:pt>
    <dgm:pt modelId="{A652AB82-90D6-4490-94C2-DA16A7CFD87A}" type="pres">
      <dgm:prSet presAssocID="{957D5EE4-0C78-4866-A471-6CC19D7F216A}" presName="ParentText" presStyleLbl="node1" presStyleIdx="0" presStyleCnt="4" custScaleX="66644" custScaleY="87986" custLinFactNeighborX="-83020" custLinFactNeighborY="-9345">
        <dgm:presLayoutVars>
          <dgm:chMax val="1"/>
          <dgm:chPref val="1"/>
          <dgm:bulletEnabled val="1"/>
        </dgm:presLayoutVars>
      </dgm:prSet>
      <dgm:spPr/>
    </dgm:pt>
    <dgm:pt modelId="{C935B907-7D08-485E-8458-AC4E229C2A0D}" type="pres">
      <dgm:prSet presAssocID="{957D5EE4-0C78-4866-A471-6CC19D7F216A}" presName="ChildText" presStyleLbl="revTx" presStyleIdx="0" presStyleCnt="3" custLinFactX="28738" custLinFactNeighborX="100000" custLinFactNeighborY="-9335">
        <dgm:presLayoutVars>
          <dgm:chMax val="0"/>
          <dgm:chPref val="0"/>
          <dgm:bulletEnabled val="1"/>
        </dgm:presLayoutVars>
      </dgm:prSet>
      <dgm:spPr/>
    </dgm:pt>
    <dgm:pt modelId="{2993747E-F43D-449F-BA2F-45FF972FA595}" type="pres">
      <dgm:prSet presAssocID="{65BEEE85-190F-45D6-B82A-E68770B92054}" presName="sibTrans" presStyleCnt="0"/>
      <dgm:spPr/>
    </dgm:pt>
    <dgm:pt modelId="{32E11FF3-3B6B-4073-80FB-C2BE5FE2CDC0}" type="pres">
      <dgm:prSet presAssocID="{B65332A1-EFA7-4BF1-8405-1BB061BEE0D9}" presName="composite" presStyleCnt="0"/>
      <dgm:spPr/>
    </dgm:pt>
    <dgm:pt modelId="{C052DB75-4EAB-4427-9B29-9BB74F09DF05}" type="pres">
      <dgm:prSet presAssocID="{B65332A1-EFA7-4BF1-8405-1BB061BEE0D9}" presName="bentUpArrow1" presStyleLbl="alignImgPlace1" presStyleIdx="1" presStyleCnt="3" custScaleX="34071" custScaleY="61881" custLinFactX="-78904" custLinFactNeighborX="-100000" custLinFactNeighborY="-21090"/>
      <dgm:spPr/>
    </dgm:pt>
    <dgm:pt modelId="{E0FC35E9-7E45-4520-ADF4-855495ADF224}" type="pres">
      <dgm:prSet presAssocID="{B65332A1-EFA7-4BF1-8405-1BB061BEE0D9}" presName="ParentText" presStyleLbl="node1" presStyleIdx="1" presStyleCnt="4" custScaleX="66644" custScaleY="87986" custLinFactX="-9029" custLinFactNeighborX="-100000" custLinFactNeighborY="-3383">
        <dgm:presLayoutVars>
          <dgm:chMax val="1"/>
          <dgm:chPref val="1"/>
          <dgm:bulletEnabled val="1"/>
        </dgm:presLayoutVars>
      </dgm:prSet>
      <dgm:spPr/>
    </dgm:pt>
    <dgm:pt modelId="{BF980668-7CA0-4847-8DAD-49051E8D639D}" type="pres">
      <dgm:prSet presAssocID="{B65332A1-EFA7-4BF1-8405-1BB061BEE0D9}" presName="ChildText" presStyleLbl="revTx" presStyleIdx="1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70F59605-A92C-47BC-B4DA-A9B4BEE32604}" type="pres">
      <dgm:prSet presAssocID="{80827EE4-EC35-4679-A2A2-1F835CEC4129}" presName="sibTrans" presStyleCnt="0"/>
      <dgm:spPr/>
    </dgm:pt>
    <dgm:pt modelId="{5B7D24CD-21FF-41EC-B59B-8191D39FB5D4}" type="pres">
      <dgm:prSet presAssocID="{232132CF-B8ED-43D6-BE6C-6B7E7CE62DFD}" presName="composite" presStyleCnt="0"/>
      <dgm:spPr/>
    </dgm:pt>
    <dgm:pt modelId="{BD030564-24CE-4D6D-9F89-72A898E2CAD2}" type="pres">
      <dgm:prSet presAssocID="{232132CF-B8ED-43D6-BE6C-6B7E7CE62DFD}" presName="bentUpArrow1" presStyleLbl="alignImgPlace1" presStyleIdx="2" presStyleCnt="3" custScaleX="33940" custScaleY="61174" custLinFactX="-100000" custLinFactNeighborX="-148264" custLinFactNeighborY="-19714"/>
      <dgm:spPr/>
    </dgm:pt>
    <dgm:pt modelId="{23F66EEA-F011-4587-8A1A-7DE9B2067A43}" type="pres">
      <dgm:prSet presAssocID="{232132CF-B8ED-43D6-BE6C-6B7E7CE62DFD}" presName="ParentText" presStyleLbl="node1" presStyleIdx="2" presStyleCnt="4" custScaleX="66644" custScaleY="87986" custLinFactX="-55847" custLinFactNeighborX="-100000" custLinFactNeighborY="-906">
        <dgm:presLayoutVars>
          <dgm:chMax val="1"/>
          <dgm:chPref val="1"/>
          <dgm:bulletEnabled val="1"/>
        </dgm:presLayoutVars>
      </dgm:prSet>
      <dgm:spPr/>
    </dgm:pt>
    <dgm:pt modelId="{FF49E78E-C2DF-4D99-88FB-3379D7A65B91}" type="pres">
      <dgm:prSet presAssocID="{232132CF-B8ED-43D6-BE6C-6B7E7CE62DFD}" presName="ChildText" presStyleLbl="revTx" presStyleIdx="2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F1CDDB1D-3AA6-4D0A-8D09-9356F6F0E0F0}" type="pres">
      <dgm:prSet presAssocID="{C1240262-2395-4AFC-9BCC-737447C7C8A4}" presName="sibTrans" presStyleCnt="0"/>
      <dgm:spPr/>
    </dgm:pt>
    <dgm:pt modelId="{637023CD-7460-48D3-84A6-55052AC5C157}" type="pres">
      <dgm:prSet presAssocID="{00720D36-C211-4DF5-A93D-115043A4F0B8}" presName="composite" presStyleCnt="0"/>
      <dgm:spPr/>
    </dgm:pt>
    <dgm:pt modelId="{9C60B3CC-100C-4117-BCD9-8EC99A01B30A}" type="pres">
      <dgm:prSet presAssocID="{00720D36-C211-4DF5-A93D-115043A4F0B8}" presName="ParentText" presStyleLbl="node1" presStyleIdx="3" presStyleCnt="4" custScaleX="66644" custScaleY="87986" custLinFactX="-100000" custLinFactNeighborX="-102210" custLinFactNeighborY="3837">
        <dgm:presLayoutVars>
          <dgm:chMax val="1"/>
          <dgm:chPref val="1"/>
          <dgm:bulletEnabled val="1"/>
        </dgm:presLayoutVars>
      </dgm:prSet>
      <dgm:spPr/>
    </dgm:pt>
  </dgm:ptLst>
  <dgm:cxnLst>
    <dgm:cxn modelId="{55262F0A-C9AB-4EE0-B642-5FB1EAA4DF8F}" type="presOf" srcId="{B77DD769-A4DB-4575-8DAD-2072472081C5}" destId="{E38CEA86-B554-489C-8150-85BDBE50B5A6}" srcOrd="0" destOrd="0" presId="urn:microsoft.com/office/officeart/2005/8/layout/StepDownProcess"/>
    <dgm:cxn modelId="{85EE8D12-E132-4545-B39A-83D9E50C31B2}" srcId="{B77DD769-A4DB-4575-8DAD-2072472081C5}" destId="{00720D36-C211-4DF5-A93D-115043A4F0B8}" srcOrd="3" destOrd="0" parTransId="{F9F3CA1C-845B-4C65-82A0-7C81D091F9BD}" sibTransId="{ED0D23DD-7F3E-49DB-A6B1-4C02C91C68ED}"/>
    <dgm:cxn modelId="{36E6D020-1183-4ACD-9A3A-4662FB77CD34}" srcId="{B77DD769-A4DB-4575-8DAD-2072472081C5}" destId="{957D5EE4-0C78-4866-A471-6CC19D7F216A}" srcOrd="0" destOrd="0" parTransId="{23204280-2E53-4AE6-8BA1-73B048651BC1}" sibTransId="{65BEEE85-190F-45D6-B82A-E68770B92054}"/>
    <dgm:cxn modelId="{AB30AC28-6AE1-4F1C-9B9F-AAAE5B1FEB82}" type="presOf" srcId="{957D5EE4-0C78-4866-A471-6CC19D7F216A}" destId="{A652AB82-90D6-4490-94C2-DA16A7CFD87A}" srcOrd="0" destOrd="0" presId="urn:microsoft.com/office/officeart/2005/8/layout/StepDownProcess"/>
    <dgm:cxn modelId="{D30CC454-7DCE-4F57-ABC1-3A5FA63BFCE8}" type="presOf" srcId="{00720D36-C211-4DF5-A93D-115043A4F0B8}" destId="{9C60B3CC-100C-4117-BCD9-8EC99A01B30A}" srcOrd="0" destOrd="0" presId="urn:microsoft.com/office/officeart/2005/8/layout/StepDownProcess"/>
    <dgm:cxn modelId="{F4EBA778-D284-4FC6-A0C6-218659850256}" type="presOf" srcId="{B65332A1-EFA7-4BF1-8405-1BB061BEE0D9}" destId="{E0FC35E9-7E45-4520-ADF4-855495ADF224}" srcOrd="0" destOrd="0" presId="urn:microsoft.com/office/officeart/2005/8/layout/StepDownProcess"/>
    <dgm:cxn modelId="{9C2B337A-F511-4229-B668-CECC946F714F}" type="presOf" srcId="{232132CF-B8ED-43D6-BE6C-6B7E7CE62DFD}" destId="{23F66EEA-F011-4587-8A1A-7DE9B2067A43}" srcOrd="0" destOrd="0" presId="urn:microsoft.com/office/officeart/2005/8/layout/StepDownProcess"/>
    <dgm:cxn modelId="{2F36DCA2-3F75-42C5-B8AD-5DFEC582D181}" srcId="{B77DD769-A4DB-4575-8DAD-2072472081C5}" destId="{232132CF-B8ED-43D6-BE6C-6B7E7CE62DFD}" srcOrd="2" destOrd="0" parTransId="{6C8C4E65-B9DB-4BC2-B50C-A67EBFE5C72B}" sibTransId="{C1240262-2395-4AFC-9BCC-737447C7C8A4}"/>
    <dgm:cxn modelId="{3FDB99B7-8864-4475-B55D-9F16A6CA69D8}" srcId="{B77DD769-A4DB-4575-8DAD-2072472081C5}" destId="{B65332A1-EFA7-4BF1-8405-1BB061BEE0D9}" srcOrd="1" destOrd="0" parTransId="{105801B7-B465-49A0-895B-D8B9F75EF294}" sibTransId="{80827EE4-EC35-4679-A2A2-1F835CEC4129}"/>
    <dgm:cxn modelId="{3DBC4E66-51E5-46FC-929F-0F289C906D01}" type="presParOf" srcId="{E38CEA86-B554-489C-8150-85BDBE50B5A6}" destId="{E3F1610F-4C82-443B-A94E-5C4B5AA0DC5C}" srcOrd="0" destOrd="0" presId="urn:microsoft.com/office/officeart/2005/8/layout/StepDownProcess"/>
    <dgm:cxn modelId="{B6E90172-4C97-41A6-8FB3-ABEBDDECD578}" type="presParOf" srcId="{E3F1610F-4C82-443B-A94E-5C4B5AA0DC5C}" destId="{0A2BCE3B-08C8-4C38-AC80-78B02C2C8B3C}" srcOrd="0" destOrd="0" presId="urn:microsoft.com/office/officeart/2005/8/layout/StepDownProcess"/>
    <dgm:cxn modelId="{0DFF1011-5304-4701-A1A0-D3AC349174B8}" type="presParOf" srcId="{E3F1610F-4C82-443B-A94E-5C4B5AA0DC5C}" destId="{A652AB82-90D6-4490-94C2-DA16A7CFD87A}" srcOrd="1" destOrd="0" presId="urn:microsoft.com/office/officeart/2005/8/layout/StepDownProcess"/>
    <dgm:cxn modelId="{F58374DF-E8FD-4768-B620-9E0A5B36B106}" type="presParOf" srcId="{E3F1610F-4C82-443B-A94E-5C4B5AA0DC5C}" destId="{C935B907-7D08-485E-8458-AC4E229C2A0D}" srcOrd="2" destOrd="0" presId="urn:microsoft.com/office/officeart/2005/8/layout/StepDownProcess"/>
    <dgm:cxn modelId="{53D79CBD-23ED-4A3C-98A9-A649D179F842}" type="presParOf" srcId="{E38CEA86-B554-489C-8150-85BDBE50B5A6}" destId="{2993747E-F43D-449F-BA2F-45FF972FA595}" srcOrd="1" destOrd="0" presId="urn:microsoft.com/office/officeart/2005/8/layout/StepDownProcess"/>
    <dgm:cxn modelId="{D8354CA9-0E15-4E26-8B56-6061F63BC7B1}" type="presParOf" srcId="{E38CEA86-B554-489C-8150-85BDBE50B5A6}" destId="{32E11FF3-3B6B-4073-80FB-C2BE5FE2CDC0}" srcOrd="2" destOrd="0" presId="urn:microsoft.com/office/officeart/2005/8/layout/StepDownProcess"/>
    <dgm:cxn modelId="{1999D8A6-40AF-4900-A5D9-0BB1CD8F2062}" type="presParOf" srcId="{32E11FF3-3B6B-4073-80FB-C2BE5FE2CDC0}" destId="{C052DB75-4EAB-4427-9B29-9BB74F09DF05}" srcOrd="0" destOrd="0" presId="urn:microsoft.com/office/officeart/2005/8/layout/StepDownProcess"/>
    <dgm:cxn modelId="{AAE3400D-3FBF-4AEA-82AA-F0388D127CF1}" type="presParOf" srcId="{32E11FF3-3B6B-4073-80FB-C2BE5FE2CDC0}" destId="{E0FC35E9-7E45-4520-ADF4-855495ADF224}" srcOrd="1" destOrd="0" presId="urn:microsoft.com/office/officeart/2005/8/layout/StepDownProcess"/>
    <dgm:cxn modelId="{07313545-F515-400C-9556-AA8DA4B25E20}" type="presParOf" srcId="{32E11FF3-3B6B-4073-80FB-C2BE5FE2CDC0}" destId="{BF980668-7CA0-4847-8DAD-49051E8D639D}" srcOrd="2" destOrd="0" presId="urn:microsoft.com/office/officeart/2005/8/layout/StepDownProcess"/>
    <dgm:cxn modelId="{9EBE9021-4015-4B87-9EAD-F73FDDAAD623}" type="presParOf" srcId="{E38CEA86-B554-489C-8150-85BDBE50B5A6}" destId="{70F59605-A92C-47BC-B4DA-A9B4BEE32604}" srcOrd="3" destOrd="0" presId="urn:microsoft.com/office/officeart/2005/8/layout/StepDownProcess"/>
    <dgm:cxn modelId="{FF3ACFD6-490A-4A06-AC5A-DA2F000E5BF0}" type="presParOf" srcId="{E38CEA86-B554-489C-8150-85BDBE50B5A6}" destId="{5B7D24CD-21FF-41EC-B59B-8191D39FB5D4}" srcOrd="4" destOrd="0" presId="urn:microsoft.com/office/officeart/2005/8/layout/StepDownProcess"/>
    <dgm:cxn modelId="{BEDFE69D-C870-43F8-A06A-169628C09855}" type="presParOf" srcId="{5B7D24CD-21FF-41EC-B59B-8191D39FB5D4}" destId="{BD030564-24CE-4D6D-9F89-72A898E2CAD2}" srcOrd="0" destOrd="0" presId="urn:microsoft.com/office/officeart/2005/8/layout/StepDownProcess"/>
    <dgm:cxn modelId="{D3A6E0BC-31FD-4386-AE57-01E2C35AF275}" type="presParOf" srcId="{5B7D24CD-21FF-41EC-B59B-8191D39FB5D4}" destId="{23F66EEA-F011-4587-8A1A-7DE9B2067A43}" srcOrd="1" destOrd="0" presId="urn:microsoft.com/office/officeart/2005/8/layout/StepDownProcess"/>
    <dgm:cxn modelId="{F92F4112-258A-43C5-96D7-76C0406098A1}" type="presParOf" srcId="{5B7D24CD-21FF-41EC-B59B-8191D39FB5D4}" destId="{FF49E78E-C2DF-4D99-88FB-3379D7A65B91}" srcOrd="2" destOrd="0" presId="urn:microsoft.com/office/officeart/2005/8/layout/StepDownProcess"/>
    <dgm:cxn modelId="{77DA8521-EE27-4956-A632-4273C3DA9F82}" type="presParOf" srcId="{E38CEA86-B554-489C-8150-85BDBE50B5A6}" destId="{F1CDDB1D-3AA6-4D0A-8D09-9356F6F0E0F0}" srcOrd="5" destOrd="0" presId="urn:microsoft.com/office/officeart/2005/8/layout/StepDownProcess"/>
    <dgm:cxn modelId="{CED41946-EF0D-426C-BBA6-9C0F7710021E}" type="presParOf" srcId="{E38CEA86-B554-489C-8150-85BDBE50B5A6}" destId="{637023CD-7460-48D3-84A6-55052AC5C157}" srcOrd="6" destOrd="0" presId="urn:microsoft.com/office/officeart/2005/8/layout/StepDownProcess"/>
    <dgm:cxn modelId="{CD07FA35-E5F4-4032-966A-5C2D70CFC113}" type="presParOf" srcId="{637023CD-7460-48D3-84A6-55052AC5C157}" destId="{9C60B3CC-100C-4117-BCD9-8EC99A01B3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DD769-A4DB-4575-8DAD-2072472081C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7D5EE4-0C78-4866-A471-6CC19D7F216A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7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700" b="1" dirty="0"/>
            <a:t>Partners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1700" b="1" dirty="0"/>
        </a:p>
      </dgm:t>
    </dgm:pt>
    <dgm:pt modelId="{23204280-2E53-4AE6-8BA1-73B048651BC1}" type="parTrans" cxnId="{36E6D020-1183-4ACD-9A3A-4662FB77CD34}">
      <dgm:prSet/>
      <dgm:spPr/>
      <dgm:t>
        <a:bodyPr/>
        <a:lstStyle/>
        <a:p>
          <a:endParaRPr lang="en-GB"/>
        </a:p>
      </dgm:t>
    </dgm:pt>
    <dgm:pt modelId="{65BEEE85-190F-45D6-B82A-E68770B92054}" type="sibTrans" cxnId="{36E6D020-1183-4ACD-9A3A-4662FB77CD34}">
      <dgm:prSet/>
      <dgm:spPr/>
      <dgm:t>
        <a:bodyPr/>
        <a:lstStyle/>
        <a:p>
          <a:endParaRPr lang="en-GB"/>
        </a:p>
      </dgm:t>
    </dgm:pt>
    <dgm:pt modelId="{B65332A1-EFA7-4BF1-8405-1BB061BEE0D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b="1" dirty="0"/>
            <a:t>Objectives</a:t>
          </a:r>
          <a:r>
            <a:rPr lang="en-GB" dirty="0"/>
            <a:t> </a:t>
          </a:r>
        </a:p>
      </dgm:t>
    </dgm:pt>
    <dgm:pt modelId="{105801B7-B465-49A0-895B-D8B9F75EF294}" type="parTrans" cxnId="{3FDB99B7-8864-4475-B55D-9F16A6CA69D8}">
      <dgm:prSet/>
      <dgm:spPr/>
      <dgm:t>
        <a:bodyPr/>
        <a:lstStyle/>
        <a:p>
          <a:endParaRPr lang="en-GB"/>
        </a:p>
      </dgm:t>
    </dgm:pt>
    <dgm:pt modelId="{80827EE4-EC35-4679-A2A2-1F835CEC4129}" type="sibTrans" cxnId="{3FDB99B7-8864-4475-B55D-9F16A6CA69D8}">
      <dgm:prSet/>
      <dgm:spPr/>
      <dgm:t>
        <a:bodyPr/>
        <a:lstStyle/>
        <a:p>
          <a:endParaRPr lang="en-GB"/>
        </a:p>
      </dgm:t>
    </dgm:pt>
    <dgm:pt modelId="{232132CF-B8ED-43D6-BE6C-6B7E7CE62DFD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Progress</a:t>
          </a:r>
          <a:r>
            <a:rPr lang="en-GB" dirty="0"/>
            <a:t> </a:t>
          </a:r>
        </a:p>
      </dgm:t>
    </dgm:pt>
    <dgm:pt modelId="{6C8C4E65-B9DB-4BC2-B50C-A67EBFE5C72B}" type="parTrans" cxnId="{2F36DCA2-3F75-42C5-B8AD-5DFEC582D181}">
      <dgm:prSet/>
      <dgm:spPr/>
      <dgm:t>
        <a:bodyPr/>
        <a:lstStyle/>
        <a:p>
          <a:endParaRPr lang="en-GB"/>
        </a:p>
      </dgm:t>
    </dgm:pt>
    <dgm:pt modelId="{C1240262-2395-4AFC-9BCC-737447C7C8A4}" type="sibTrans" cxnId="{2F36DCA2-3F75-42C5-B8AD-5DFEC582D181}">
      <dgm:prSet/>
      <dgm:spPr/>
      <dgm:t>
        <a:bodyPr/>
        <a:lstStyle/>
        <a:p>
          <a:endParaRPr lang="en-GB"/>
        </a:p>
      </dgm:t>
    </dgm:pt>
    <dgm:pt modelId="{00720D36-C211-4DF5-A93D-115043A4F0B8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Next Steps </a:t>
          </a:r>
        </a:p>
      </dgm:t>
    </dgm:pt>
    <dgm:pt modelId="{F9F3CA1C-845B-4C65-82A0-7C81D091F9BD}" type="parTrans" cxnId="{85EE8D12-E132-4545-B39A-83D9E50C31B2}">
      <dgm:prSet/>
      <dgm:spPr/>
      <dgm:t>
        <a:bodyPr/>
        <a:lstStyle/>
        <a:p>
          <a:endParaRPr lang="en-GB"/>
        </a:p>
      </dgm:t>
    </dgm:pt>
    <dgm:pt modelId="{ED0D23DD-7F3E-49DB-A6B1-4C02C91C68ED}" type="sibTrans" cxnId="{85EE8D12-E132-4545-B39A-83D9E50C31B2}">
      <dgm:prSet/>
      <dgm:spPr/>
      <dgm:t>
        <a:bodyPr/>
        <a:lstStyle/>
        <a:p>
          <a:endParaRPr lang="en-GB"/>
        </a:p>
      </dgm:t>
    </dgm:pt>
    <dgm:pt modelId="{E38CEA86-B554-489C-8150-85BDBE50B5A6}" type="pres">
      <dgm:prSet presAssocID="{B77DD769-A4DB-4575-8DAD-2072472081C5}" presName="rootnode" presStyleCnt="0">
        <dgm:presLayoutVars>
          <dgm:chMax/>
          <dgm:chPref/>
          <dgm:dir/>
          <dgm:animLvl val="lvl"/>
        </dgm:presLayoutVars>
      </dgm:prSet>
      <dgm:spPr/>
    </dgm:pt>
    <dgm:pt modelId="{E3F1610F-4C82-443B-A94E-5C4B5AA0DC5C}" type="pres">
      <dgm:prSet presAssocID="{957D5EE4-0C78-4866-A471-6CC19D7F216A}" presName="composite" presStyleCnt="0"/>
      <dgm:spPr/>
    </dgm:pt>
    <dgm:pt modelId="{0A2BCE3B-08C8-4C38-AC80-78B02C2C8B3C}" type="pres">
      <dgm:prSet presAssocID="{957D5EE4-0C78-4866-A471-6CC19D7F216A}" presName="bentUpArrow1" presStyleLbl="alignImgPlace1" presStyleIdx="0" presStyleCnt="3" custScaleX="33553" custScaleY="66385" custLinFactX="-7238" custLinFactNeighborX="-100000" custLinFactNeighborY="-22310"/>
      <dgm:spPr/>
    </dgm:pt>
    <dgm:pt modelId="{A652AB82-90D6-4490-94C2-DA16A7CFD87A}" type="pres">
      <dgm:prSet presAssocID="{957D5EE4-0C78-4866-A471-6CC19D7F216A}" presName="ParentText" presStyleLbl="node1" presStyleIdx="0" presStyleCnt="4" custScaleX="66644" custScaleY="87986" custLinFactNeighborX="-83020" custLinFactNeighborY="-9345">
        <dgm:presLayoutVars>
          <dgm:chMax val="1"/>
          <dgm:chPref val="1"/>
          <dgm:bulletEnabled val="1"/>
        </dgm:presLayoutVars>
      </dgm:prSet>
      <dgm:spPr/>
    </dgm:pt>
    <dgm:pt modelId="{C935B907-7D08-485E-8458-AC4E229C2A0D}" type="pres">
      <dgm:prSet presAssocID="{957D5EE4-0C78-4866-A471-6CC19D7F216A}" presName="ChildText" presStyleLbl="revTx" presStyleIdx="0" presStyleCnt="3" custLinFactX="28738" custLinFactNeighborX="100000" custLinFactNeighborY="-9335">
        <dgm:presLayoutVars>
          <dgm:chMax val="0"/>
          <dgm:chPref val="0"/>
          <dgm:bulletEnabled val="1"/>
        </dgm:presLayoutVars>
      </dgm:prSet>
      <dgm:spPr/>
    </dgm:pt>
    <dgm:pt modelId="{2993747E-F43D-449F-BA2F-45FF972FA595}" type="pres">
      <dgm:prSet presAssocID="{65BEEE85-190F-45D6-B82A-E68770B92054}" presName="sibTrans" presStyleCnt="0"/>
      <dgm:spPr/>
    </dgm:pt>
    <dgm:pt modelId="{32E11FF3-3B6B-4073-80FB-C2BE5FE2CDC0}" type="pres">
      <dgm:prSet presAssocID="{B65332A1-EFA7-4BF1-8405-1BB061BEE0D9}" presName="composite" presStyleCnt="0"/>
      <dgm:spPr/>
    </dgm:pt>
    <dgm:pt modelId="{C052DB75-4EAB-4427-9B29-9BB74F09DF05}" type="pres">
      <dgm:prSet presAssocID="{B65332A1-EFA7-4BF1-8405-1BB061BEE0D9}" presName="bentUpArrow1" presStyleLbl="alignImgPlace1" presStyleIdx="1" presStyleCnt="3" custScaleX="34071" custScaleY="61881" custLinFactX="-78904" custLinFactNeighborX="-100000" custLinFactNeighborY="-21090"/>
      <dgm:spPr/>
    </dgm:pt>
    <dgm:pt modelId="{E0FC35E9-7E45-4520-ADF4-855495ADF224}" type="pres">
      <dgm:prSet presAssocID="{B65332A1-EFA7-4BF1-8405-1BB061BEE0D9}" presName="ParentText" presStyleLbl="node1" presStyleIdx="1" presStyleCnt="4" custScaleX="66644" custScaleY="87986" custLinFactX="-9029" custLinFactNeighborX="-100000" custLinFactNeighborY="-3383">
        <dgm:presLayoutVars>
          <dgm:chMax val="1"/>
          <dgm:chPref val="1"/>
          <dgm:bulletEnabled val="1"/>
        </dgm:presLayoutVars>
      </dgm:prSet>
      <dgm:spPr/>
    </dgm:pt>
    <dgm:pt modelId="{BF980668-7CA0-4847-8DAD-49051E8D639D}" type="pres">
      <dgm:prSet presAssocID="{B65332A1-EFA7-4BF1-8405-1BB061BEE0D9}" presName="ChildText" presStyleLbl="revTx" presStyleIdx="1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70F59605-A92C-47BC-B4DA-A9B4BEE32604}" type="pres">
      <dgm:prSet presAssocID="{80827EE4-EC35-4679-A2A2-1F835CEC4129}" presName="sibTrans" presStyleCnt="0"/>
      <dgm:spPr/>
    </dgm:pt>
    <dgm:pt modelId="{5B7D24CD-21FF-41EC-B59B-8191D39FB5D4}" type="pres">
      <dgm:prSet presAssocID="{232132CF-B8ED-43D6-BE6C-6B7E7CE62DFD}" presName="composite" presStyleCnt="0"/>
      <dgm:spPr/>
    </dgm:pt>
    <dgm:pt modelId="{BD030564-24CE-4D6D-9F89-72A898E2CAD2}" type="pres">
      <dgm:prSet presAssocID="{232132CF-B8ED-43D6-BE6C-6B7E7CE62DFD}" presName="bentUpArrow1" presStyleLbl="alignImgPlace1" presStyleIdx="2" presStyleCnt="3" custScaleX="33940" custScaleY="61174" custLinFactX="-100000" custLinFactNeighborX="-148264" custLinFactNeighborY="-19714"/>
      <dgm:spPr/>
    </dgm:pt>
    <dgm:pt modelId="{23F66EEA-F011-4587-8A1A-7DE9B2067A43}" type="pres">
      <dgm:prSet presAssocID="{232132CF-B8ED-43D6-BE6C-6B7E7CE62DFD}" presName="ParentText" presStyleLbl="node1" presStyleIdx="2" presStyleCnt="4" custScaleX="66644" custScaleY="87986" custLinFactX="-55847" custLinFactNeighborX="-100000" custLinFactNeighborY="-906">
        <dgm:presLayoutVars>
          <dgm:chMax val="1"/>
          <dgm:chPref val="1"/>
          <dgm:bulletEnabled val="1"/>
        </dgm:presLayoutVars>
      </dgm:prSet>
      <dgm:spPr/>
    </dgm:pt>
    <dgm:pt modelId="{FF49E78E-C2DF-4D99-88FB-3379D7A65B91}" type="pres">
      <dgm:prSet presAssocID="{232132CF-B8ED-43D6-BE6C-6B7E7CE62DFD}" presName="ChildText" presStyleLbl="revTx" presStyleIdx="2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F1CDDB1D-3AA6-4D0A-8D09-9356F6F0E0F0}" type="pres">
      <dgm:prSet presAssocID="{C1240262-2395-4AFC-9BCC-737447C7C8A4}" presName="sibTrans" presStyleCnt="0"/>
      <dgm:spPr/>
    </dgm:pt>
    <dgm:pt modelId="{637023CD-7460-48D3-84A6-55052AC5C157}" type="pres">
      <dgm:prSet presAssocID="{00720D36-C211-4DF5-A93D-115043A4F0B8}" presName="composite" presStyleCnt="0"/>
      <dgm:spPr/>
    </dgm:pt>
    <dgm:pt modelId="{9C60B3CC-100C-4117-BCD9-8EC99A01B30A}" type="pres">
      <dgm:prSet presAssocID="{00720D36-C211-4DF5-A93D-115043A4F0B8}" presName="ParentText" presStyleLbl="node1" presStyleIdx="3" presStyleCnt="4" custScaleX="66644" custScaleY="87986" custLinFactX="-100000" custLinFactNeighborX="-102210" custLinFactNeighborY="3837">
        <dgm:presLayoutVars>
          <dgm:chMax val="1"/>
          <dgm:chPref val="1"/>
          <dgm:bulletEnabled val="1"/>
        </dgm:presLayoutVars>
      </dgm:prSet>
      <dgm:spPr/>
    </dgm:pt>
  </dgm:ptLst>
  <dgm:cxnLst>
    <dgm:cxn modelId="{55262F0A-C9AB-4EE0-B642-5FB1EAA4DF8F}" type="presOf" srcId="{B77DD769-A4DB-4575-8DAD-2072472081C5}" destId="{E38CEA86-B554-489C-8150-85BDBE50B5A6}" srcOrd="0" destOrd="0" presId="urn:microsoft.com/office/officeart/2005/8/layout/StepDownProcess"/>
    <dgm:cxn modelId="{85EE8D12-E132-4545-B39A-83D9E50C31B2}" srcId="{B77DD769-A4DB-4575-8DAD-2072472081C5}" destId="{00720D36-C211-4DF5-A93D-115043A4F0B8}" srcOrd="3" destOrd="0" parTransId="{F9F3CA1C-845B-4C65-82A0-7C81D091F9BD}" sibTransId="{ED0D23DD-7F3E-49DB-A6B1-4C02C91C68ED}"/>
    <dgm:cxn modelId="{36E6D020-1183-4ACD-9A3A-4662FB77CD34}" srcId="{B77DD769-A4DB-4575-8DAD-2072472081C5}" destId="{957D5EE4-0C78-4866-A471-6CC19D7F216A}" srcOrd="0" destOrd="0" parTransId="{23204280-2E53-4AE6-8BA1-73B048651BC1}" sibTransId="{65BEEE85-190F-45D6-B82A-E68770B92054}"/>
    <dgm:cxn modelId="{AB30AC28-6AE1-4F1C-9B9F-AAAE5B1FEB82}" type="presOf" srcId="{957D5EE4-0C78-4866-A471-6CC19D7F216A}" destId="{A652AB82-90D6-4490-94C2-DA16A7CFD87A}" srcOrd="0" destOrd="0" presId="urn:microsoft.com/office/officeart/2005/8/layout/StepDownProcess"/>
    <dgm:cxn modelId="{D30CC454-7DCE-4F57-ABC1-3A5FA63BFCE8}" type="presOf" srcId="{00720D36-C211-4DF5-A93D-115043A4F0B8}" destId="{9C60B3CC-100C-4117-BCD9-8EC99A01B30A}" srcOrd="0" destOrd="0" presId="urn:microsoft.com/office/officeart/2005/8/layout/StepDownProcess"/>
    <dgm:cxn modelId="{F4EBA778-D284-4FC6-A0C6-218659850256}" type="presOf" srcId="{B65332A1-EFA7-4BF1-8405-1BB061BEE0D9}" destId="{E0FC35E9-7E45-4520-ADF4-855495ADF224}" srcOrd="0" destOrd="0" presId="urn:microsoft.com/office/officeart/2005/8/layout/StepDownProcess"/>
    <dgm:cxn modelId="{9C2B337A-F511-4229-B668-CECC946F714F}" type="presOf" srcId="{232132CF-B8ED-43D6-BE6C-6B7E7CE62DFD}" destId="{23F66EEA-F011-4587-8A1A-7DE9B2067A43}" srcOrd="0" destOrd="0" presId="urn:microsoft.com/office/officeart/2005/8/layout/StepDownProcess"/>
    <dgm:cxn modelId="{2F36DCA2-3F75-42C5-B8AD-5DFEC582D181}" srcId="{B77DD769-A4DB-4575-8DAD-2072472081C5}" destId="{232132CF-B8ED-43D6-BE6C-6B7E7CE62DFD}" srcOrd="2" destOrd="0" parTransId="{6C8C4E65-B9DB-4BC2-B50C-A67EBFE5C72B}" sibTransId="{C1240262-2395-4AFC-9BCC-737447C7C8A4}"/>
    <dgm:cxn modelId="{3FDB99B7-8864-4475-B55D-9F16A6CA69D8}" srcId="{B77DD769-A4DB-4575-8DAD-2072472081C5}" destId="{B65332A1-EFA7-4BF1-8405-1BB061BEE0D9}" srcOrd="1" destOrd="0" parTransId="{105801B7-B465-49A0-895B-D8B9F75EF294}" sibTransId="{80827EE4-EC35-4679-A2A2-1F835CEC4129}"/>
    <dgm:cxn modelId="{3DBC4E66-51E5-46FC-929F-0F289C906D01}" type="presParOf" srcId="{E38CEA86-B554-489C-8150-85BDBE50B5A6}" destId="{E3F1610F-4C82-443B-A94E-5C4B5AA0DC5C}" srcOrd="0" destOrd="0" presId="urn:microsoft.com/office/officeart/2005/8/layout/StepDownProcess"/>
    <dgm:cxn modelId="{B6E90172-4C97-41A6-8FB3-ABEBDDECD578}" type="presParOf" srcId="{E3F1610F-4C82-443B-A94E-5C4B5AA0DC5C}" destId="{0A2BCE3B-08C8-4C38-AC80-78B02C2C8B3C}" srcOrd="0" destOrd="0" presId="urn:microsoft.com/office/officeart/2005/8/layout/StepDownProcess"/>
    <dgm:cxn modelId="{0DFF1011-5304-4701-A1A0-D3AC349174B8}" type="presParOf" srcId="{E3F1610F-4C82-443B-A94E-5C4B5AA0DC5C}" destId="{A652AB82-90D6-4490-94C2-DA16A7CFD87A}" srcOrd="1" destOrd="0" presId="urn:microsoft.com/office/officeart/2005/8/layout/StepDownProcess"/>
    <dgm:cxn modelId="{F58374DF-E8FD-4768-B620-9E0A5B36B106}" type="presParOf" srcId="{E3F1610F-4C82-443B-A94E-5C4B5AA0DC5C}" destId="{C935B907-7D08-485E-8458-AC4E229C2A0D}" srcOrd="2" destOrd="0" presId="urn:microsoft.com/office/officeart/2005/8/layout/StepDownProcess"/>
    <dgm:cxn modelId="{53D79CBD-23ED-4A3C-98A9-A649D179F842}" type="presParOf" srcId="{E38CEA86-B554-489C-8150-85BDBE50B5A6}" destId="{2993747E-F43D-449F-BA2F-45FF972FA595}" srcOrd="1" destOrd="0" presId="urn:microsoft.com/office/officeart/2005/8/layout/StepDownProcess"/>
    <dgm:cxn modelId="{D8354CA9-0E15-4E26-8B56-6061F63BC7B1}" type="presParOf" srcId="{E38CEA86-B554-489C-8150-85BDBE50B5A6}" destId="{32E11FF3-3B6B-4073-80FB-C2BE5FE2CDC0}" srcOrd="2" destOrd="0" presId="urn:microsoft.com/office/officeart/2005/8/layout/StepDownProcess"/>
    <dgm:cxn modelId="{1999D8A6-40AF-4900-A5D9-0BB1CD8F2062}" type="presParOf" srcId="{32E11FF3-3B6B-4073-80FB-C2BE5FE2CDC0}" destId="{C052DB75-4EAB-4427-9B29-9BB74F09DF05}" srcOrd="0" destOrd="0" presId="urn:microsoft.com/office/officeart/2005/8/layout/StepDownProcess"/>
    <dgm:cxn modelId="{AAE3400D-3FBF-4AEA-82AA-F0388D127CF1}" type="presParOf" srcId="{32E11FF3-3B6B-4073-80FB-C2BE5FE2CDC0}" destId="{E0FC35E9-7E45-4520-ADF4-855495ADF224}" srcOrd="1" destOrd="0" presId="urn:microsoft.com/office/officeart/2005/8/layout/StepDownProcess"/>
    <dgm:cxn modelId="{07313545-F515-400C-9556-AA8DA4B25E20}" type="presParOf" srcId="{32E11FF3-3B6B-4073-80FB-C2BE5FE2CDC0}" destId="{BF980668-7CA0-4847-8DAD-49051E8D639D}" srcOrd="2" destOrd="0" presId="urn:microsoft.com/office/officeart/2005/8/layout/StepDownProcess"/>
    <dgm:cxn modelId="{9EBE9021-4015-4B87-9EAD-F73FDDAAD623}" type="presParOf" srcId="{E38CEA86-B554-489C-8150-85BDBE50B5A6}" destId="{70F59605-A92C-47BC-B4DA-A9B4BEE32604}" srcOrd="3" destOrd="0" presId="urn:microsoft.com/office/officeart/2005/8/layout/StepDownProcess"/>
    <dgm:cxn modelId="{FF3ACFD6-490A-4A06-AC5A-DA2F000E5BF0}" type="presParOf" srcId="{E38CEA86-B554-489C-8150-85BDBE50B5A6}" destId="{5B7D24CD-21FF-41EC-B59B-8191D39FB5D4}" srcOrd="4" destOrd="0" presId="urn:microsoft.com/office/officeart/2005/8/layout/StepDownProcess"/>
    <dgm:cxn modelId="{BEDFE69D-C870-43F8-A06A-169628C09855}" type="presParOf" srcId="{5B7D24CD-21FF-41EC-B59B-8191D39FB5D4}" destId="{BD030564-24CE-4D6D-9F89-72A898E2CAD2}" srcOrd="0" destOrd="0" presId="urn:microsoft.com/office/officeart/2005/8/layout/StepDownProcess"/>
    <dgm:cxn modelId="{D3A6E0BC-31FD-4386-AE57-01E2C35AF275}" type="presParOf" srcId="{5B7D24CD-21FF-41EC-B59B-8191D39FB5D4}" destId="{23F66EEA-F011-4587-8A1A-7DE9B2067A43}" srcOrd="1" destOrd="0" presId="urn:microsoft.com/office/officeart/2005/8/layout/StepDownProcess"/>
    <dgm:cxn modelId="{F92F4112-258A-43C5-96D7-76C0406098A1}" type="presParOf" srcId="{5B7D24CD-21FF-41EC-B59B-8191D39FB5D4}" destId="{FF49E78E-C2DF-4D99-88FB-3379D7A65B91}" srcOrd="2" destOrd="0" presId="urn:microsoft.com/office/officeart/2005/8/layout/StepDownProcess"/>
    <dgm:cxn modelId="{77DA8521-EE27-4956-A632-4273C3DA9F82}" type="presParOf" srcId="{E38CEA86-B554-489C-8150-85BDBE50B5A6}" destId="{F1CDDB1D-3AA6-4D0A-8D09-9356F6F0E0F0}" srcOrd="5" destOrd="0" presId="urn:microsoft.com/office/officeart/2005/8/layout/StepDownProcess"/>
    <dgm:cxn modelId="{CED41946-EF0D-426C-BBA6-9C0F7710021E}" type="presParOf" srcId="{E38CEA86-B554-489C-8150-85BDBE50B5A6}" destId="{637023CD-7460-48D3-84A6-55052AC5C157}" srcOrd="6" destOrd="0" presId="urn:microsoft.com/office/officeart/2005/8/layout/StepDownProcess"/>
    <dgm:cxn modelId="{CD07FA35-E5F4-4032-966A-5C2D70CFC113}" type="presParOf" srcId="{637023CD-7460-48D3-84A6-55052AC5C157}" destId="{9C60B3CC-100C-4117-BCD9-8EC99A01B3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7DD769-A4DB-4575-8DAD-2072472081C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7D5EE4-0C78-4866-A471-6CC19D7F216A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700" b="1" dirty="0"/>
            <a:t>Partners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700" b="1" dirty="0"/>
            <a:t>&amp;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700" b="1" dirty="0"/>
            <a:t>Funding </a:t>
          </a:r>
        </a:p>
      </dgm:t>
    </dgm:pt>
    <dgm:pt modelId="{23204280-2E53-4AE6-8BA1-73B048651BC1}" type="parTrans" cxnId="{36E6D020-1183-4ACD-9A3A-4662FB77CD34}">
      <dgm:prSet/>
      <dgm:spPr/>
      <dgm:t>
        <a:bodyPr/>
        <a:lstStyle/>
        <a:p>
          <a:endParaRPr lang="en-GB"/>
        </a:p>
      </dgm:t>
    </dgm:pt>
    <dgm:pt modelId="{65BEEE85-190F-45D6-B82A-E68770B92054}" type="sibTrans" cxnId="{36E6D020-1183-4ACD-9A3A-4662FB77CD34}">
      <dgm:prSet/>
      <dgm:spPr/>
      <dgm:t>
        <a:bodyPr/>
        <a:lstStyle/>
        <a:p>
          <a:endParaRPr lang="en-GB"/>
        </a:p>
      </dgm:t>
    </dgm:pt>
    <dgm:pt modelId="{B65332A1-EFA7-4BF1-8405-1BB061BEE0D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b="1" dirty="0"/>
            <a:t>Objectives</a:t>
          </a:r>
          <a:r>
            <a:rPr lang="en-GB" dirty="0"/>
            <a:t> </a:t>
          </a:r>
        </a:p>
      </dgm:t>
    </dgm:pt>
    <dgm:pt modelId="{105801B7-B465-49A0-895B-D8B9F75EF294}" type="parTrans" cxnId="{3FDB99B7-8864-4475-B55D-9F16A6CA69D8}">
      <dgm:prSet/>
      <dgm:spPr/>
      <dgm:t>
        <a:bodyPr/>
        <a:lstStyle/>
        <a:p>
          <a:endParaRPr lang="en-GB"/>
        </a:p>
      </dgm:t>
    </dgm:pt>
    <dgm:pt modelId="{80827EE4-EC35-4679-A2A2-1F835CEC4129}" type="sibTrans" cxnId="{3FDB99B7-8864-4475-B55D-9F16A6CA69D8}">
      <dgm:prSet/>
      <dgm:spPr/>
      <dgm:t>
        <a:bodyPr/>
        <a:lstStyle/>
        <a:p>
          <a:endParaRPr lang="en-GB"/>
        </a:p>
      </dgm:t>
    </dgm:pt>
    <dgm:pt modelId="{232132CF-B8ED-43D6-BE6C-6B7E7CE62DFD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Progress</a:t>
          </a:r>
          <a:r>
            <a:rPr lang="en-GB" dirty="0"/>
            <a:t> </a:t>
          </a:r>
        </a:p>
      </dgm:t>
    </dgm:pt>
    <dgm:pt modelId="{6C8C4E65-B9DB-4BC2-B50C-A67EBFE5C72B}" type="parTrans" cxnId="{2F36DCA2-3F75-42C5-B8AD-5DFEC582D181}">
      <dgm:prSet/>
      <dgm:spPr/>
      <dgm:t>
        <a:bodyPr/>
        <a:lstStyle/>
        <a:p>
          <a:endParaRPr lang="en-GB"/>
        </a:p>
      </dgm:t>
    </dgm:pt>
    <dgm:pt modelId="{C1240262-2395-4AFC-9BCC-737447C7C8A4}" type="sibTrans" cxnId="{2F36DCA2-3F75-42C5-B8AD-5DFEC582D181}">
      <dgm:prSet/>
      <dgm:spPr/>
      <dgm:t>
        <a:bodyPr/>
        <a:lstStyle/>
        <a:p>
          <a:endParaRPr lang="en-GB"/>
        </a:p>
      </dgm:t>
    </dgm:pt>
    <dgm:pt modelId="{00720D36-C211-4DF5-A93D-115043A4F0B8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Next Steps </a:t>
          </a:r>
        </a:p>
      </dgm:t>
    </dgm:pt>
    <dgm:pt modelId="{F9F3CA1C-845B-4C65-82A0-7C81D091F9BD}" type="parTrans" cxnId="{85EE8D12-E132-4545-B39A-83D9E50C31B2}">
      <dgm:prSet/>
      <dgm:spPr/>
      <dgm:t>
        <a:bodyPr/>
        <a:lstStyle/>
        <a:p>
          <a:endParaRPr lang="en-GB"/>
        </a:p>
      </dgm:t>
    </dgm:pt>
    <dgm:pt modelId="{ED0D23DD-7F3E-49DB-A6B1-4C02C91C68ED}" type="sibTrans" cxnId="{85EE8D12-E132-4545-B39A-83D9E50C31B2}">
      <dgm:prSet/>
      <dgm:spPr/>
      <dgm:t>
        <a:bodyPr/>
        <a:lstStyle/>
        <a:p>
          <a:endParaRPr lang="en-GB"/>
        </a:p>
      </dgm:t>
    </dgm:pt>
    <dgm:pt modelId="{E38CEA86-B554-489C-8150-85BDBE50B5A6}" type="pres">
      <dgm:prSet presAssocID="{B77DD769-A4DB-4575-8DAD-2072472081C5}" presName="rootnode" presStyleCnt="0">
        <dgm:presLayoutVars>
          <dgm:chMax/>
          <dgm:chPref/>
          <dgm:dir/>
          <dgm:animLvl val="lvl"/>
        </dgm:presLayoutVars>
      </dgm:prSet>
      <dgm:spPr/>
    </dgm:pt>
    <dgm:pt modelId="{E3F1610F-4C82-443B-A94E-5C4B5AA0DC5C}" type="pres">
      <dgm:prSet presAssocID="{957D5EE4-0C78-4866-A471-6CC19D7F216A}" presName="composite" presStyleCnt="0"/>
      <dgm:spPr/>
    </dgm:pt>
    <dgm:pt modelId="{0A2BCE3B-08C8-4C38-AC80-78B02C2C8B3C}" type="pres">
      <dgm:prSet presAssocID="{957D5EE4-0C78-4866-A471-6CC19D7F216A}" presName="bentUpArrow1" presStyleLbl="alignImgPlace1" presStyleIdx="0" presStyleCnt="3" custScaleX="33553" custScaleY="66385" custLinFactX="-7238" custLinFactNeighborX="-100000" custLinFactNeighborY="-22310"/>
      <dgm:spPr/>
    </dgm:pt>
    <dgm:pt modelId="{A652AB82-90D6-4490-94C2-DA16A7CFD87A}" type="pres">
      <dgm:prSet presAssocID="{957D5EE4-0C78-4866-A471-6CC19D7F216A}" presName="ParentText" presStyleLbl="node1" presStyleIdx="0" presStyleCnt="4" custScaleX="66644" custScaleY="87986" custLinFactNeighborX="-83020" custLinFactNeighborY="-9345">
        <dgm:presLayoutVars>
          <dgm:chMax val="1"/>
          <dgm:chPref val="1"/>
          <dgm:bulletEnabled val="1"/>
        </dgm:presLayoutVars>
      </dgm:prSet>
      <dgm:spPr/>
    </dgm:pt>
    <dgm:pt modelId="{C935B907-7D08-485E-8458-AC4E229C2A0D}" type="pres">
      <dgm:prSet presAssocID="{957D5EE4-0C78-4866-A471-6CC19D7F216A}" presName="ChildText" presStyleLbl="revTx" presStyleIdx="0" presStyleCnt="3" custLinFactX="28738" custLinFactNeighborX="100000" custLinFactNeighborY="-9335">
        <dgm:presLayoutVars>
          <dgm:chMax val="0"/>
          <dgm:chPref val="0"/>
          <dgm:bulletEnabled val="1"/>
        </dgm:presLayoutVars>
      </dgm:prSet>
      <dgm:spPr/>
    </dgm:pt>
    <dgm:pt modelId="{2993747E-F43D-449F-BA2F-45FF972FA595}" type="pres">
      <dgm:prSet presAssocID="{65BEEE85-190F-45D6-B82A-E68770B92054}" presName="sibTrans" presStyleCnt="0"/>
      <dgm:spPr/>
    </dgm:pt>
    <dgm:pt modelId="{32E11FF3-3B6B-4073-80FB-C2BE5FE2CDC0}" type="pres">
      <dgm:prSet presAssocID="{B65332A1-EFA7-4BF1-8405-1BB061BEE0D9}" presName="composite" presStyleCnt="0"/>
      <dgm:spPr/>
    </dgm:pt>
    <dgm:pt modelId="{C052DB75-4EAB-4427-9B29-9BB74F09DF05}" type="pres">
      <dgm:prSet presAssocID="{B65332A1-EFA7-4BF1-8405-1BB061BEE0D9}" presName="bentUpArrow1" presStyleLbl="alignImgPlace1" presStyleIdx="1" presStyleCnt="3" custScaleX="34071" custScaleY="61881" custLinFactX="-78904" custLinFactNeighborX="-100000" custLinFactNeighborY="-21090"/>
      <dgm:spPr/>
    </dgm:pt>
    <dgm:pt modelId="{E0FC35E9-7E45-4520-ADF4-855495ADF224}" type="pres">
      <dgm:prSet presAssocID="{B65332A1-EFA7-4BF1-8405-1BB061BEE0D9}" presName="ParentText" presStyleLbl="node1" presStyleIdx="1" presStyleCnt="4" custScaleX="66644" custScaleY="87986" custLinFactX="-9029" custLinFactNeighborX="-100000" custLinFactNeighborY="-3383">
        <dgm:presLayoutVars>
          <dgm:chMax val="1"/>
          <dgm:chPref val="1"/>
          <dgm:bulletEnabled val="1"/>
        </dgm:presLayoutVars>
      </dgm:prSet>
      <dgm:spPr/>
    </dgm:pt>
    <dgm:pt modelId="{BF980668-7CA0-4847-8DAD-49051E8D639D}" type="pres">
      <dgm:prSet presAssocID="{B65332A1-EFA7-4BF1-8405-1BB061BEE0D9}" presName="ChildText" presStyleLbl="revTx" presStyleIdx="1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70F59605-A92C-47BC-B4DA-A9B4BEE32604}" type="pres">
      <dgm:prSet presAssocID="{80827EE4-EC35-4679-A2A2-1F835CEC4129}" presName="sibTrans" presStyleCnt="0"/>
      <dgm:spPr/>
    </dgm:pt>
    <dgm:pt modelId="{5B7D24CD-21FF-41EC-B59B-8191D39FB5D4}" type="pres">
      <dgm:prSet presAssocID="{232132CF-B8ED-43D6-BE6C-6B7E7CE62DFD}" presName="composite" presStyleCnt="0"/>
      <dgm:spPr/>
    </dgm:pt>
    <dgm:pt modelId="{BD030564-24CE-4D6D-9F89-72A898E2CAD2}" type="pres">
      <dgm:prSet presAssocID="{232132CF-B8ED-43D6-BE6C-6B7E7CE62DFD}" presName="bentUpArrow1" presStyleLbl="alignImgPlace1" presStyleIdx="2" presStyleCnt="3" custScaleX="33940" custScaleY="61174" custLinFactX="-100000" custLinFactNeighborX="-148264" custLinFactNeighborY="-19714"/>
      <dgm:spPr/>
    </dgm:pt>
    <dgm:pt modelId="{23F66EEA-F011-4587-8A1A-7DE9B2067A43}" type="pres">
      <dgm:prSet presAssocID="{232132CF-B8ED-43D6-BE6C-6B7E7CE62DFD}" presName="ParentText" presStyleLbl="node1" presStyleIdx="2" presStyleCnt="4" custScaleX="66644" custScaleY="87986" custLinFactX="-55847" custLinFactNeighborX="-100000" custLinFactNeighborY="-906">
        <dgm:presLayoutVars>
          <dgm:chMax val="1"/>
          <dgm:chPref val="1"/>
          <dgm:bulletEnabled val="1"/>
        </dgm:presLayoutVars>
      </dgm:prSet>
      <dgm:spPr/>
    </dgm:pt>
    <dgm:pt modelId="{FF49E78E-C2DF-4D99-88FB-3379D7A65B91}" type="pres">
      <dgm:prSet presAssocID="{232132CF-B8ED-43D6-BE6C-6B7E7CE62DFD}" presName="ChildText" presStyleLbl="revTx" presStyleIdx="2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F1CDDB1D-3AA6-4D0A-8D09-9356F6F0E0F0}" type="pres">
      <dgm:prSet presAssocID="{C1240262-2395-4AFC-9BCC-737447C7C8A4}" presName="sibTrans" presStyleCnt="0"/>
      <dgm:spPr/>
    </dgm:pt>
    <dgm:pt modelId="{637023CD-7460-48D3-84A6-55052AC5C157}" type="pres">
      <dgm:prSet presAssocID="{00720D36-C211-4DF5-A93D-115043A4F0B8}" presName="composite" presStyleCnt="0"/>
      <dgm:spPr/>
    </dgm:pt>
    <dgm:pt modelId="{9C60B3CC-100C-4117-BCD9-8EC99A01B30A}" type="pres">
      <dgm:prSet presAssocID="{00720D36-C211-4DF5-A93D-115043A4F0B8}" presName="ParentText" presStyleLbl="node1" presStyleIdx="3" presStyleCnt="4" custScaleX="66644" custScaleY="87986" custLinFactX="-100000" custLinFactNeighborX="-102210" custLinFactNeighborY="3837">
        <dgm:presLayoutVars>
          <dgm:chMax val="1"/>
          <dgm:chPref val="1"/>
          <dgm:bulletEnabled val="1"/>
        </dgm:presLayoutVars>
      </dgm:prSet>
      <dgm:spPr/>
    </dgm:pt>
  </dgm:ptLst>
  <dgm:cxnLst>
    <dgm:cxn modelId="{55262F0A-C9AB-4EE0-B642-5FB1EAA4DF8F}" type="presOf" srcId="{B77DD769-A4DB-4575-8DAD-2072472081C5}" destId="{E38CEA86-B554-489C-8150-85BDBE50B5A6}" srcOrd="0" destOrd="0" presId="urn:microsoft.com/office/officeart/2005/8/layout/StepDownProcess"/>
    <dgm:cxn modelId="{85EE8D12-E132-4545-B39A-83D9E50C31B2}" srcId="{B77DD769-A4DB-4575-8DAD-2072472081C5}" destId="{00720D36-C211-4DF5-A93D-115043A4F0B8}" srcOrd="3" destOrd="0" parTransId="{F9F3CA1C-845B-4C65-82A0-7C81D091F9BD}" sibTransId="{ED0D23DD-7F3E-49DB-A6B1-4C02C91C68ED}"/>
    <dgm:cxn modelId="{36E6D020-1183-4ACD-9A3A-4662FB77CD34}" srcId="{B77DD769-A4DB-4575-8DAD-2072472081C5}" destId="{957D5EE4-0C78-4866-A471-6CC19D7F216A}" srcOrd="0" destOrd="0" parTransId="{23204280-2E53-4AE6-8BA1-73B048651BC1}" sibTransId="{65BEEE85-190F-45D6-B82A-E68770B92054}"/>
    <dgm:cxn modelId="{AB30AC28-6AE1-4F1C-9B9F-AAAE5B1FEB82}" type="presOf" srcId="{957D5EE4-0C78-4866-A471-6CC19D7F216A}" destId="{A652AB82-90D6-4490-94C2-DA16A7CFD87A}" srcOrd="0" destOrd="0" presId="urn:microsoft.com/office/officeart/2005/8/layout/StepDownProcess"/>
    <dgm:cxn modelId="{D30CC454-7DCE-4F57-ABC1-3A5FA63BFCE8}" type="presOf" srcId="{00720D36-C211-4DF5-A93D-115043A4F0B8}" destId="{9C60B3CC-100C-4117-BCD9-8EC99A01B30A}" srcOrd="0" destOrd="0" presId="urn:microsoft.com/office/officeart/2005/8/layout/StepDownProcess"/>
    <dgm:cxn modelId="{F4EBA778-D284-4FC6-A0C6-218659850256}" type="presOf" srcId="{B65332A1-EFA7-4BF1-8405-1BB061BEE0D9}" destId="{E0FC35E9-7E45-4520-ADF4-855495ADF224}" srcOrd="0" destOrd="0" presId="urn:microsoft.com/office/officeart/2005/8/layout/StepDownProcess"/>
    <dgm:cxn modelId="{9C2B337A-F511-4229-B668-CECC946F714F}" type="presOf" srcId="{232132CF-B8ED-43D6-BE6C-6B7E7CE62DFD}" destId="{23F66EEA-F011-4587-8A1A-7DE9B2067A43}" srcOrd="0" destOrd="0" presId="urn:microsoft.com/office/officeart/2005/8/layout/StepDownProcess"/>
    <dgm:cxn modelId="{2F36DCA2-3F75-42C5-B8AD-5DFEC582D181}" srcId="{B77DD769-A4DB-4575-8DAD-2072472081C5}" destId="{232132CF-B8ED-43D6-BE6C-6B7E7CE62DFD}" srcOrd="2" destOrd="0" parTransId="{6C8C4E65-B9DB-4BC2-B50C-A67EBFE5C72B}" sibTransId="{C1240262-2395-4AFC-9BCC-737447C7C8A4}"/>
    <dgm:cxn modelId="{3FDB99B7-8864-4475-B55D-9F16A6CA69D8}" srcId="{B77DD769-A4DB-4575-8DAD-2072472081C5}" destId="{B65332A1-EFA7-4BF1-8405-1BB061BEE0D9}" srcOrd="1" destOrd="0" parTransId="{105801B7-B465-49A0-895B-D8B9F75EF294}" sibTransId="{80827EE4-EC35-4679-A2A2-1F835CEC4129}"/>
    <dgm:cxn modelId="{3DBC4E66-51E5-46FC-929F-0F289C906D01}" type="presParOf" srcId="{E38CEA86-B554-489C-8150-85BDBE50B5A6}" destId="{E3F1610F-4C82-443B-A94E-5C4B5AA0DC5C}" srcOrd="0" destOrd="0" presId="urn:microsoft.com/office/officeart/2005/8/layout/StepDownProcess"/>
    <dgm:cxn modelId="{B6E90172-4C97-41A6-8FB3-ABEBDDECD578}" type="presParOf" srcId="{E3F1610F-4C82-443B-A94E-5C4B5AA0DC5C}" destId="{0A2BCE3B-08C8-4C38-AC80-78B02C2C8B3C}" srcOrd="0" destOrd="0" presId="urn:microsoft.com/office/officeart/2005/8/layout/StepDownProcess"/>
    <dgm:cxn modelId="{0DFF1011-5304-4701-A1A0-D3AC349174B8}" type="presParOf" srcId="{E3F1610F-4C82-443B-A94E-5C4B5AA0DC5C}" destId="{A652AB82-90D6-4490-94C2-DA16A7CFD87A}" srcOrd="1" destOrd="0" presId="urn:microsoft.com/office/officeart/2005/8/layout/StepDownProcess"/>
    <dgm:cxn modelId="{F58374DF-E8FD-4768-B620-9E0A5B36B106}" type="presParOf" srcId="{E3F1610F-4C82-443B-A94E-5C4B5AA0DC5C}" destId="{C935B907-7D08-485E-8458-AC4E229C2A0D}" srcOrd="2" destOrd="0" presId="urn:microsoft.com/office/officeart/2005/8/layout/StepDownProcess"/>
    <dgm:cxn modelId="{53D79CBD-23ED-4A3C-98A9-A649D179F842}" type="presParOf" srcId="{E38CEA86-B554-489C-8150-85BDBE50B5A6}" destId="{2993747E-F43D-449F-BA2F-45FF972FA595}" srcOrd="1" destOrd="0" presId="urn:microsoft.com/office/officeart/2005/8/layout/StepDownProcess"/>
    <dgm:cxn modelId="{D8354CA9-0E15-4E26-8B56-6061F63BC7B1}" type="presParOf" srcId="{E38CEA86-B554-489C-8150-85BDBE50B5A6}" destId="{32E11FF3-3B6B-4073-80FB-C2BE5FE2CDC0}" srcOrd="2" destOrd="0" presId="urn:microsoft.com/office/officeart/2005/8/layout/StepDownProcess"/>
    <dgm:cxn modelId="{1999D8A6-40AF-4900-A5D9-0BB1CD8F2062}" type="presParOf" srcId="{32E11FF3-3B6B-4073-80FB-C2BE5FE2CDC0}" destId="{C052DB75-4EAB-4427-9B29-9BB74F09DF05}" srcOrd="0" destOrd="0" presId="urn:microsoft.com/office/officeart/2005/8/layout/StepDownProcess"/>
    <dgm:cxn modelId="{AAE3400D-3FBF-4AEA-82AA-F0388D127CF1}" type="presParOf" srcId="{32E11FF3-3B6B-4073-80FB-C2BE5FE2CDC0}" destId="{E0FC35E9-7E45-4520-ADF4-855495ADF224}" srcOrd="1" destOrd="0" presId="urn:microsoft.com/office/officeart/2005/8/layout/StepDownProcess"/>
    <dgm:cxn modelId="{07313545-F515-400C-9556-AA8DA4B25E20}" type="presParOf" srcId="{32E11FF3-3B6B-4073-80FB-C2BE5FE2CDC0}" destId="{BF980668-7CA0-4847-8DAD-49051E8D639D}" srcOrd="2" destOrd="0" presId="urn:microsoft.com/office/officeart/2005/8/layout/StepDownProcess"/>
    <dgm:cxn modelId="{9EBE9021-4015-4B87-9EAD-F73FDDAAD623}" type="presParOf" srcId="{E38CEA86-B554-489C-8150-85BDBE50B5A6}" destId="{70F59605-A92C-47BC-B4DA-A9B4BEE32604}" srcOrd="3" destOrd="0" presId="urn:microsoft.com/office/officeart/2005/8/layout/StepDownProcess"/>
    <dgm:cxn modelId="{FF3ACFD6-490A-4A06-AC5A-DA2F000E5BF0}" type="presParOf" srcId="{E38CEA86-B554-489C-8150-85BDBE50B5A6}" destId="{5B7D24CD-21FF-41EC-B59B-8191D39FB5D4}" srcOrd="4" destOrd="0" presId="urn:microsoft.com/office/officeart/2005/8/layout/StepDownProcess"/>
    <dgm:cxn modelId="{BEDFE69D-C870-43F8-A06A-169628C09855}" type="presParOf" srcId="{5B7D24CD-21FF-41EC-B59B-8191D39FB5D4}" destId="{BD030564-24CE-4D6D-9F89-72A898E2CAD2}" srcOrd="0" destOrd="0" presId="urn:microsoft.com/office/officeart/2005/8/layout/StepDownProcess"/>
    <dgm:cxn modelId="{D3A6E0BC-31FD-4386-AE57-01E2C35AF275}" type="presParOf" srcId="{5B7D24CD-21FF-41EC-B59B-8191D39FB5D4}" destId="{23F66EEA-F011-4587-8A1A-7DE9B2067A43}" srcOrd="1" destOrd="0" presId="urn:microsoft.com/office/officeart/2005/8/layout/StepDownProcess"/>
    <dgm:cxn modelId="{F92F4112-258A-43C5-96D7-76C0406098A1}" type="presParOf" srcId="{5B7D24CD-21FF-41EC-B59B-8191D39FB5D4}" destId="{FF49E78E-C2DF-4D99-88FB-3379D7A65B91}" srcOrd="2" destOrd="0" presId="urn:microsoft.com/office/officeart/2005/8/layout/StepDownProcess"/>
    <dgm:cxn modelId="{77DA8521-EE27-4956-A632-4273C3DA9F82}" type="presParOf" srcId="{E38CEA86-B554-489C-8150-85BDBE50B5A6}" destId="{F1CDDB1D-3AA6-4D0A-8D09-9356F6F0E0F0}" srcOrd="5" destOrd="0" presId="urn:microsoft.com/office/officeart/2005/8/layout/StepDownProcess"/>
    <dgm:cxn modelId="{CED41946-EF0D-426C-BBA6-9C0F7710021E}" type="presParOf" srcId="{E38CEA86-B554-489C-8150-85BDBE50B5A6}" destId="{637023CD-7460-48D3-84A6-55052AC5C157}" srcOrd="6" destOrd="0" presId="urn:microsoft.com/office/officeart/2005/8/layout/StepDownProcess"/>
    <dgm:cxn modelId="{CD07FA35-E5F4-4032-966A-5C2D70CFC113}" type="presParOf" srcId="{637023CD-7460-48D3-84A6-55052AC5C157}" destId="{9C60B3CC-100C-4117-BCD9-8EC99A01B3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7DD769-A4DB-4575-8DAD-2072472081C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7D5EE4-0C78-4866-A471-6CC19D7F216A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700" b="1" dirty="0"/>
            <a:t>Partners </a:t>
          </a:r>
        </a:p>
      </dgm:t>
    </dgm:pt>
    <dgm:pt modelId="{23204280-2E53-4AE6-8BA1-73B048651BC1}" type="parTrans" cxnId="{36E6D020-1183-4ACD-9A3A-4662FB77CD34}">
      <dgm:prSet/>
      <dgm:spPr/>
      <dgm:t>
        <a:bodyPr/>
        <a:lstStyle/>
        <a:p>
          <a:endParaRPr lang="en-GB"/>
        </a:p>
      </dgm:t>
    </dgm:pt>
    <dgm:pt modelId="{65BEEE85-190F-45D6-B82A-E68770B92054}" type="sibTrans" cxnId="{36E6D020-1183-4ACD-9A3A-4662FB77CD34}">
      <dgm:prSet/>
      <dgm:spPr/>
      <dgm:t>
        <a:bodyPr/>
        <a:lstStyle/>
        <a:p>
          <a:endParaRPr lang="en-GB"/>
        </a:p>
      </dgm:t>
    </dgm:pt>
    <dgm:pt modelId="{B65332A1-EFA7-4BF1-8405-1BB061BEE0D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b="1" dirty="0"/>
            <a:t>Objectives</a:t>
          </a:r>
          <a:r>
            <a:rPr lang="en-GB" dirty="0"/>
            <a:t> </a:t>
          </a:r>
        </a:p>
      </dgm:t>
    </dgm:pt>
    <dgm:pt modelId="{105801B7-B465-49A0-895B-D8B9F75EF294}" type="parTrans" cxnId="{3FDB99B7-8864-4475-B55D-9F16A6CA69D8}">
      <dgm:prSet/>
      <dgm:spPr/>
      <dgm:t>
        <a:bodyPr/>
        <a:lstStyle/>
        <a:p>
          <a:endParaRPr lang="en-GB"/>
        </a:p>
      </dgm:t>
    </dgm:pt>
    <dgm:pt modelId="{80827EE4-EC35-4679-A2A2-1F835CEC4129}" type="sibTrans" cxnId="{3FDB99B7-8864-4475-B55D-9F16A6CA69D8}">
      <dgm:prSet/>
      <dgm:spPr/>
      <dgm:t>
        <a:bodyPr/>
        <a:lstStyle/>
        <a:p>
          <a:endParaRPr lang="en-GB"/>
        </a:p>
      </dgm:t>
    </dgm:pt>
    <dgm:pt modelId="{232132CF-B8ED-43D6-BE6C-6B7E7CE62DFD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Progress</a:t>
          </a:r>
          <a:r>
            <a:rPr lang="en-GB" dirty="0"/>
            <a:t> </a:t>
          </a:r>
        </a:p>
      </dgm:t>
    </dgm:pt>
    <dgm:pt modelId="{6C8C4E65-B9DB-4BC2-B50C-A67EBFE5C72B}" type="parTrans" cxnId="{2F36DCA2-3F75-42C5-B8AD-5DFEC582D181}">
      <dgm:prSet/>
      <dgm:spPr/>
      <dgm:t>
        <a:bodyPr/>
        <a:lstStyle/>
        <a:p>
          <a:endParaRPr lang="en-GB"/>
        </a:p>
      </dgm:t>
    </dgm:pt>
    <dgm:pt modelId="{C1240262-2395-4AFC-9BCC-737447C7C8A4}" type="sibTrans" cxnId="{2F36DCA2-3F75-42C5-B8AD-5DFEC582D181}">
      <dgm:prSet/>
      <dgm:spPr/>
      <dgm:t>
        <a:bodyPr/>
        <a:lstStyle/>
        <a:p>
          <a:endParaRPr lang="en-GB"/>
        </a:p>
      </dgm:t>
    </dgm:pt>
    <dgm:pt modelId="{00720D36-C211-4DF5-A93D-115043A4F0B8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Next Steps </a:t>
          </a:r>
        </a:p>
      </dgm:t>
    </dgm:pt>
    <dgm:pt modelId="{F9F3CA1C-845B-4C65-82A0-7C81D091F9BD}" type="parTrans" cxnId="{85EE8D12-E132-4545-B39A-83D9E50C31B2}">
      <dgm:prSet/>
      <dgm:spPr/>
      <dgm:t>
        <a:bodyPr/>
        <a:lstStyle/>
        <a:p>
          <a:endParaRPr lang="en-GB"/>
        </a:p>
      </dgm:t>
    </dgm:pt>
    <dgm:pt modelId="{ED0D23DD-7F3E-49DB-A6B1-4C02C91C68ED}" type="sibTrans" cxnId="{85EE8D12-E132-4545-B39A-83D9E50C31B2}">
      <dgm:prSet/>
      <dgm:spPr/>
      <dgm:t>
        <a:bodyPr/>
        <a:lstStyle/>
        <a:p>
          <a:endParaRPr lang="en-GB"/>
        </a:p>
      </dgm:t>
    </dgm:pt>
    <dgm:pt modelId="{E38CEA86-B554-489C-8150-85BDBE50B5A6}" type="pres">
      <dgm:prSet presAssocID="{B77DD769-A4DB-4575-8DAD-2072472081C5}" presName="rootnode" presStyleCnt="0">
        <dgm:presLayoutVars>
          <dgm:chMax/>
          <dgm:chPref/>
          <dgm:dir/>
          <dgm:animLvl val="lvl"/>
        </dgm:presLayoutVars>
      </dgm:prSet>
      <dgm:spPr/>
    </dgm:pt>
    <dgm:pt modelId="{E3F1610F-4C82-443B-A94E-5C4B5AA0DC5C}" type="pres">
      <dgm:prSet presAssocID="{957D5EE4-0C78-4866-A471-6CC19D7F216A}" presName="composite" presStyleCnt="0"/>
      <dgm:spPr/>
    </dgm:pt>
    <dgm:pt modelId="{0A2BCE3B-08C8-4C38-AC80-78B02C2C8B3C}" type="pres">
      <dgm:prSet presAssocID="{957D5EE4-0C78-4866-A471-6CC19D7F216A}" presName="bentUpArrow1" presStyleLbl="alignImgPlace1" presStyleIdx="0" presStyleCnt="3" custScaleX="33553" custScaleY="66385" custLinFactX="-7238" custLinFactNeighborX="-100000" custLinFactNeighborY="-22310"/>
      <dgm:spPr/>
    </dgm:pt>
    <dgm:pt modelId="{A652AB82-90D6-4490-94C2-DA16A7CFD87A}" type="pres">
      <dgm:prSet presAssocID="{957D5EE4-0C78-4866-A471-6CC19D7F216A}" presName="ParentText" presStyleLbl="node1" presStyleIdx="0" presStyleCnt="4" custScaleX="66644" custScaleY="87986" custLinFactNeighborX="-83020" custLinFactNeighborY="-9345">
        <dgm:presLayoutVars>
          <dgm:chMax val="1"/>
          <dgm:chPref val="1"/>
          <dgm:bulletEnabled val="1"/>
        </dgm:presLayoutVars>
      </dgm:prSet>
      <dgm:spPr/>
    </dgm:pt>
    <dgm:pt modelId="{C935B907-7D08-485E-8458-AC4E229C2A0D}" type="pres">
      <dgm:prSet presAssocID="{957D5EE4-0C78-4866-A471-6CC19D7F216A}" presName="ChildText" presStyleLbl="revTx" presStyleIdx="0" presStyleCnt="3" custLinFactX="28738" custLinFactNeighborX="100000" custLinFactNeighborY="-9335">
        <dgm:presLayoutVars>
          <dgm:chMax val="0"/>
          <dgm:chPref val="0"/>
          <dgm:bulletEnabled val="1"/>
        </dgm:presLayoutVars>
      </dgm:prSet>
      <dgm:spPr/>
    </dgm:pt>
    <dgm:pt modelId="{2993747E-F43D-449F-BA2F-45FF972FA595}" type="pres">
      <dgm:prSet presAssocID="{65BEEE85-190F-45D6-B82A-E68770B92054}" presName="sibTrans" presStyleCnt="0"/>
      <dgm:spPr/>
    </dgm:pt>
    <dgm:pt modelId="{32E11FF3-3B6B-4073-80FB-C2BE5FE2CDC0}" type="pres">
      <dgm:prSet presAssocID="{B65332A1-EFA7-4BF1-8405-1BB061BEE0D9}" presName="composite" presStyleCnt="0"/>
      <dgm:spPr/>
    </dgm:pt>
    <dgm:pt modelId="{C052DB75-4EAB-4427-9B29-9BB74F09DF05}" type="pres">
      <dgm:prSet presAssocID="{B65332A1-EFA7-4BF1-8405-1BB061BEE0D9}" presName="bentUpArrow1" presStyleLbl="alignImgPlace1" presStyleIdx="1" presStyleCnt="3" custScaleX="34071" custScaleY="61881" custLinFactX="-78904" custLinFactNeighborX="-100000" custLinFactNeighborY="-21090"/>
      <dgm:spPr/>
    </dgm:pt>
    <dgm:pt modelId="{E0FC35E9-7E45-4520-ADF4-855495ADF224}" type="pres">
      <dgm:prSet presAssocID="{B65332A1-EFA7-4BF1-8405-1BB061BEE0D9}" presName="ParentText" presStyleLbl="node1" presStyleIdx="1" presStyleCnt="4" custScaleX="66644" custScaleY="87986" custLinFactX="-9029" custLinFactNeighborX="-100000" custLinFactNeighborY="-3383">
        <dgm:presLayoutVars>
          <dgm:chMax val="1"/>
          <dgm:chPref val="1"/>
          <dgm:bulletEnabled val="1"/>
        </dgm:presLayoutVars>
      </dgm:prSet>
      <dgm:spPr/>
    </dgm:pt>
    <dgm:pt modelId="{BF980668-7CA0-4847-8DAD-49051E8D639D}" type="pres">
      <dgm:prSet presAssocID="{B65332A1-EFA7-4BF1-8405-1BB061BEE0D9}" presName="ChildText" presStyleLbl="revTx" presStyleIdx="1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70F59605-A92C-47BC-B4DA-A9B4BEE32604}" type="pres">
      <dgm:prSet presAssocID="{80827EE4-EC35-4679-A2A2-1F835CEC4129}" presName="sibTrans" presStyleCnt="0"/>
      <dgm:spPr/>
    </dgm:pt>
    <dgm:pt modelId="{5B7D24CD-21FF-41EC-B59B-8191D39FB5D4}" type="pres">
      <dgm:prSet presAssocID="{232132CF-B8ED-43D6-BE6C-6B7E7CE62DFD}" presName="composite" presStyleCnt="0"/>
      <dgm:spPr/>
    </dgm:pt>
    <dgm:pt modelId="{BD030564-24CE-4D6D-9F89-72A898E2CAD2}" type="pres">
      <dgm:prSet presAssocID="{232132CF-B8ED-43D6-BE6C-6B7E7CE62DFD}" presName="bentUpArrow1" presStyleLbl="alignImgPlace1" presStyleIdx="2" presStyleCnt="3" custScaleX="33940" custScaleY="61174" custLinFactX="-100000" custLinFactNeighborX="-148264" custLinFactNeighborY="-19714"/>
      <dgm:spPr/>
    </dgm:pt>
    <dgm:pt modelId="{23F66EEA-F011-4587-8A1A-7DE9B2067A43}" type="pres">
      <dgm:prSet presAssocID="{232132CF-B8ED-43D6-BE6C-6B7E7CE62DFD}" presName="ParentText" presStyleLbl="node1" presStyleIdx="2" presStyleCnt="4" custScaleX="66644" custScaleY="87986" custLinFactX="-55847" custLinFactNeighborX="-100000" custLinFactNeighborY="-906">
        <dgm:presLayoutVars>
          <dgm:chMax val="1"/>
          <dgm:chPref val="1"/>
          <dgm:bulletEnabled val="1"/>
        </dgm:presLayoutVars>
      </dgm:prSet>
      <dgm:spPr/>
    </dgm:pt>
    <dgm:pt modelId="{FF49E78E-C2DF-4D99-88FB-3379D7A65B91}" type="pres">
      <dgm:prSet presAssocID="{232132CF-B8ED-43D6-BE6C-6B7E7CE62DFD}" presName="ChildText" presStyleLbl="revTx" presStyleIdx="2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F1CDDB1D-3AA6-4D0A-8D09-9356F6F0E0F0}" type="pres">
      <dgm:prSet presAssocID="{C1240262-2395-4AFC-9BCC-737447C7C8A4}" presName="sibTrans" presStyleCnt="0"/>
      <dgm:spPr/>
    </dgm:pt>
    <dgm:pt modelId="{637023CD-7460-48D3-84A6-55052AC5C157}" type="pres">
      <dgm:prSet presAssocID="{00720D36-C211-4DF5-A93D-115043A4F0B8}" presName="composite" presStyleCnt="0"/>
      <dgm:spPr/>
    </dgm:pt>
    <dgm:pt modelId="{9C60B3CC-100C-4117-BCD9-8EC99A01B30A}" type="pres">
      <dgm:prSet presAssocID="{00720D36-C211-4DF5-A93D-115043A4F0B8}" presName="ParentText" presStyleLbl="node1" presStyleIdx="3" presStyleCnt="4" custScaleX="66644" custScaleY="87986" custLinFactX="-100000" custLinFactNeighborX="-102210" custLinFactNeighborY="3837">
        <dgm:presLayoutVars>
          <dgm:chMax val="1"/>
          <dgm:chPref val="1"/>
          <dgm:bulletEnabled val="1"/>
        </dgm:presLayoutVars>
      </dgm:prSet>
      <dgm:spPr/>
    </dgm:pt>
  </dgm:ptLst>
  <dgm:cxnLst>
    <dgm:cxn modelId="{55262F0A-C9AB-4EE0-B642-5FB1EAA4DF8F}" type="presOf" srcId="{B77DD769-A4DB-4575-8DAD-2072472081C5}" destId="{E38CEA86-B554-489C-8150-85BDBE50B5A6}" srcOrd="0" destOrd="0" presId="urn:microsoft.com/office/officeart/2005/8/layout/StepDownProcess"/>
    <dgm:cxn modelId="{85EE8D12-E132-4545-B39A-83D9E50C31B2}" srcId="{B77DD769-A4DB-4575-8DAD-2072472081C5}" destId="{00720D36-C211-4DF5-A93D-115043A4F0B8}" srcOrd="3" destOrd="0" parTransId="{F9F3CA1C-845B-4C65-82A0-7C81D091F9BD}" sibTransId="{ED0D23DD-7F3E-49DB-A6B1-4C02C91C68ED}"/>
    <dgm:cxn modelId="{36E6D020-1183-4ACD-9A3A-4662FB77CD34}" srcId="{B77DD769-A4DB-4575-8DAD-2072472081C5}" destId="{957D5EE4-0C78-4866-A471-6CC19D7F216A}" srcOrd="0" destOrd="0" parTransId="{23204280-2E53-4AE6-8BA1-73B048651BC1}" sibTransId="{65BEEE85-190F-45D6-B82A-E68770B92054}"/>
    <dgm:cxn modelId="{AB30AC28-6AE1-4F1C-9B9F-AAAE5B1FEB82}" type="presOf" srcId="{957D5EE4-0C78-4866-A471-6CC19D7F216A}" destId="{A652AB82-90D6-4490-94C2-DA16A7CFD87A}" srcOrd="0" destOrd="0" presId="urn:microsoft.com/office/officeart/2005/8/layout/StepDownProcess"/>
    <dgm:cxn modelId="{D30CC454-7DCE-4F57-ABC1-3A5FA63BFCE8}" type="presOf" srcId="{00720D36-C211-4DF5-A93D-115043A4F0B8}" destId="{9C60B3CC-100C-4117-BCD9-8EC99A01B30A}" srcOrd="0" destOrd="0" presId="urn:microsoft.com/office/officeart/2005/8/layout/StepDownProcess"/>
    <dgm:cxn modelId="{F4EBA778-D284-4FC6-A0C6-218659850256}" type="presOf" srcId="{B65332A1-EFA7-4BF1-8405-1BB061BEE0D9}" destId="{E0FC35E9-7E45-4520-ADF4-855495ADF224}" srcOrd="0" destOrd="0" presId="urn:microsoft.com/office/officeart/2005/8/layout/StepDownProcess"/>
    <dgm:cxn modelId="{9C2B337A-F511-4229-B668-CECC946F714F}" type="presOf" srcId="{232132CF-B8ED-43D6-BE6C-6B7E7CE62DFD}" destId="{23F66EEA-F011-4587-8A1A-7DE9B2067A43}" srcOrd="0" destOrd="0" presId="urn:microsoft.com/office/officeart/2005/8/layout/StepDownProcess"/>
    <dgm:cxn modelId="{2F36DCA2-3F75-42C5-B8AD-5DFEC582D181}" srcId="{B77DD769-A4DB-4575-8DAD-2072472081C5}" destId="{232132CF-B8ED-43D6-BE6C-6B7E7CE62DFD}" srcOrd="2" destOrd="0" parTransId="{6C8C4E65-B9DB-4BC2-B50C-A67EBFE5C72B}" sibTransId="{C1240262-2395-4AFC-9BCC-737447C7C8A4}"/>
    <dgm:cxn modelId="{3FDB99B7-8864-4475-B55D-9F16A6CA69D8}" srcId="{B77DD769-A4DB-4575-8DAD-2072472081C5}" destId="{B65332A1-EFA7-4BF1-8405-1BB061BEE0D9}" srcOrd="1" destOrd="0" parTransId="{105801B7-B465-49A0-895B-D8B9F75EF294}" sibTransId="{80827EE4-EC35-4679-A2A2-1F835CEC4129}"/>
    <dgm:cxn modelId="{3DBC4E66-51E5-46FC-929F-0F289C906D01}" type="presParOf" srcId="{E38CEA86-B554-489C-8150-85BDBE50B5A6}" destId="{E3F1610F-4C82-443B-A94E-5C4B5AA0DC5C}" srcOrd="0" destOrd="0" presId="urn:microsoft.com/office/officeart/2005/8/layout/StepDownProcess"/>
    <dgm:cxn modelId="{B6E90172-4C97-41A6-8FB3-ABEBDDECD578}" type="presParOf" srcId="{E3F1610F-4C82-443B-A94E-5C4B5AA0DC5C}" destId="{0A2BCE3B-08C8-4C38-AC80-78B02C2C8B3C}" srcOrd="0" destOrd="0" presId="urn:microsoft.com/office/officeart/2005/8/layout/StepDownProcess"/>
    <dgm:cxn modelId="{0DFF1011-5304-4701-A1A0-D3AC349174B8}" type="presParOf" srcId="{E3F1610F-4C82-443B-A94E-5C4B5AA0DC5C}" destId="{A652AB82-90D6-4490-94C2-DA16A7CFD87A}" srcOrd="1" destOrd="0" presId="urn:microsoft.com/office/officeart/2005/8/layout/StepDownProcess"/>
    <dgm:cxn modelId="{F58374DF-E8FD-4768-B620-9E0A5B36B106}" type="presParOf" srcId="{E3F1610F-4C82-443B-A94E-5C4B5AA0DC5C}" destId="{C935B907-7D08-485E-8458-AC4E229C2A0D}" srcOrd="2" destOrd="0" presId="urn:microsoft.com/office/officeart/2005/8/layout/StepDownProcess"/>
    <dgm:cxn modelId="{53D79CBD-23ED-4A3C-98A9-A649D179F842}" type="presParOf" srcId="{E38CEA86-B554-489C-8150-85BDBE50B5A6}" destId="{2993747E-F43D-449F-BA2F-45FF972FA595}" srcOrd="1" destOrd="0" presId="urn:microsoft.com/office/officeart/2005/8/layout/StepDownProcess"/>
    <dgm:cxn modelId="{D8354CA9-0E15-4E26-8B56-6061F63BC7B1}" type="presParOf" srcId="{E38CEA86-B554-489C-8150-85BDBE50B5A6}" destId="{32E11FF3-3B6B-4073-80FB-C2BE5FE2CDC0}" srcOrd="2" destOrd="0" presId="urn:microsoft.com/office/officeart/2005/8/layout/StepDownProcess"/>
    <dgm:cxn modelId="{1999D8A6-40AF-4900-A5D9-0BB1CD8F2062}" type="presParOf" srcId="{32E11FF3-3B6B-4073-80FB-C2BE5FE2CDC0}" destId="{C052DB75-4EAB-4427-9B29-9BB74F09DF05}" srcOrd="0" destOrd="0" presId="urn:microsoft.com/office/officeart/2005/8/layout/StepDownProcess"/>
    <dgm:cxn modelId="{AAE3400D-3FBF-4AEA-82AA-F0388D127CF1}" type="presParOf" srcId="{32E11FF3-3B6B-4073-80FB-C2BE5FE2CDC0}" destId="{E0FC35E9-7E45-4520-ADF4-855495ADF224}" srcOrd="1" destOrd="0" presId="urn:microsoft.com/office/officeart/2005/8/layout/StepDownProcess"/>
    <dgm:cxn modelId="{07313545-F515-400C-9556-AA8DA4B25E20}" type="presParOf" srcId="{32E11FF3-3B6B-4073-80FB-C2BE5FE2CDC0}" destId="{BF980668-7CA0-4847-8DAD-49051E8D639D}" srcOrd="2" destOrd="0" presId="urn:microsoft.com/office/officeart/2005/8/layout/StepDownProcess"/>
    <dgm:cxn modelId="{9EBE9021-4015-4B87-9EAD-F73FDDAAD623}" type="presParOf" srcId="{E38CEA86-B554-489C-8150-85BDBE50B5A6}" destId="{70F59605-A92C-47BC-B4DA-A9B4BEE32604}" srcOrd="3" destOrd="0" presId="urn:microsoft.com/office/officeart/2005/8/layout/StepDownProcess"/>
    <dgm:cxn modelId="{FF3ACFD6-490A-4A06-AC5A-DA2F000E5BF0}" type="presParOf" srcId="{E38CEA86-B554-489C-8150-85BDBE50B5A6}" destId="{5B7D24CD-21FF-41EC-B59B-8191D39FB5D4}" srcOrd="4" destOrd="0" presId="urn:microsoft.com/office/officeart/2005/8/layout/StepDownProcess"/>
    <dgm:cxn modelId="{BEDFE69D-C870-43F8-A06A-169628C09855}" type="presParOf" srcId="{5B7D24CD-21FF-41EC-B59B-8191D39FB5D4}" destId="{BD030564-24CE-4D6D-9F89-72A898E2CAD2}" srcOrd="0" destOrd="0" presId="urn:microsoft.com/office/officeart/2005/8/layout/StepDownProcess"/>
    <dgm:cxn modelId="{D3A6E0BC-31FD-4386-AE57-01E2C35AF275}" type="presParOf" srcId="{5B7D24CD-21FF-41EC-B59B-8191D39FB5D4}" destId="{23F66EEA-F011-4587-8A1A-7DE9B2067A43}" srcOrd="1" destOrd="0" presId="urn:microsoft.com/office/officeart/2005/8/layout/StepDownProcess"/>
    <dgm:cxn modelId="{F92F4112-258A-43C5-96D7-76C0406098A1}" type="presParOf" srcId="{5B7D24CD-21FF-41EC-B59B-8191D39FB5D4}" destId="{FF49E78E-C2DF-4D99-88FB-3379D7A65B91}" srcOrd="2" destOrd="0" presId="urn:microsoft.com/office/officeart/2005/8/layout/StepDownProcess"/>
    <dgm:cxn modelId="{77DA8521-EE27-4956-A632-4273C3DA9F82}" type="presParOf" srcId="{E38CEA86-B554-489C-8150-85BDBE50B5A6}" destId="{F1CDDB1D-3AA6-4D0A-8D09-9356F6F0E0F0}" srcOrd="5" destOrd="0" presId="urn:microsoft.com/office/officeart/2005/8/layout/StepDownProcess"/>
    <dgm:cxn modelId="{CED41946-EF0D-426C-BBA6-9C0F7710021E}" type="presParOf" srcId="{E38CEA86-B554-489C-8150-85BDBE50B5A6}" destId="{637023CD-7460-48D3-84A6-55052AC5C157}" srcOrd="6" destOrd="0" presId="urn:microsoft.com/office/officeart/2005/8/layout/StepDownProcess"/>
    <dgm:cxn modelId="{CD07FA35-E5F4-4032-966A-5C2D70CFC113}" type="presParOf" srcId="{637023CD-7460-48D3-84A6-55052AC5C157}" destId="{9C60B3CC-100C-4117-BCD9-8EC99A01B3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7DD769-A4DB-4575-8DAD-2072472081C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57D5EE4-0C78-4866-A471-6CC19D7F216A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700" b="1" dirty="0"/>
            <a:t>Partners </a:t>
          </a:r>
        </a:p>
      </dgm:t>
    </dgm:pt>
    <dgm:pt modelId="{23204280-2E53-4AE6-8BA1-73B048651BC1}" type="parTrans" cxnId="{36E6D020-1183-4ACD-9A3A-4662FB77CD34}">
      <dgm:prSet/>
      <dgm:spPr/>
      <dgm:t>
        <a:bodyPr/>
        <a:lstStyle/>
        <a:p>
          <a:endParaRPr lang="en-GB"/>
        </a:p>
      </dgm:t>
    </dgm:pt>
    <dgm:pt modelId="{65BEEE85-190F-45D6-B82A-E68770B92054}" type="sibTrans" cxnId="{36E6D020-1183-4ACD-9A3A-4662FB77CD34}">
      <dgm:prSet/>
      <dgm:spPr/>
      <dgm:t>
        <a:bodyPr/>
        <a:lstStyle/>
        <a:p>
          <a:endParaRPr lang="en-GB"/>
        </a:p>
      </dgm:t>
    </dgm:pt>
    <dgm:pt modelId="{B65332A1-EFA7-4BF1-8405-1BB061BEE0D9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b="1" dirty="0"/>
            <a:t>Objectives</a:t>
          </a:r>
          <a:r>
            <a:rPr lang="en-GB" dirty="0"/>
            <a:t> </a:t>
          </a:r>
        </a:p>
      </dgm:t>
    </dgm:pt>
    <dgm:pt modelId="{105801B7-B465-49A0-895B-D8B9F75EF294}" type="parTrans" cxnId="{3FDB99B7-8864-4475-B55D-9F16A6CA69D8}">
      <dgm:prSet/>
      <dgm:spPr/>
      <dgm:t>
        <a:bodyPr/>
        <a:lstStyle/>
        <a:p>
          <a:endParaRPr lang="en-GB"/>
        </a:p>
      </dgm:t>
    </dgm:pt>
    <dgm:pt modelId="{80827EE4-EC35-4679-A2A2-1F835CEC4129}" type="sibTrans" cxnId="{3FDB99B7-8864-4475-B55D-9F16A6CA69D8}">
      <dgm:prSet/>
      <dgm:spPr/>
      <dgm:t>
        <a:bodyPr/>
        <a:lstStyle/>
        <a:p>
          <a:endParaRPr lang="en-GB"/>
        </a:p>
      </dgm:t>
    </dgm:pt>
    <dgm:pt modelId="{232132CF-B8ED-43D6-BE6C-6B7E7CE62DFD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Progress</a:t>
          </a:r>
          <a:r>
            <a:rPr lang="en-GB" dirty="0"/>
            <a:t> </a:t>
          </a:r>
        </a:p>
      </dgm:t>
    </dgm:pt>
    <dgm:pt modelId="{6C8C4E65-B9DB-4BC2-B50C-A67EBFE5C72B}" type="parTrans" cxnId="{2F36DCA2-3F75-42C5-B8AD-5DFEC582D181}">
      <dgm:prSet/>
      <dgm:spPr/>
      <dgm:t>
        <a:bodyPr/>
        <a:lstStyle/>
        <a:p>
          <a:endParaRPr lang="en-GB"/>
        </a:p>
      </dgm:t>
    </dgm:pt>
    <dgm:pt modelId="{C1240262-2395-4AFC-9BCC-737447C7C8A4}" type="sibTrans" cxnId="{2F36DCA2-3F75-42C5-B8AD-5DFEC582D181}">
      <dgm:prSet/>
      <dgm:spPr/>
      <dgm:t>
        <a:bodyPr/>
        <a:lstStyle/>
        <a:p>
          <a:endParaRPr lang="en-GB"/>
        </a:p>
      </dgm:t>
    </dgm:pt>
    <dgm:pt modelId="{00720D36-C211-4DF5-A93D-115043A4F0B8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Next Steps </a:t>
          </a:r>
        </a:p>
      </dgm:t>
    </dgm:pt>
    <dgm:pt modelId="{F9F3CA1C-845B-4C65-82A0-7C81D091F9BD}" type="parTrans" cxnId="{85EE8D12-E132-4545-B39A-83D9E50C31B2}">
      <dgm:prSet/>
      <dgm:spPr/>
      <dgm:t>
        <a:bodyPr/>
        <a:lstStyle/>
        <a:p>
          <a:endParaRPr lang="en-GB"/>
        </a:p>
      </dgm:t>
    </dgm:pt>
    <dgm:pt modelId="{ED0D23DD-7F3E-49DB-A6B1-4C02C91C68ED}" type="sibTrans" cxnId="{85EE8D12-E132-4545-B39A-83D9E50C31B2}">
      <dgm:prSet/>
      <dgm:spPr/>
      <dgm:t>
        <a:bodyPr/>
        <a:lstStyle/>
        <a:p>
          <a:endParaRPr lang="en-GB"/>
        </a:p>
      </dgm:t>
    </dgm:pt>
    <dgm:pt modelId="{E38CEA86-B554-489C-8150-85BDBE50B5A6}" type="pres">
      <dgm:prSet presAssocID="{B77DD769-A4DB-4575-8DAD-2072472081C5}" presName="rootnode" presStyleCnt="0">
        <dgm:presLayoutVars>
          <dgm:chMax/>
          <dgm:chPref/>
          <dgm:dir/>
          <dgm:animLvl val="lvl"/>
        </dgm:presLayoutVars>
      </dgm:prSet>
      <dgm:spPr/>
    </dgm:pt>
    <dgm:pt modelId="{E3F1610F-4C82-443B-A94E-5C4B5AA0DC5C}" type="pres">
      <dgm:prSet presAssocID="{957D5EE4-0C78-4866-A471-6CC19D7F216A}" presName="composite" presStyleCnt="0"/>
      <dgm:spPr/>
    </dgm:pt>
    <dgm:pt modelId="{0A2BCE3B-08C8-4C38-AC80-78B02C2C8B3C}" type="pres">
      <dgm:prSet presAssocID="{957D5EE4-0C78-4866-A471-6CC19D7F216A}" presName="bentUpArrow1" presStyleLbl="alignImgPlace1" presStyleIdx="0" presStyleCnt="3" custScaleX="33553" custScaleY="66385" custLinFactX="-7238" custLinFactNeighborX="-100000" custLinFactNeighborY="-22310"/>
      <dgm:spPr/>
    </dgm:pt>
    <dgm:pt modelId="{A652AB82-90D6-4490-94C2-DA16A7CFD87A}" type="pres">
      <dgm:prSet presAssocID="{957D5EE4-0C78-4866-A471-6CC19D7F216A}" presName="ParentText" presStyleLbl="node1" presStyleIdx="0" presStyleCnt="4" custScaleX="66644" custScaleY="87986" custLinFactNeighborX="-83020" custLinFactNeighborY="-9345">
        <dgm:presLayoutVars>
          <dgm:chMax val="1"/>
          <dgm:chPref val="1"/>
          <dgm:bulletEnabled val="1"/>
        </dgm:presLayoutVars>
      </dgm:prSet>
      <dgm:spPr/>
    </dgm:pt>
    <dgm:pt modelId="{C935B907-7D08-485E-8458-AC4E229C2A0D}" type="pres">
      <dgm:prSet presAssocID="{957D5EE4-0C78-4866-A471-6CC19D7F216A}" presName="ChildText" presStyleLbl="revTx" presStyleIdx="0" presStyleCnt="3" custLinFactX="28738" custLinFactNeighborX="100000" custLinFactNeighborY="-9335">
        <dgm:presLayoutVars>
          <dgm:chMax val="0"/>
          <dgm:chPref val="0"/>
          <dgm:bulletEnabled val="1"/>
        </dgm:presLayoutVars>
      </dgm:prSet>
      <dgm:spPr/>
    </dgm:pt>
    <dgm:pt modelId="{2993747E-F43D-449F-BA2F-45FF972FA595}" type="pres">
      <dgm:prSet presAssocID="{65BEEE85-190F-45D6-B82A-E68770B92054}" presName="sibTrans" presStyleCnt="0"/>
      <dgm:spPr/>
    </dgm:pt>
    <dgm:pt modelId="{32E11FF3-3B6B-4073-80FB-C2BE5FE2CDC0}" type="pres">
      <dgm:prSet presAssocID="{B65332A1-EFA7-4BF1-8405-1BB061BEE0D9}" presName="composite" presStyleCnt="0"/>
      <dgm:spPr/>
    </dgm:pt>
    <dgm:pt modelId="{C052DB75-4EAB-4427-9B29-9BB74F09DF05}" type="pres">
      <dgm:prSet presAssocID="{B65332A1-EFA7-4BF1-8405-1BB061BEE0D9}" presName="bentUpArrow1" presStyleLbl="alignImgPlace1" presStyleIdx="1" presStyleCnt="3" custScaleX="34071" custScaleY="61881" custLinFactX="-78904" custLinFactNeighborX="-100000" custLinFactNeighborY="-21090"/>
      <dgm:spPr/>
    </dgm:pt>
    <dgm:pt modelId="{E0FC35E9-7E45-4520-ADF4-855495ADF224}" type="pres">
      <dgm:prSet presAssocID="{B65332A1-EFA7-4BF1-8405-1BB061BEE0D9}" presName="ParentText" presStyleLbl="node1" presStyleIdx="1" presStyleCnt="4" custScaleX="66644" custScaleY="87986" custLinFactX="-9029" custLinFactNeighborX="-100000" custLinFactNeighborY="-3383">
        <dgm:presLayoutVars>
          <dgm:chMax val="1"/>
          <dgm:chPref val="1"/>
          <dgm:bulletEnabled val="1"/>
        </dgm:presLayoutVars>
      </dgm:prSet>
      <dgm:spPr/>
    </dgm:pt>
    <dgm:pt modelId="{BF980668-7CA0-4847-8DAD-49051E8D639D}" type="pres">
      <dgm:prSet presAssocID="{B65332A1-EFA7-4BF1-8405-1BB061BEE0D9}" presName="ChildText" presStyleLbl="revTx" presStyleIdx="1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70F59605-A92C-47BC-B4DA-A9B4BEE32604}" type="pres">
      <dgm:prSet presAssocID="{80827EE4-EC35-4679-A2A2-1F835CEC4129}" presName="sibTrans" presStyleCnt="0"/>
      <dgm:spPr/>
    </dgm:pt>
    <dgm:pt modelId="{5B7D24CD-21FF-41EC-B59B-8191D39FB5D4}" type="pres">
      <dgm:prSet presAssocID="{232132CF-B8ED-43D6-BE6C-6B7E7CE62DFD}" presName="composite" presStyleCnt="0"/>
      <dgm:spPr/>
    </dgm:pt>
    <dgm:pt modelId="{BD030564-24CE-4D6D-9F89-72A898E2CAD2}" type="pres">
      <dgm:prSet presAssocID="{232132CF-B8ED-43D6-BE6C-6B7E7CE62DFD}" presName="bentUpArrow1" presStyleLbl="alignImgPlace1" presStyleIdx="2" presStyleCnt="3" custScaleX="33940" custScaleY="61174" custLinFactX="-100000" custLinFactNeighborX="-148264" custLinFactNeighborY="-19714"/>
      <dgm:spPr/>
    </dgm:pt>
    <dgm:pt modelId="{23F66EEA-F011-4587-8A1A-7DE9B2067A43}" type="pres">
      <dgm:prSet presAssocID="{232132CF-B8ED-43D6-BE6C-6B7E7CE62DFD}" presName="ParentText" presStyleLbl="node1" presStyleIdx="2" presStyleCnt="4" custScaleX="66644" custScaleY="87986" custLinFactX="-55847" custLinFactNeighborX="-100000" custLinFactNeighborY="-906">
        <dgm:presLayoutVars>
          <dgm:chMax val="1"/>
          <dgm:chPref val="1"/>
          <dgm:bulletEnabled val="1"/>
        </dgm:presLayoutVars>
      </dgm:prSet>
      <dgm:spPr/>
    </dgm:pt>
    <dgm:pt modelId="{FF49E78E-C2DF-4D99-88FB-3379D7A65B91}" type="pres">
      <dgm:prSet presAssocID="{232132CF-B8ED-43D6-BE6C-6B7E7CE62DFD}" presName="ChildText" presStyleLbl="revTx" presStyleIdx="2" presStyleCnt="3" custLinFactNeighborX="-94394" custLinFactNeighborY="-9335">
        <dgm:presLayoutVars>
          <dgm:chMax val="0"/>
          <dgm:chPref val="0"/>
          <dgm:bulletEnabled val="1"/>
        </dgm:presLayoutVars>
      </dgm:prSet>
      <dgm:spPr/>
    </dgm:pt>
    <dgm:pt modelId="{F1CDDB1D-3AA6-4D0A-8D09-9356F6F0E0F0}" type="pres">
      <dgm:prSet presAssocID="{C1240262-2395-4AFC-9BCC-737447C7C8A4}" presName="sibTrans" presStyleCnt="0"/>
      <dgm:spPr/>
    </dgm:pt>
    <dgm:pt modelId="{637023CD-7460-48D3-84A6-55052AC5C157}" type="pres">
      <dgm:prSet presAssocID="{00720D36-C211-4DF5-A93D-115043A4F0B8}" presName="composite" presStyleCnt="0"/>
      <dgm:spPr/>
    </dgm:pt>
    <dgm:pt modelId="{9C60B3CC-100C-4117-BCD9-8EC99A01B30A}" type="pres">
      <dgm:prSet presAssocID="{00720D36-C211-4DF5-A93D-115043A4F0B8}" presName="ParentText" presStyleLbl="node1" presStyleIdx="3" presStyleCnt="4" custScaleX="66644" custScaleY="87986" custLinFactX="-100000" custLinFactNeighborX="-102210" custLinFactNeighborY="3837">
        <dgm:presLayoutVars>
          <dgm:chMax val="1"/>
          <dgm:chPref val="1"/>
          <dgm:bulletEnabled val="1"/>
        </dgm:presLayoutVars>
      </dgm:prSet>
      <dgm:spPr/>
    </dgm:pt>
  </dgm:ptLst>
  <dgm:cxnLst>
    <dgm:cxn modelId="{55262F0A-C9AB-4EE0-B642-5FB1EAA4DF8F}" type="presOf" srcId="{B77DD769-A4DB-4575-8DAD-2072472081C5}" destId="{E38CEA86-B554-489C-8150-85BDBE50B5A6}" srcOrd="0" destOrd="0" presId="urn:microsoft.com/office/officeart/2005/8/layout/StepDownProcess"/>
    <dgm:cxn modelId="{85EE8D12-E132-4545-B39A-83D9E50C31B2}" srcId="{B77DD769-A4DB-4575-8DAD-2072472081C5}" destId="{00720D36-C211-4DF5-A93D-115043A4F0B8}" srcOrd="3" destOrd="0" parTransId="{F9F3CA1C-845B-4C65-82A0-7C81D091F9BD}" sibTransId="{ED0D23DD-7F3E-49DB-A6B1-4C02C91C68ED}"/>
    <dgm:cxn modelId="{36E6D020-1183-4ACD-9A3A-4662FB77CD34}" srcId="{B77DD769-A4DB-4575-8DAD-2072472081C5}" destId="{957D5EE4-0C78-4866-A471-6CC19D7F216A}" srcOrd="0" destOrd="0" parTransId="{23204280-2E53-4AE6-8BA1-73B048651BC1}" sibTransId="{65BEEE85-190F-45D6-B82A-E68770B92054}"/>
    <dgm:cxn modelId="{AB30AC28-6AE1-4F1C-9B9F-AAAE5B1FEB82}" type="presOf" srcId="{957D5EE4-0C78-4866-A471-6CC19D7F216A}" destId="{A652AB82-90D6-4490-94C2-DA16A7CFD87A}" srcOrd="0" destOrd="0" presId="urn:microsoft.com/office/officeart/2005/8/layout/StepDownProcess"/>
    <dgm:cxn modelId="{D30CC454-7DCE-4F57-ABC1-3A5FA63BFCE8}" type="presOf" srcId="{00720D36-C211-4DF5-A93D-115043A4F0B8}" destId="{9C60B3CC-100C-4117-BCD9-8EC99A01B30A}" srcOrd="0" destOrd="0" presId="urn:microsoft.com/office/officeart/2005/8/layout/StepDownProcess"/>
    <dgm:cxn modelId="{F4EBA778-D284-4FC6-A0C6-218659850256}" type="presOf" srcId="{B65332A1-EFA7-4BF1-8405-1BB061BEE0D9}" destId="{E0FC35E9-7E45-4520-ADF4-855495ADF224}" srcOrd="0" destOrd="0" presId="urn:microsoft.com/office/officeart/2005/8/layout/StepDownProcess"/>
    <dgm:cxn modelId="{9C2B337A-F511-4229-B668-CECC946F714F}" type="presOf" srcId="{232132CF-B8ED-43D6-BE6C-6B7E7CE62DFD}" destId="{23F66EEA-F011-4587-8A1A-7DE9B2067A43}" srcOrd="0" destOrd="0" presId="urn:microsoft.com/office/officeart/2005/8/layout/StepDownProcess"/>
    <dgm:cxn modelId="{2F36DCA2-3F75-42C5-B8AD-5DFEC582D181}" srcId="{B77DD769-A4DB-4575-8DAD-2072472081C5}" destId="{232132CF-B8ED-43D6-BE6C-6B7E7CE62DFD}" srcOrd="2" destOrd="0" parTransId="{6C8C4E65-B9DB-4BC2-B50C-A67EBFE5C72B}" sibTransId="{C1240262-2395-4AFC-9BCC-737447C7C8A4}"/>
    <dgm:cxn modelId="{3FDB99B7-8864-4475-B55D-9F16A6CA69D8}" srcId="{B77DD769-A4DB-4575-8DAD-2072472081C5}" destId="{B65332A1-EFA7-4BF1-8405-1BB061BEE0D9}" srcOrd="1" destOrd="0" parTransId="{105801B7-B465-49A0-895B-D8B9F75EF294}" sibTransId="{80827EE4-EC35-4679-A2A2-1F835CEC4129}"/>
    <dgm:cxn modelId="{3DBC4E66-51E5-46FC-929F-0F289C906D01}" type="presParOf" srcId="{E38CEA86-B554-489C-8150-85BDBE50B5A6}" destId="{E3F1610F-4C82-443B-A94E-5C4B5AA0DC5C}" srcOrd="0" destOrd="0" presId="urn:microsoft.com/office/officeart/2005/8/layout/StepDownProcess"/>
    <dgm:cxn modelId="{B6E90172-4C97-41A6-8FB3-ABEBDDECD578}" type="presParOf" srcId="{E3F1610F-4C82-443B-A94E-5C4B5AA0DC5C}" destId="{0A2BCE3B-08C8-4C38-AC80-78B02C2C8B3C}" srcOrd="0" destOrd="0" presId="urn:microsoft.com/office/officeart/2005/8/layout/StepDownProcess"/>
    <dgm:cxn modelId="{0DFF1011-5304-4701-A1A0-D3AC349174B8}" type="presParOf" srcId="{E3F1610F-4C82-443B-A94E-5C4B5AA0DC5C}" destId="{A652AB82-90D6-4490-94C2-DA16A7CFD87A}" srcOrd="1" destOrd="0" presId="urn:microsoft.com/office/officeart/2005/8/layout/StepDownProcess"/>
    <dgm:cxn modelId="{F58374DF-E8FD-4768-B620-9E0A5B36B106}" type="presParOf" srcId="{E3F1610F-4C82-443B-A94E-5C4B5AA0DC5C}" destId="{C935B907-7D08-485E-8458-AC4E229C2A0D}" srcOrd="2" destOrd="0" presId="urn:microsoft.com/office/officeart/2005/8/layout/StepDownProcess"/>
    <dgm:cxn modelId="{53D79CBD-23ED-4A3C-98A9-A649D179F842}" type="presParOf" srcId="{E38CEA86-B554-489C-8150-85BDBE50B5A6}" destId="{2993747E-F43D-449F-BA2F-45FF972FA595}" srcOrd="1" destOrd="0" presId="urn:microsoft.com/office/officeart/2005/8/layout/StepDownProcess"/>
    <dgm:cxn modelId="{D8354CA9-0E15-4E26-8B56-6061F63BC7B1}" type="presParOf" srcId="{E38CEA86-B554-489C-8150-85BDBE50B5A6}" destId="{32E11FF3-3B6B-4073-80FB-C2BE5FE2CDC0}" srcOrd="2" destOrd="0" presId="urn:microsoft.com/office/officeart/2005/8/layout/StepDownProcess"/>
    <dgm:cxn modelId="{1999D8A6-40AF-4900-A5D9-0BB1CD8F2062}" type="presParOf" srcId="{32E11FF3-3B6B-4073-80FB-C2BE5FE2CDC0}" destId="{C052DB75-4EAB-4427-9B29-9BB74F09DF05}" srcOrd="0" destOrd="0" presId="urn:microsoft.com/office/officeart/2005/8/layout/StepDownProcess"/>
    <dgm:cxn modelId="{AAE3400D-3FBF-4AEA-82AA-F0388D127CF1}" type="presParOf" srcId="{32E11FF3-3B6B-4073-80FB-C2BE5FE2CDC0}" destId="{E0FC35E9-7E45-4520-ADF4-855495ADF224}" srcOrd="1" destOrd="0" presId="urn:microsoft.com/office/officeart/2005/8/layout/StepDownProcess"/>
    <dgm:cxn modelId="{07313545-F515-400C-9556-AA8DA4B25E20}" type="presParOf" srcId="{32E11FF3-3B6B-4073-80FB-C2BE5FE2CDC0}" destId="{BF980668-7CA0-4847-8DAD-49051E8D639D}" srcOrd="2" destOrd="0" presId="urn:microsoft.com/office/officeart/2005/8/layout/StepDownProcess"/>
    <dgm:cxn modelId="{9EBE9021-4015-4B87-9EAD-F73FDDAAD623}" type="presParOf" srcId="{E38CEA86-B554-489C-8150-85BDBE50B5A6}" destId="{70F59605-A92C-47BC-B4DA-A9B4BEE32604}" srcOrd="3" destOrd="0" presId="urn:microsoft.com/office/officeart/2005/8/layout/StepDownProcess"/>
    <dgm:cxn modelId="{FF3ACFD6-490A-4A06-AC5A-DA2F000E5BF0}" type="presParOf" srcId="{E38CEA86-B554-489C-8150-85BDBE50B5A6}" destId="{5B7D24CD-21FF-41EC-B59B-8191D39FB5D4}" srcOrd="4" destOrd="0" presId="urn:microsoft.com/office/officeart/2005/8/layout/StepDownProcess"/>
    <dgm:cxn modelId="{BEDFE69D-C870-43F8-A06A-169628C09855}" type="presParOf" srcId="{5B7D24CD-21FF-41EC-B59B-8191D39FB5D4}" destId="{BD030564-24CE-4D6D-9F89-72A898E2CAD2}" srcOrd="0" destOrd="0" presId="urn:microsoft.com/office/officeart/2005/8/layout/StepDownProcess"/>
    <dgm:cxn modelId="{D3A6E0BC-31FD-4386-AE57-01E2C35AF275}" type="presParOf" srcId="{5B7D24CD-21FF-41EC-B59B-8191D39FB5D4}" destId="{23F66EEA-F011-4587-8A1A-7DE9B2067A43}" srcOrd="1" destOrd="0" presId="urn:microsoft.com/office/officeart/2005/8/layout/StepDownProcess"/>
    <dgm:cxn modelId="{F92F4112-258A-43C5-96D7-76C0406098A1}" type="presParOf" srcId="{5B7D24CD-21FF-41EC-B59B-8191D39FB5D4}" destId="{FF49E78E-C2DF-4D99-88FB-3379D7A65B91}" srcOrd="2" destOrd="0" presId="urn:microsoft.com/office/officeart/2005/8/layout/StepDownProcess"/>
    <dgm:cxn modelId="{77DA8521-EE27-4956-A632-4273C3DA9F82}" type="presParOf" srcId="{E38CEA86-B554-489C-8150-85BDBE50B5A6}" destId="{F1CDDB1D-3AA6-4D0A-8D09-9356F6F0E0F0}" srcOrd="5" destOrd="0" presId="urn:microsoft.com/office/officeart/2005/8/layout/StepDownProcess"/>
    <dgm:cxn modelId="{CED41946-EF0D-426C-BBA6-9C0F7710021E}" type="presParOf" srcId="{E38CEA86-B554-489C-8150-85BDBE50B5A6}" destId="{637023CD-7460-48D3-84A6-55052AC5C157}" srcOrd="6" destOrd="0" presId="urn:microsoft.com/office/officeart/2005/8/layout/StepDownProcess"/>
    <dgm:cxn modelId="{CD07FA35-E5F4-4032-966A-5C2D70CFC113}" type="presParOf" srcId="{637023CD-7460-48D3-84A6-55052AC5C157}" destId="{9C60B3CC-100C-4117-BCD9-8EC99A01B30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F85257-CF3A-40D9-9B94-72F3F832966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0218B8-15C1-4FB1-A2D5-58A880033757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rgbClr val="565759">
              <a:alpha val="90000"/>
            </a:srgbClr>
          </a:solidFill>
        </a:ln>
      </dgm:spPr>
      <dgm:t>
        <a:bodyPr/>
        <a:lstStyle/>
        <a:p>
          <a:r>
            <a:rPr lang="en-GB" dirty="0"/>
            <a:t>Demand</a:t>
          </a:r>
        </a:p>
      </dgm:t>
    </dgm:pt>
    <dgm:pt modelId="{2C8E91DA-71ED-4D72-BD1C-F157DE63EB7E}" type="parTrans" cxnId="{E243D329-EAFC-4E2E-AB60-6F0439A20964}">
      <dgm:prSet/>
      <dgm:spPr/>
      <dgm:t>
        <a:bodyPr/>
        <a:lstStyle/>
        <a:p>
          <a:endParaRPr lang="en-GB"/>
        </a:p>
      </dgm:t>
    </dgm:pt>
    <dgm:pt modelId="{C3BA9035-A3EC-414B-A50A-E640BC07E9F9}" type="sibTrans" cxnId="{E243D329-EAFC-4E2E-AB60-6F0439A20964}">
      <dgm:prSet/>
      <dgm:spPr/>
      <dgm:t>
        <a:bodyPr/>
        <a:lstStyle/>
        <a:p>
          <a:endParaRPr lang="en-GB"/>
        </a:p>
      </dgm:t>
    </dgm:pt>
    <dgm:pt modelId="{637EEC79-F1A2-484C-925D-2A33F67B83F1}">
      <dgm:prSet phldrT="[Text]"/>
      <dgm:spPr>
        <a:solidFill>
          <a:srgbClr val="9F1C64"/>
        </a:solidFill>
      </dgm:spPr>
      <dgm:t>
        <a:bodyPr/>
        <a:lstStyle/>
        <a:p>
          <a:r>
            <a:rPr lang="en-GB" b="1" dirty="0"/>
            <a:t>Resident-led  </a:t>
          </a:r>
        </a:p>
      </dgm:t>
    </dgm:pt>
    <dgm:pt modelId="{C09AA260-D110-44BF-9C41-55DD2044039E}" type="parTrans" cxnId="{93432D12-44FE-48CF-AD03-F32CCD40F835}">
      <dgm:prSet/>
      <dgm:spPr/>
      <dgm:t>
        <a:bodyPr/>
        <a:lstStyle/>
        <a:p>
          <a:endParaRPr lang="en-GB"/>
        </a:p>
      </dgm:t>
    </dgm:pt>
    <dgm:pt modelId="{BAEC58AB-275E-4748-911D-A3F0D1778247}" type="sibTrans" cxnId="{93432D12-44FE-48CF-AD03-F32CCD40F835}">
      <dgm:prSet/>
      <dgm:spPr/>
      <dgm:t>
        <a:bodyPr/>
        <a:lstStyle/>
        <a:p>
          <a:endParaRPr lang="en-GB"/>
        </a:p>
      </dgm:t>
    </dgm:pt>
    <dgm:pt modelId="{4A17D355-0481-4C53-A5C0-26E18238CD6C}">
      <dgm:prSet phldrT="[Text]"/>
      <dgm:spPr>
        <a:solidFill>
          <a:srgbClr val="9F1C64"/>
        </a:solidFill>
      </dgm:spPr>
      <dgm:t>
        <a:bodyPr/>
        <a:lstStyle/>
        <a:p>
          <a:r>
            <a:rPr lang="en-GB" b="1" dirty="0"/>
            <a:t>Commissioning   </a:t>
          </a:r>
          <a:r>
            <a:rPr lang="en-GB" dirty="0"/>
            <a:t> </a:t>
          </a:r>
        </a:p>
      </dgm:t>
    </dgm:pt>
    <dgm:pt modelId="{B7BA0308-CCCE-4536-AFA4-371A2ECC7050}" type="parTrans" cxnId="{5F895781-F091-403A-B568-ABB60C9D2E2E}">
      <dgm:prSet/>
      <dgm:spPr/>
      <dgm:t>
        <a:bodyPr/>
        <a:lstStyle/>
        <a:p>
          <a:endParaRPr lang="en-GB"/>
        </a:p>
      </dgm:t>
    </dgm:pt>
    <dgm:pt modelId="{82CFDA80-5740-4BD5-B98D-1D358E0BB6F3}" type="sibTrans" cxnId="{5F895781-F091-403A-B568-ABB60C9D2E2E}">
      <dgm:prSet/>
      <dgm:spPr/>
      <dgm:t>
        <a:bodyPr/>
        <a:lstStyle/>
        <a:p>
          <a:endParaRPr lang="en-GB"/>
        </a:p>
      </dgm:t>
    </dgm:pt>
    <dgm:pt modelId="{E6E2F11C-A69C-4578-B95E-18C7AA0702C4}">
      <dgm:prSet phldrT="[Text]"/>
      <dgm:spPr>
        <a:solidFill>
          <a:schemeClr val="bg1">
            <a:lumMod val="85000"/>
            <a:alpha val="90000"/>
          </a:schemeClr>
        </a:solidFill>
        <a:ln>
          <a:solidFill>
            <a:srgbClr val="565759">
              <a:alpha val="90000"/>
            </a:srgbClr>
          </a:solidFill>
        </a:ln>
      </dgm:spPr>
      <dgm:t>
        <a:bodyPr/>
        <a:lstStyle/>
        <a:p>
          <a:r>
            <a:rPr lang="en-GB" dirty="0"/>
            <a:t>Supply  </a:t>
          </a:r>
        </a:p>
      </dgm:t>
    </dgm:pt>
    <dgm:pt modelId="{8CF4AEFD-36A4-47FE-B608-AA339DB67C14}" type="parTrans" cxnId="{090A1CCA-04EB-46AD-883B-A9745FF74DE7}">
      <dgm:prSet/>
      <dgm:spPr/>
      <dgm:t>
        <a:bodyPr/>
        <a:lstStyle/>
        <a:p>
          <a:endParaRPr lang="en-GB"/>
        </a:p>
      </dgm:t>
    </dgm:pt>
    <dgm:pt modelId="{BEB641F5-39EE-4391-AFBA-53B65FCCACE2}" type="sibTrans" cxnId="{090A1CCA-04EB-46AD-883B-A9745FF74DE7}">
      <dgm:prSet/>
      <dgm:spPr/>
      <dgm:t>
        <a:bodyPr/>
        <a:lstStyle/>
        <a:p>
          <a:endParaRPr lang="en-GB"/>
        </a:p>
      </dgm:t>
    </dgm:pt>
    <dgm:pt modelId="{0B116754-1035-45FE-A467-7E9D225114A7}">
      <dgm:prSet phldrT="[Text]"/>
      <dgm:spPr/>
      <dgm:t>
        <a:bodyPr/>
        <a:lstStyle/>
        <a:p>
          <a:r>
            <a:rPr lang="en-GB" b="1" dirty="0"/>
            <a:t>‘Your Life Doncaster’</a:t>
          </a:r>
        </a:p>
        <a:p>
          <a:r>
            <a:rPr lang="en-GB" b="1" dirty="0"/>
            <a:t>Website </a:t>
          </a:r>
        </a:p>
      </dgm:t>
    </dgm:pt>
    <dgm:pt modelId="{5FD6CB79-0D43-40FD-8855-C8C29EA7B8B2}" type="parTrans" cxnId="{F03B3B14-3A81-44F9-9BF6-981803D8D0E3}">
      <dgm:prSet/>
      <dgm:spPr/>
      <dgm:t>
        <a:bodyPr/>
        <a:lstStyle/>
        <a:p>
          <a:endParaRPr lang="en-GB"/>
        </a:p>
      </dgm:t>
    </dgm:pt>
    <dgm:pt modelId="{78B71F6E-CC9D-4D79-893B-6C06C441BC62}" type="sibTrans" cxnId="{F03B3B14-3A81-44F9-9BF6-981803D8D0E3}">
      <dgm:prSet/>
      <dgm:spPr/>
      <dgm:t>
        <a:bodyPr/>
        <a:lstStyle/>
        <a:p>
          <a:endParaRPr lang="en-GB"/>
        </a:p>
      </dgm:t>
    </dgm:pt>
    <dgm:pt modelId="{26E16AF0-1E8A-4077-9063-63400AD80F4D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1" kern="1200" dirty="0"/>
            <a:t>Club Doncaster </a:t>
          </a:r>
        </a:p>
      </dgm:t>
    </dgm:pt>
    <dgm:pt modelId="{48A5E91C-2FFE-407A-A4A1-D65BA29213A2}" type="parTrans" cxnId="{B22B14D9-0431-45FA-B6A2-6652F35D3CAA}">
      <dgm:prSet/>
      <dgm:spPr/>
      <dgm:t>
        <a:bodyPr/>
        <a:lstStyle/>
        <a:p>
          <a:endParaRPr lang="en-GB"/>
        </a:p>
      </dgm:t>
    </dgm:pt>
    <dgm:pt modelId="{D6755E31-07BD-4481-966E-82B252ADC4B7}" type="sibTrans" cxnId="{B22B14D9-0431-45FA-B6A2-6652F35D3CAA}">
      <dgm:prSet/>
      <dgm:spPr/>
      <dgm:t>
        <a:bodyPr/>
        <a:lstStyle/>
        <a:p>
          <a:endParaRPr lang="en-GB"/>
        </a:p>
      </dgm:t>
    </dgm:pt>
    <dgm:pt modelId="{D0A296DB-2F72-46F1-8A85-69492225E869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GB" b="1" dirty="0">
              <a:solidFill>
                <a:prstClr val="white"/>
              </a:solidFill>
              <a:latin typeface="Arial"/>
              <a:ea typeface="+mn-ea"/>
              <a:cs typeface="+mn-cs"/>
            </a:rPr>
            <a:t>Darts </a:t>
          </a:r>
        </a:p>
        <a:p>
          <a:pPr>
            <a:spcAft>
              <a:spcPts val="0"/>
            </a:spcAft>
            <a:buNone/>
          </a:pPr>
          <a:r>
            <a:rPr lang="en-GB" b="0" dirty="0"/>
            <a:t>(Doncaster Community Arts)  </a:t>
          </a:r>
        </a:p>
      </dgm:t>
    </dgm:pt>
    <dgm:pt modelId="{073AF182-65FF-46F5-B454-4E10EE4BA24B}" type="parTrans" cxnId="{3F427528-B012-4FF9-B6DE-884BF614D048}">
      <dgm:prSet/>
      <dgm:spPr/>
      <dgm:t>
        <a:bodyPr/>
        <a:lstStyle/>
        <a:p>
          <a:endParaRPr lang="en-GB"/>
        </a:p>
      </dgm:t>
    </dgm:pt>
    <dgm:pt modelId="{E986467C-01D1-4FA7-B4D8-7E6D4ABD4D5D}" type="sibTrans" cxnId="{3F427528-B012-4FF9-B6DE-884BF614D048}">
      <dgm:prSet/>
      <dgm:spPr/>
      <dgm:t>
        <a:bodyPr/>
        <a:lstStyle/>
        <a:p>
          <a:endParaRPr lang="en-GB"/>
        </a:p>
      </dgm:t>
    </dgm:pt>
    <dgm:pt modelId="{B96CD3E2-9524-4307-A605-348612A1252F}">
      <dgm:prSet/>
      <dgm:spPr>
        <a:solidFill>
          <a:srgbClr val="9F1C64"/>
        </a:solidFill>
      </dgm:spPr>
      <dgm:t>
        <a:bodyPr/>
        <a:lstStyle/>
        <a:p>
          <a:r>
            <a:rPr lang="en-GB" b="1" dirty="0"/>
            <a:t>Social Prescribing </a:t>
          </a:r>
        </a:p>
      </dgm:t>
    </dgm:pt>
    <dgm:pt modelId="{D71F3EFC-9EBF-47C8-96D1-6E959A167CBD}" type="parTrans" cxnId="{B4B4C5B3-18AC-43F2-953E-65F2D54FC33F}">
      <dgm:prSet/>
      <dgm:spPr/>
      <dgm:t>
        <a:bodyPr/>
        <a:lstStyle/>
        <a:p>
          <a:endParaRPr lang="en-GB"/>
        </a:p>
      </dgm:t>
    </dgm:pt>
    <dgm:pt modelId="{B2C98D8E-F9BF-425E-8DD8-0CF02B136FFE}" type="sibTrans" cxnId="{B4B4C5B3-18AC-43F2-953E-65F2D54FC33F}">
      <dgm:prSet/>
      <dgm:spPr/>
      <dgm:t>
        <a:bodyPr/>
        <a:lstStyle/>
        <a:p>
          <a:endParaRPr lang="en-GB"/>
        </a:p>
      </dgm:t>
    </dgm:pt>
    <dgm:pt modelId="{A487CA6D-5DB7-4640-8161-D4F6CA63CD59}">
      <dgm:prSet/>
      <dgm:spPr>
        <a:solidFill>
          <a:srgbClr val="9F1C64"/>
        </a:solidFill>
      </dgm:spPr>
      <dgm:t>
        <a:bodyPr/>
        <a:lstStyle/>
        <a:p>
          <a:r>
            <a:rPr lang="en-GB" b="1" dirty="0"/>
            <a:t>From Clinical Pathways </a:t>
          </a:r>
        </a:p>
      </dgm:t>
    </dgm:pt>
    <dgm:pt modelId="{4DDA0390-F955-4531-BAB6-91552C57500B}" type="parTrans" cxnId="{A4384924-CE28-4B7E-A48E-6BBF6FB1BAFC}">
      <dgm:prSet/>
      <dgm:spPr/>
      <dgm:t>
        <a:bodyPr/>
        <a:lstStyle/>
        <a:p>
          <a:endParaRPr lang="en-GB"/>
        </a:p>
      </dgm:t>
    </dgm:pt>
    <dgm:pt modelId="{81717031-55A7-49DA-9485-CA74FD6321D0}" type="sibTrans" cxnId="{A4384924-CE28-4B7E-A48E-6BBF6FB1BAFC}">
      <dgm:prSet/>
      <dgm:spPr/>
      <dgm:t>
        <a:bodyPr/>
        <a:lstStyle/>
        <a:p>
          <a:endParaRPr lang="en-GB"/>
        </a:p>
      </dgm:t>
    </dgm:pt>
    <dgm:pt modelId="{3D73C69B-1642-4332-80F5-703B998BC308}">
      <dgm:prSet/>
      <dgm:spPr/>
      <dgm:t>
        <a:bodyPr/>
        <a:lstStyle/>
        <a:p>
          <a:r>
            <a:rPr lang="en-GB" b="1" dirty="0"/>
            <a:t>Doncaster Culture &amp; </a:t>
          </a:r>
        </a:p>
        <a:p>
          <a:r>
            <a:rPr lang="en-GB" b="1" dirty="0"/>
            <a:t>Leisure Trust </a:t>
          </a:r>
        </a:p>
      </dgm:t>
    </dgm:pt>
    <dgm:pt modelId="{7D74F3F2-B7BD-4C3C-8119-D0D57E327599}" type="parTrans" cxnId="{5F493195-9A5F-4CA8-B7AA-086F9EBA2FE2}">
      <dgm:prSet/>
      <dgm:spPr/>
      <dgm:t>
        <a:bodyPr/>
        <a:lstStyle/>
        <a:p>
          <a:endParaRPr lang="en-GB"/>
        </a:p>
      </dgm:t>
    </dgm:pt>
    <dgm:pt modelId="{44104B13-5FA7-4C03-BBCB-921F6BD00096}" type="sibTrans" cxnId="{5F493195-9A5F-4CA8-B7AA-086F9EBA2FE2}">
      <dgm:prSet/>
      <dgm:spPr/>
      <dgm:t>
        <a:bodyPr/>
        <a:lstStyle/>
        <a:p>
          <a:endParaRPr lang="en-GB"/>
        </a:p>
      </dgm:t>
    </dgm:pt>
    <dgm:pt modelId="{BCB6893E-DBB6-4564-B689-4FEEAB3AB18D}" type="pres">
      <dgm:prSet presAssocID="{D7F85257-CF3A-40D9-9B94-72F3F832966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CEEDFD80-978A-4061-A94E-52388D16D17B}" type="pres">
      <dgm:prSet presAssocID="{D7F85257-CF3A-40D9-9B94-72F3F8329660}" presName="dummyMaxCanvas" presStyleCnt="0"/>
      <dgm:spPr/>
    </dgm:pt>
    <dgm:pt modelId="{0B8386A5-7B8C-42A8-B7E6-E62EDBFA1281}" type="pres">
      <dgm:prSet presAssocID="{D7F85257-CF3A-40D9-9B94-72F3F8329660}" presName="parentComposite" presStyleCnt="0"/>
      <dgm:spPr/>
    </dgm:pt>
    <dgm:pt modelId="{4B55C6CF-1B9C-42C8-964F-15EB9DE1DC17}" type="pres">
      <dgm:prSet presAssocID="{D7F85257-CF3A-40D9-9B94-72F3F8329660}" presName="parent1" presStyleLbl="alignAccFollowNode1" presStyleIdx="0" presStyleCnt="4" custScaleX="123580" custScaleY="58172" custLinFactNeighborX="1191" custLinFactNeighborY="28963">
        <dgm:presLayoutVars>
          <dgm:chMax val="4"/>
        </dgm:presLayoutVars>
      </dgm:prSet>
      <dgm:spPr/>
    </dgm:pt>
    <dgm:pt modelId="{D6914DDB-24A4-40C1-AA51-9558F5F8DA22}" type="pres">
      <dgm:prSet presAssocID="{D7F85257-CF3A-40D9-9B94-72F3F8329660}" presName="parent2" presStyleLbl="alignAccFollowNode1" presStyleIdx="1" presStyleCnt="4" custScaleX="123580" custScaleY="58172" custLinFactNeighborX="1191" custLinFactNeighborY="28963">
        <dgm:presLayoutVars>
          <dgm:chMax val="4"/>
        </dgm:presLayoutVars>
      </dgm:prSet>
      <dgm:spPr/>
    </dgm:pt>
    <dgm:pt modelId="{255DEDBD-08E8-49E8-AF9D-996A5D851C09}" type="pres">
      <dgm:prSet presAssocID="{D7F85257-CF3A-40D9-9B94-72F3F8329660}" presName="childrenComposite" presStyleCnt="0"/>
      <dgm:spPr/>
    </dgm:pt>
    <dgm:pt modelId="{0266B3B5-B0C4-4690-80EA-ECC6927E19EE}" type="pres">
      <dgm:prSet presAssocID="{D7F85257-CF3A-40D9-9B94-72F3F8329660}" presName="dummyMaxCanvas_ChildArea" presStyleCnt="0"/>
      <dgm:spPr/>
    </dgm:pt>
    <dgm:pt modelId="{1A2F9D79-C121-44A0-BE94-242CB818283F}" type="pres">
      <dgm:prSet presAssocID="{D7F85257-CF3A-40D9-9B94-72F3F8329660}" presName="fulcrum" presStyleLbl="alignAccFollowNode1" presStyleIdx="2" presStyleCnt="4" custScaleY="56576" custLinFactNeighborX="-1991" custLinFactNeighborY="4901"/>
      <dgm:spPr>
        <a:solidFill>
          <a:schemeClr val="bg2">
            <a:lumMod val="10000"/>
            <a:alpha val="90000"/>
          </a:schemeClr>
        </a:solidFill>
      </dgm:spPr>
    </dgm:pt>
    <dgm:pt modelId="{3E7782EF-2F2D-486F-BFEE-2912ABE118F9}" type="pres">
      <dgm:prSet presAssocID="{D7F85257-CF3A-40D9-9B94-72F3F8329660}" presName="balance_44" presStyleLbl="alignAccFollowNode1" presStyleIdx="3" presStyleCnt="4" custScaleX="123602" custScaleY="162403" custLinFactNeighborX="-1139" custLinFactNeighborY="45971">
        <dgm:presLayoutVars>
          <dgm:bulletEnabled val="1"/>
        </dgm:presLayoutVars>
      </dgm:prSet>
      <dgm:spPr>
        <a:solidFill>
          <a:schemeClr val="bg2">
            <a:lumMod val="25000"/>
            <a:alpha val="90000"/>
          </a:schemeClr>
        </a:solidFill>
      </dgm:spPr>
    </dgm:pt>
    <dgm:pt modelId="{C0D973B1-CE08-4545-A1B2-1E9897F591B4}" type="pres">
      <dgm:prSet presAssocID="{D7F85257-CF3A-40D9-9B94-72F3F8329660}" presName="right_44_1" presStyleLbl="node1" presStyleIdx="0" presStyleCnt="8" custScaleX="123580">
        <dgm:presLayoutVars>
          <dgm:bulletEnabled val="1"/>
        </dgm:presLayoutVars>
      </dgm:prSet>
      <dgm:spPr/>
    </dgm:pt>
    <dgm:pt modelId="{0556F76E-B515-4C7D-8333-C26B8C626085}" type="pres">
      <dgm:prSet presAssocID="{D7F85257-CF3A-40D9-9B94-72F3F8329660}" presName="right_44_2" presStyleLbl="node1" presStyleIdx="1" presStyleCnt="8" custScaleX="123580">
        <dgm:presLayoutVars>
          <dgm:bulletEnabled val="1"/>
        </dgm:presLayoutVars>
      </dgm:prSet>
      <dgm:spPr/>
    </dgm:pt>
    <dgm:pt modelId="{EA980432-59A4-48D2-98B7-36C3F77ED792}" type="pres">
      <dgm:prSet presAssocID="{D7F85257-CF3A-40D9-9B94-72F3F8329660}" presName="right_44_3" presStyleLbl="node1" presStyleIdx="2" presStyleCnt="8" custScaleX="123580">
        <dgm:presLayoutVars>
          <dgm:bulletEnabled val="1"/>
        </dgm:presLayoutVars>
      </dgm:prSet>
      <dgm:spPr/>
    </dgm:pt>
    <dgm:pt modelId="{0CD73F86-ADB3-4AAB-BCBD-8B563F45E989}" type="pres">
      <dgm:prSet presAssocID="{D7F85257-CF3A-40D9-9B94-72F3F8329660}" presName="right_44_4" presStyleLbl="node1" presStyleIdx="3" presStyleCnt="8" custScaleX="123580">
        <dgm:presLayoutVars>
          <dgm:bulletEnabled val="1"/>
        </dgm:presLayoutVars>
      </dgm:prSet>
      <dgm:spPr/>
    </dgm:pt>
    <dgm:pt modelId="{00E9A032-8A12-40D6-B45B-8C21A96AFC85}" type="pres">
      <dgm:prSet presAssocID="{D7F85257-CF3A-40D9-9B94-72F3F8329660}" presName="left_44_1" presStyleLbl="node1" presStyleIdx="4" presStyleCnt="8" custScaleX="123580">
        <dgm:presLayoutVars>
          <dgm:bulletEnabled val="1"/>
        </dgm:presLayoutVars>
      </dgm:prSet>
      <dgm:spPr/>
    </dgm:pt>
    <dgm:pt modelId="{47CC286E-FA4B-42C1-9C7B-AB97D81F090E}" type="pres">
      <dgm:prSet presAssocID="{D7F85257-CF3A-40D9-9B94-72F3F8329660}" presName="left_44_2" presStyleLbl="node1" presStyleIdx="5" presStyleCnt="8" custScaleX="123580">
        <dgm:presLayoutVars>
          <dgm:bulletEnabled val="1"/>
        </dgm:presLayoutVars>
      </dgm:prSet>
      <dgm:spPr/>
    </dgm:pt>
    <dgm:pt modelId="{172C495A-03AB-4973-A20A-86A68878EE01}" type="pres">
      <dgm:prSet presAssocID="{D7F85257-CF3A-40D9-9B94-72F3F8329660}" presName="left_44_3" presStyleLbl="node1" presStyleIdx="6" presStyleCnt="8" custScaleX="123580">
        <dgm:presLayoutVars>
          <dgm:bulletEnabled val="1"/>
        </dgm:presLayoutVars>
      </dgm:prSet>
      <dgm:spPr/>
    </dgm:pt>
    <dgm:pt modelId="{278CEC34-F1C0-425E-B18E-71F4E8A60DC1}" type="pres">
      <dgm:prSet presAssocID="{D7F85257-CF3A-40D9-9B94-72F3F8329660}" presName="left_44_4" presStyleLbl="node1" presStyleIdx="7" presStyleCnt="8" custScaleX="123580">
        <dgm:presLayoutVars>
          <dgm:bulletEnabled val="1"/>
        </dgm:presLayoutVars>
      </dgm:prSet>
      <dgm:spPr/>
    </dgm:pt>
  </dgm:ptLst>
  <dgm:cxnLst>
    <dgm:cxn modelId="{93432D12-44FE-48CF-AD03-F32CCD40F835}" srcId="{AD0218B8-15C1-4FB1-A2D5-58A880033757}" destId="{637EEC79-F1A2-484C-925D-2A33F67B83F1}" srcOrd="0" destOrd="0" parTransId="{C09AA260-D110-44BF-9C41-55DD2044039E}" sibTransId="{BAEC58AB-275E-4748-911D-A3F0D1778247}"/>
    <dgm:cxn modelId="{F03B3B14-3A81-44F9-9BF6-981803D8D0E3}" srcId="{E6E2F11C-A69C-4578-B95E-18C7AA0702C4}" destId="{0B116754-1035-45FE-A467-7E9D225114A7}" srcOrd="0" destOrd="0" parTransId="{5FD6CB79-0D43-40FD-8855-C8C29EA7B8B2}" sibTransId="{78B71F6E-CC9D-4D79-893B-6C06C441BC62}"/>
    <dgm:cxn modelId="{A4384924-CE28-4B7E-A48E-6BBF6FB1BAFC}" srcId="{AD0218B8-15C1-4FB1-A2D5-58A880033757}" destId="{A487CA6D-5DB7-4640-8161-D4F6CA63CD59}" srcOrd="3" destOrd="0" parTransId="{4DDA0390-F955-4531-BAB6-91552C57500B}" sibTransId="{81717031-55A7-49DA-9485-CA74FD6321D0}"/>
    <dgm:cxn modelId="{3F427528-B012-4FF9-B6DE-884BF614D048}" srcId="{E6E2F11C-A69C-4578-B95E-18C7AA0702C4}" destId="{D0A296DB-2F72-46F1-8A85-69492225E869}" srcOrd="2" destOrd="0" parTransId="{073AF182-65FF-46F5-B454-4E10EE4BA24B}" sibTransId="{E986467C-01D1-4FA7-B4D8-7E6D4ABD4D5D}"/>
    <dgm:cxn modelId="{39FA8129-23EE-4E3F-B787-8CC1C4BB92A4}" type="presOf" srcId="{26E16AF0-1E8A-4077-9063-63400AD80F4D}" destId="{0556F76E-B515-4C7D-8333-C26B8C626085}" srcOrd="0" destOrd="0" presId="urn:microsoft.com/office/officeart/2005/8/layout/balance1"/>
    <dgm:cxn modelId="{E243D329-EAFC-4E2E-AB60-6F0439A20964}" srcId="{D7F85257-CF3A-40D9-9B94-72F3F8329660}" destId="{AD0218B8-15C1-4FB1-A2D5-58A880033757}" srcOrd="0" destOrd="0" parTransId="{2C8E91DA-71ED-4D72-BD1C-F157DE63EB7E}" sibTransId="{C3BA9035-A3EC-414B-A50A-E640BC07E9F9}"/>
    <dgm:cxn modelId="{CCC2F62A-4C7B-4238-BC40-67ABF20B74B2}" type="presOf" srcId="{AD0218B8-15C1-4FB1-A2D5-58A880033757}" destId="{4B55C6CF-1B9C-42C8-964F-15EB9DE1DC17}" srcOrd="0" destOrd="0" presId="urn:microsoft.com/office/officeart/2005/8/layout/balance1"/>
    <dgm:cxn modelId="{55D2C83B-0958-4D86-8D42-BE36BEBFD680}" type="presOf" srcId="{4A17D355-0481-4C53-A5C0-26E18238CD6C}" destId="{47CC286E-FA4B-42C1-9C7B-AB97D81F090E}" srcOrd="0" destOrd="0" presId="urn:microsoft.com/office/officeart/2005/8/layout/balance1"/>
    <dgm:cxn modelId="{490E4A67-E5DF-4EF4-AC5B-89B39056245F}" type="presOf" srcId="{A487CA6D-5DB7-4640-8161-D4F6CA63CD59}" destId="{278CEC34-F1C0-425E-B18E-71F4E8A60DC1}" srcOrd="0" destOrd="0" presId="urn:microsoft.com/office/officeart/2005/8/layout/balance1"/>
    <dgm:cxn modelId="{40E9C44C-6CEE-4F9A-9E0D-6A7ADDA47678}" type="presOf" srcId="{0B116754-1035-45FE-A467-7E9D225114A7}" destId="{C0D973B1-CE08-4545-A1B2-1E9897F591B4}" srcOrd="0" destOrd="0" presId="urn:microsoft.com/office/officeart/2005/8/layout/balance1"/>
    <dgm:cxn modelId="{B4F70A5A-E574-40C9-AC0A-88EC9778A91D}" type="presOf" srcId="{E6E2F11C-A69C-4578-B95E-18C7AA0702C4}" destId="{D6914DDB-24A4-40C1-AA51-9558F5F8DA22}" srcOrd="0" destOrd="0" presId="urn:microsoft.com/office/officeart/2005/8/layout/balance1"/>
    <dgm:cxn modelId="{F376797A-0FAA-4FF1-98F2-24985BAEA18F}" type="presOf" srcId="{3D73C69B-1642-4332-80F5-703B998BC308}" destId="{0CD73F86-ADB3-4AAB-BCBD-8B563F45E989}" srcOrd="0" destOrd="0" presId="urn:microsoft.com/office/officeart/2005/8/layout/balance1"/>
    <dgm:cxn modelId="{5F895781-F091-403A-B568-ABB60C9D2E2E}" srcId="{AD0218B8-15C1-4FB1-A2D5-58A880033757}" destId="{4A17D355-0481-4C53-A5C0-26E18238CD6C}" srcOrd="1" destOrd="0" parTransId="{B7BA0308-CCCE-4536-AFA4-371A2ECC7050}" sibTransId="{82CFDA80-5740-4BD5-B98D-1D358E0BB6F3}"/>
    <dgm:cxn modelId="{5F493195-9A5F-4CA8-B7AA-086F9EBA2FE2}" srcId="{E6E2F11C-A69C-4578-B95E-18C7AA0702C4}" destId="{3D73C69B-1642-4332-80F5-703B998BC308}" srcOrd="3" destOrd="0" parTransId="{7D74F3F2-B7BD-4C3C-8119-D0D57E327599}" sibTransId="{44104B13-5FA7-4C03-BBCB-921F6BD00096}"/>
    <dgm:cxn modelId="{861FDEA2-CC81-4E26-A3BA-C15B67783272}" type="presOf" srcId="{D0A296DB-2F72-46F1-8A85-69492225E869}" destId="{EA980432-59A4-48D2-98B7-36C3F77ED792}" srcOrd="0" destOrd="0" presId="urn:microsoft.com/office/officeart/2005/8/layout/balance1"/>
    <dgm:cxn modelId="{B4B4C5B3-18AC-43F2-953E-65F2D54FC33F}" srcId="{AD0218B8-15C1-4FB1-A2D5-58A880033757}" destId="{B96CD3E2-9524-4307-A605-348612A1252F}" srcOrd="2" destOrd="0" parTransId="{D71F3EFC-9EBF-47C8-96D1-6E959A167CBD}" sibTransId="{B2C98D8E-F9BF-425E-8DD8-0CF02B136FFE}"/>
    <dgm:cxn modelId="{F83B2BBF-C075-4565-BF2D-CBEB9DD87950}" type="presOf" srcId="{637EEC79-F1A2-484C-925D-2A33F67B83F1}" destId="{00E9A032-8A12-40D6-B45B-8C21A96AFC85}" srcOrd="0" destOrd="0" presId="urn:microsoft.com/office/officeart/2005/8/layout/balance1"/>
    <dgm:cxn modelId="{090A1CCA-04EB-46AD-883B-A9745FF74DE7}" srcId="{D7F85257-CF3A-40D9-9B94-72F3F8329660}" destId="{E6E2F11C-A69C-4578-B95E-18C7AA0702C4}" srcOrd="1" destOrd="0" parTransId="{8CF4AEFD-36A4-47FE-B608-AA339DB67C14}" sibTransId="{BEB641F5-39EE-4391-AFBA-53B65FCCACE2}"/>
    <dgm:cxn modelId="{6B8E35CA-E20C-4B9F-BE74-C443F6A3F1DB}" type="presOf" srcId="{B96CD3E2-9524-4307-A605-348612A1252F}" destId="{172C495A-03AB-4973-A20A-86A68878EE01}" srcOrd="0" destOrd="0" presId="urn:microsoft.com/office/officeart/2005/8/layout/balance1"/>
    <dgm:cxn modelId="{999A71D7-E4A1-48DD-8C26-2DCD8B25CA22}" type="presOf" srcId="{D7F85257-CF3A-40D9-9B94-72F3F8329660}" destId="{BCB6893E-DBB6-4564-B689-4FEEAB3AB18D}" srcOrd="0" destOrd="0" presId="urn:microsoft.com/office/officeart/2005/8/layout/balance1"/>
    <dgm:cxn modelId="{B22B14D9-0431-45FA-B6A2-6652F35D3CAA}" srcId="{E6E2F11C-A69C-4578-B95E-18C7AA0702C4}" destId="{26E16AF0-1E8A-4077-9063-63400AD80F4D}" srcOrd="1" destOrd="0" parTransId="{48A5E91C-2FFE-407A-A4A1-D65BA29213A2}" sibTransId="{D6755E31-07BD-4481-966E-82B252ADC4B7}"/>
    <dgm:cxn modelId="{94609B6E-F3EF-4EEB-9008-F62A21A820D1}" type="presParOf" srcId="{BCB6893E-DBB6-4564-B689-4FEEAB3AB18D}" destId="{CEEDFD80-978A-4061-A94E-52388D16D17B}" srcOrd="0" destOrd="0" presId="urn:microsoft.com/office/officeart/2005/8/layout/balance1"/>
    <dgm:cxn modelId="{CB0217B3-D37E-4D67-9C20-0734F8C299FD}" type="presParOf" srcId="{BCB6893E-DBB6-4564-B689-4FEEAB3AB18D}" destId="{0B8386A5-7B8C-42A8-B7E6-E62EDBFA1281}" srcOrd="1" destOrd="0" presId="urn:microsoft.com/office/officeart/2005/8/layout/balance1"/>
    <dgm:cxn modelId="{5F319215-2749-4A7F-94EE-FE7A014401CF}" type="presParOf" srcId="{0B8386A5-7B8C-42A8-B7E6-E62EDBFA1281}" destId="{4B55C6CF-1B9C-42C8-964F-15EB9DE1DC17}" srcOrd="0" destOrd="0" presId="urn:microsoft.com/office/officeart/2005/8/layout/balance1"/>
    <dgm:cxn modelId="{5892060C-D435-42FC-A3DC-986294EB5A37}" type="presParOf" srcId="{0B8386A5-7B8C-42A8-B7E6-E62EDBFA1281}" destId="{D6914DDB-24A4-40C1-AA51-9558F5F8DA22}" srcOrd="1" destOrd="0" presId="urn:microsoft.com/office/officeart/2005/8/layout/balance1"/>
    <dgm:cxn modelId="{03D8DAC9-D62A-4CDF-A526-ABBE5DF31BA1}" type="presParOf" srcId="{BCB6893E-DBB6-4564-B689-4FEEAB3AB18D}" destId="{255DEDBD-08E8-49E8-AF9D-996A5D851C09}" srcOrd="2" destOrd="0" presId="urn:microsoft.com/office/officeart/2005/8/layout/balance1"/>
    <dgm:cxn modelId="{6EC87AA2-7668-489C-B69F-C49CC66726AA}" type="presParOf" srcId="{255DEDBD-08E8-49E8-AF9D-996A5D851C09}" destId="{0266B3B5-B0C4-4690-80EA-ECC6927E19EE}" srcOrd="0" destOrd="0" presId="urn:microsoft.com/office/officeart/2005/8/layout/balance1"/>
    <dgm:cxn modelId="{47318866-2DAB-40AF-A82F-444C772C6D2B}" type="presParOf" srcId="{255DEDBD-08E8-49E8-AF9D-996A5D851C09}" destId="{1A2F9D79-C121-44A0-BE94-242CB818283F}" srcOrd="1" destOrd="0" presId="urn:microsoft.com/office/officeart/2005/8/layout/balance1"/>
    <dgm:cxn modelId="{54BFD269-D20D-48EA-B185-CE609E4B196B}" type="presParOf" srcId="{255DEDBD-08E8-49E8-AF9D-996A5D851C09}" destId="{3E7782EF-2F2D-486F-BFEE-2912ABE118F9}" srcOrd="2" destOrd="0" presId="urn:microsoft.com/office/officeart/2005/8/layout/balance1"/>
    <dgm:cxn modelId="{3C3F2E96-898A-4D08-BF6D-24C00435F0D2}" type="presParOf" srcId="{255DEDBD-08E8-49E8-AF9D-996A5D851C09}" destId="{C0D973B1-CE08-4545-A1B2-1E9897F591B4}" srcOrd="3" destOrd="0" presId="urn:microsoft.com/office/officeart/2005/8/layout/balance1"/>
    <dgm:cxn modelId="{CFAF731B-25BE-4BF4-AF15-66FD3A1804FD}" type="presParOf" srcId="{255DEDBD-08E8-49E8-AF9D-996A5D851C09}" destId="{0556F76E-B515-4C7D-8333-C26B8C626085}" srcOrd="4" destOrd="0" presId="urn:microsoft.com/office/officeart/2005/8/layout/balance1"/>
    <dgm:cxn modelId="{AD94A8C0-5EF3-487B-8F85-B0930CC22184}" type="presParOf" srcId="{255DEDBD-08E8-49E8-AF9D-996A5D851C09}" destId="{EA980432-59A4-48D2-98B7-36C3F77ED792}" srcOrd="5" destOrd="0" presId="urn:microsoft.com/office/officeart/2005/8/layout/balance1"/>
    <dgm:cxn modelId="{C0A0E3CF-5A4B-4CAC-9C21-6A44A066EC8E}" type="presParOf" srcId="{255DEDBD-08E8-49E8-AF9D-996A5D851C09}" destId="{0CD73F86-ADB3-4AAB-BCBD-8B563F45E989}" srcOrd="6" destOrd="0" presId="urn:microsoft.com/office/officeart/2005/8/layout/balance1"/>
    <dgm:cxn modelId="{4A03219D-A39D-44B1-B44B-8903EE2AD8A0}" type="presParOf" srcId="{255DEDBD-08E8-49E8-AF9D-996A5D851C09}" destId="{00E9A032-8A12-40D6-B45B-8C21A96AFC85}" srcOrd="7" destOrd="0" presId="urn:microsoft.com/office/officeart/2005/8/layout/balance1"/>
    <dgm:cxn modelId="{0ADE62C2-99AF-4E82-8921-C70F142248B9}" type="presParOf" srcId="{255DEDBD-08E8-49E8-AF9D-996A5D851C09}" destId="{47CC286E-FA4B-42C1-9C7B-AB97D81F090E}" srcOrd="8" destOrd="0" presId="urn:microsoft.com/office/officeart/2005/8/layout/balance1"/>
    <dgm:cxn modelId="{CFEB4E1C-4A73-40AD-B429-620FEB12CEF4}" type="presParOf" srcId="{255DEDBD-08E8-49E8-AF9D-996A5D851C09}" destId="{172C495A-03AB-4973-A20A-86A68878EE01}" srcOrd="9" destOrd="0" presId="urn:microsoft.com/office/officeart/2005/8/layout/balance1"/>
    <dgm:cxn modelId="{2819BBA4-FC00-43C6-A940-E0BF33D41A54}" type="presParOf" srcId="{255DEDBD-08E8-49E8-AF9D-996A5D851C09}" destId="{278CEC34-F1C0-425E-B18E-71F4E8A60DC1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87059-F0BF-421C-B9A2-CBCB2B807EB0}">
      <dsp:nvSpPr>
        <dsp:cNvPr id="0" name=""/>
        <dsp:cNvSpPr/>
      </dsp:nvSpPr>
      <dsp:spPr>
        <a:xfrm>
          <a:off x="3522323" y="2538815"/>
          <a:ext cx="1883222" cy="1883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/>
            <a:t>PA Support</a:t>
          </a:r>
        </a:p>
      </dsp:txBody>
      <dsp:txXfrm>
        <a:off x="3798114" y="2814606"/>
        <a:ext cx="1331640" cy="1331640"/>
      </dsp:txXfrm>
    </dsp:sp>
    <dsp:sp modelId="{7171E27E-0A67-4437-8489-C43C88416D83}">
      <dsp:nvSpPr>
        <dsp:cNvPr id="0" name=""/>
        <dsp:cNvSpPr/>
      </dsp:nvSpPr>
      <dsp:spPr>
        <a:xfrm>
          <a:off x="2577016" y="3245316"/>
          <a:ext cx="930953" cy="536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2F872-7D42-4EFF-8170-E207FCD1D85C}">
      <dsp:nvSpPr>
        <dsp:cNvPr id="0" name=""/>
        <dsp:cNvSpPr/>
      </dsp:nvSpPr>
      <dsp:spPr>
        <a:xfrm>
          <a:off x="804682" y="2764801"/>
          <a:ext cx="1789061" cy="1431248"/>
        </a:xfrm>
        <a:prstGeom prst="roundRect">
          <a:avLst>
            <a:gd name="adj" fmla="val 10000"/>
          </a:avLst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Cancer Prehab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Pilot</a:t>
          </a:r>
        </a:p>
      </dsp:txBody>
      <dsp:txXfrm>
        <a:off x="846602" y="2806721"/>
        <a:ext cx="1705221" cy="1347408"/>
      </dsp:txXfrm>
    </dsp:sp>
    <dsp:sp modelId="{D5D8D92B-6A9F-49AD-8FAF-77BC3A969E0A}">
      <dsp:nvSpPr>
        <dsp:cNvPr id="0" name=""/>
        <dsp:cNvSpPr/>
      </dsp:nvSpPr>
      <dsp:spPr>
        <a:xfrm rot="13681884" flipH="1">
          <a:off x="3309797" y="2229748"/>
          <a:ext cx="652163" cy="536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7DE45-ACF6-42D2-9CCB-C1E1DC31E871}">
      <dsp:nvSpPr>
        <dsp:cNvPr id="0" name=""/>
        <dsp:cNvSpPr/>
      </dsp:nvSpPr>
      <dsp:spPr>
        <a:xfrm>
          <a:off x="1614450" y="809848"/>
          <a:ext cx="1789061" cy="1431248"/>
        </a:xfrm>
        <a:prstGeom prst="roundRect">
          <a:avLst>
            <a:gd name="adj" fmla="val 10000"/>
          </a:avLst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Breathing Pattern Disorder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Patients</a:t>
          </a:r>
        </a:p>
      </dsp:txBody>
      <dsp:txXfrm>
        <a:off x="1656370" y="851768"/>
        <a:ext cx="1705221" cy="1347408"/>
      </dsp:txXfrm>
    </dsp:sp>
    <dsp:sp modelId="{4B5932EA-436A-4040-B4E6-748363B348A0}">
      <dsp:nvSpPr>
        <dsp:cNvPr id="0" name=""/>
        <dsp:cNvSpPr/>
      </dsp:nvSpPr>
      <dsp:spPr>
        <a:xfrm rot="16200000" flipH="1">
          <a:off x="3956851" y="1705582"/>
          <a:ext cx="1080668" cy="536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201BC-60E9-4B80-90F2-917250846040}">
      <dsp:nvSpPr>
        <dsp:cNvPr id="0" name=""/>
        <dsp:cNvSpPr/>
      </dsp:nvSpPr>
      <dsp:spPr>
        <a:xfrm>
          <a:off x="3569403" y="80"/>
          <a:ext cx="1789061" cy="1431248"/>
        </a:xfrm>
        <a:prstGeom prst="roundRect">
          <a:avLst>
            <a:gd name="adj" fmla="val 10000"/>
          </a:avLst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Falls Prevention </a:t>
          </a:r>
        </a:p>
      </dsp:txBody>
      <dsp:txXfrm>
        <a:off x="3611323" y="42000"/>
        <a:ext cx="1705221" cy="1347408"/>
      </dsp:txXfrm>
    </dsp:sp>
    <dsp:sp modelId="{3753D32F-26B4-4C26-AD44-82FB23091001}">
      <dsp:nvSpPr>
        <dsp:cNvPr id="0" name=""/>
        <dsp:cNvSpPr/>
      </dsp:nvSpPr>
      <dsp:spPr>
        <a:xfrm rot="8147653">
          <a:off x="4996523" y="2220436"/>
          <a:ext cx="647236" cy="536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9E56F-C6BD-4262-8F3E-9032697E192D}">
      <dsp:nvSpPr>
        <dsp:cNvPr id="0" name=""/>
        <dsp:cNvSpPr/>
      </dsp:nvSpPr>
      <dsp:spPr>
        <a:xfrm>
          <a:off x="5524357" y="809848"/>
          <a:ext cx="1789061" cy="1431248"/>
        </a:xfrm>
        <a:prstGeom prst="roundRect">
          <a:avLst>
            <a:gd name="adj" fmla="val 10000"/>
          </a:avLst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‘Green &amp;  Blue’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Social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Prescribing</a:t>
          </a:r>
        </a:p>
      </dsp:txBody>
      <dsp:txXfrm>
        <a:off x="5566277" y="851768"/>
        <a:ext cx="1705221" cy="1347408"/>
      </dsp:txXfrm>
    </dsp:sp>
    <dsp:sp modelId="{40B5A4A2-ECE9-4D9A-AA35-4283FE4FBBD6}">
      <dsp:nvSpPr>
        <dsp:cNvPr id="0" name=""/>
        <dsp:cNvSpPr/>
      </dsp:nvSpPr>
      <dsp:spPr>
        <a:xfrm flipH="1">
          <a:off x="5422405" y="3212067"/>
          <a:ext cx="928524" cy="53671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827E5-BB40-441E-AAD8-C53F941ADE1E}">
      <dsp:nvSpPr>
        <dsp:cNvPr id="0" name=""/>
        <dsp:cNvSpPr/>
      </dsp:nvSpPr>
      <dsp:spPr>
        <a:xfrm>
          <a:off x="6334125" y="2764801"/>
          <a:ext cx="1789061" cy="1431248"/>
        </a:xfrm>
        <a:prstGeom prst="roundRect">
          <a:avLst>
            <a:gd name="adj" fmla="val 10000"/>
          </a:avLst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Supporting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2000" b="1" kern="1200" dirty="0"/>
            <a:t>the H&amp;C workforce to discuss PA</a:t>
          </a:r>
        </a:p>
      </dsp:txBody>
      <dsp:txXfrm>
        <a:off x="6376045" y="2806721"/>
        <a:ext cx="1705221" cy="1347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CE3B-08C8-4C38-AC80-78B02C2C8B3C}">
      <dsp:nvSpPr>
        <dsp:cNvPr id="0" name=""/>
        <dsp:cNvSpPr/>
      </dsp:nvSpPr>
      <dsp:spPr>
        <a:xfrm rot="5400000">
          <a:off x="-103009" y="1494182"/>
          <a:ext cx="809477" cy="465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2AB82-90D6-4490-94C2-DA16A7CFD87A}">
      <dsp:nvSpPr>
        <dsp:cNvPr id="0" name=""/>
        <dsp:cNvSpPr/>
      </dsp:nvSpPr>
      <dsp:spPr>
        <a:xfrm>
          <a:off x="0" y="0"/>
          <a:ext cx="1368000" cy="1264202"/>
        </a:xfrm>
        <a:prstGeom prst="roundRect">
          <a:avLst>
            <a:gd name="adj" fmla="val 166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700" b="1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 dirty="0"/>
            <a:t>Partners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700" b="1" kern="1200" dirty="0"/>
        </a:p>
      </dsp:txBody>
      <dsp:txXfrm>
        <a:off x="61724" y="61724"/>
        <a:ext cx="1244552" cy="1140754"/>
      </dsp:txXfrm>
    </dsp:sp>
    <dsp:sp modelId="{C935B907-7D08-485E-8458-AC4E229C2A0D}">
      <dsp:nvSpPr>
        <dsp:cNvPr id="0" name=""/>
        <dsp:cNvSpPr/>
      </dsp:nvSpPr>
      <dsp:spPr>
        <a:xfrm>
          <a:off x="4832350" y="0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DB75-4EAB-4427-9B29-9BB74F09DF05}">
      <dsp:nvSpPr>
        <dsp:cNvPr id="0" name=""/>
        <dsp:cNvSpPr/>
      </dsp:nvSpPr>
      <dsp:spPr>
        <a:xfrm rot="5400000">
          <a:off x="467155" y="2828233"/>
          <a:ext cx="754557" cy="4729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C35E9-7E45-4520-ADF4-855495ADF224}">
      <dsp:nvSpPr>
        <dsp:cNvPr id="0" name=""/>
        <dsp:cNvSpPr/>
      </dsp:nvSpPr>
      <dsp:spPr>
        <a:xfrm>
          <a:off x="499562" y="1313790"/>
          <a:ext cx="1368000" cy="1264202"/>
        </a:xfrm>
        <a:prstGeom prst="roundRect">
          <a:avLst>
            <a:gd name="adj" fmla="val 166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Objectives</a:t>
          </a:r>
          <a:r>
            <a:rPr lang="en-GB" sz="1700" kern="1200" dirty="0"/>
            <a:t> </a:t>
          </a:r>
        </a:p>
      </dsp:txBody>
      <dsp:txXfrm>
        <a:off x="561286" y="1375514"/>
        <a:ext cx="1244552" cy="1140754"/>
      </dsp:txXfrm>
    </dsp:sp>
    <dsp:sp modelId="{BF980668-7CA0-4847-8DAD-49051E8D639D}">
      <dsp:nvSpPr>
        <dsp:cNvPr id="0" name=""/>
        <dsp:cNvSpPr/>
      </dsp:nvSpPr>
      <dsp:spPr>
        <a:xfrm>
          <a:off x="3038706" y="130471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30564-24CE-4D6D-9F89-72A898E2CAD2}">
      <dsp:nvSpPr>
        <dsp:cNvPr id="0" name=""/>
        <dsp:cNvSpPr/>
      </dsp:nvSpPr>
      <dsp:spPr>
        <a:xfrm rot="5400000">
          <a:off x="1046182" y="4141232"/>
          <a:ext cx="745936" cy="471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66EEA-F011-4587-8A1A-7DE9B2067A43}">
      <dsp:nvSpPr>
        <dsp:cNvPr id="0" name=""/>
        <dsp:cNvSpPr/>
      </dsp:nvSpPr>
      <dsp:spPr>
        <a:xfrm>
          <a:off x="1076108" y="2644691"/>
          <a:ext cx="1368000" cy="1264202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Progress</a:t>
          </a:r>
          <a:r>
            <a:rPr lang="en-GB" sz="1700" kern="1200" dirty="0"/>
            <a:t> </a:t>
          </a:r>
        </a:p>
      </dsp:txBody>
      <dsp:txXfrm>
        <a:off x="1137832" y="2706415"/>
        <a:ext cx="1244552" cy="1140754"/>
      </dsp:txXfrm>
    </dsp:sp>
    <dsp:sp modelId="{FF49E78E-C2DF-4D99-88FB-3379D7A65B91}">
      <dsp:nvSpPr>
        <dsp:cNvPr id="0" name=""/>
        <dsp:cNvSpPr/>
      </dsp:nvSpPr>
      <dsp:spPr>
        <a:xfrm>
          <a:off x="4576284" y="260002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B3CC-100C-4117-BCD9-8EC99A01B30A}">
      <dsp:nvSpPr>
        <dsp:cNvPr id="0" name=""/>
        <dsp:cNvSpPr/>
      </dsp:nvSpPr>
      <dsp:spPr>
        <a:xfrm>
          <a:off x="1661993" y="3988336"/>
          <a:ext cx="1368000" cy="1264202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Next Steps </a:t>
          </a:r>
        </a:p>
      </dsp:txBody>
      <dsp:txXfrm>
        <a:off x="1723717" y="4050060"/>
        <a:ext cx="1244552" cy="1140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CE3B-08C8-4C38-AC80-78B02C2C8B3C}">
      <dsp:nvSpPr>
        <dsp:cNvPr id="0" name=""/>
        <dsp:cNvSpPr/>
      </dsp:nvSpPr>
      <dsp:spPr>
        <a:xfrm rot="5400000">
          <a:off x="-103009" y="1494182"/>
          <a:ext cx="809477" cy="465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2AB82-90D6-4490-94C2-DA16A7CFD87A}">
      <dsp:nvSpPr>
        <dsp:cNvPr id="0" name=""/>
        <dsp:cNvSpPr/>
      </dsp:nvSpPr>
      <dsp:spPr>
        <a:xfrm>
          <a:off x="0" y="0"/>
          <a:ext cx="1368000" cy="1264202"/>
        </a:xfrm>
        <a:prstGeom prst="roundRect">
          <a:avLst>
            <a:gd name="adj" fmla="val 166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700" b="1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 dirty="0"/>
            <a:t>Partners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1700" b="1" kern="1200" dirty="0"/>
        </a:p>
      </dsp:txBody>
      <dsp:txXfrm>
        <a:off x="61724" y="61724"/>
        <a:ext cx="1244552" cy="1140754"/>
      </dsp:txXfrm>
    </dsp:sp>
    <dsp:sp modelId="{C935B907-7D08-485E-8458-AC4E229C2A0D}">
      <dsp:nvSpPr>
        <dsp:cNvPr id="0" name=""/>
        <dsp:cNvSpPr/>
      </dsp:nvSpPr>
      <dsp:spPr>
        <a:xfrm>
          <a:off x="4832350" y="0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DB75-4EAB-4427-9B29-9BB74F09DF05}">
      <dsp:nvSpPr>
        <dsp:cNvPr id="0" name=""/>
        <dsp:cNvSpPr/>
      </dsp:nvSpPr>
      <dsp:spPr>
        <a:xfrm rot="5400000">
          <a:off x="467155" y="2828233"/>
          <a:ext cx="754557" cy="4729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C35E9-7E45-4520-ADF4-855495ADF224}">
      <dsp:nvSpPr>
        <dsp:cNvPr id="0" name=""/>
        <dsp:cNvSpPr/>
      </dsp:nvSpPr>
      <dsp:spPr>
        <a:xfrm>
          <a:off x="499562" y="1313790"/>
          <a:ext cx="1368000" cy="1264202"/>
        </a:xfrm>
        <a:prstGeom prst="roundRect">
          <a:avLst>
            <a:gd name="adj" fmla="val 166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Objectives</a:t>
          </a:r>
          <a:r>
            <a:rPr lang="en-GB" sz="1700" kern="1200" dirty="0"/>
            <a:t> </a:t>
          </a:r>
        </a:p>
      </dsp:txBody>
      <dsp:txXfrm>
        <a:off x="561286" y="1375514"/>
        <a:ext cx="1244552" cy="1140754"/>
      </dsp:txXfrm>
    </dsp:sp>
    <dsp:sp modelId="{BF980668-7CA0-4847-8DAD-49051E8D639D}">
      <dsp:nvSpPr>
        <dsp:cNvPr id="0" name=""/>
        <dsp:cNvSpPr/>
      </dsp:nvSpPr>
      <dsp:spPr>
        <a:xfrm>
          <a:off x="3038706" y="130471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30564-24CE-4D6D-9F89-72A898E2CAD2}">
      <dsp:nvSpPr>
        <dsp:cNvPr id="0" name=""/>
        <dsp:cNvSpPr/>
      </dsp:nvSpPr>
      <dsp:spPr>
        <a:xfrm rot="5400000">
          <a:off x="1046182" y="4141232"/>
          <a:ext cx="745936" cy="471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66EEA-F011-4587-8A1A-7DE9B2067A43}">
      <dsp:nvSpPr>
        <dsp:cNvPr id="0" name=""/>
        <dsp:cNvSpPr/>
      </dsp:nvSpPr>
      <dsp:spPr>
        <a:xfrm>
          <a:off x="1076108" y="2644691"/>
          <a:ext cx="1368000" cy="1264202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Progress</a:t>
          </a:r>
          <a:r>
            <a:rPr lang="en-GB" sz="1700" kern="1200" dirty="0"/>
            <a:t> </a:t>
          </a:r>
        </a:p>
      </dsp:txBody>
      <dsp:txXfrm>
        <a:off x="1137832" y="2706415"/>
        <a:ext cx="1244552" cy="1140754"/>
      </dsp:txXfrm>
    </dsp:sp>
    <dsp:sp modelId="{FF49E78E-C2DF-4D99-88FB-3379D7A65B91}">
      <dsp:nvSpPr>
        <dsp:cNvPr id="0" name=""/>
        <dsp:cNvSpPr/>
      </dsp:nvSpPr>
      <dsp:spPr>
        <a:xfrm>
          <a:off x="4576284" y="260002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B3CC-100C-4117-BCD9-8EC99A01B30A}">
      <dsp:nvSpPr>
        <dsp:cNvPr id="0" name=""/>
        <dsp:cNvSpPr/>
      </dsp:nvSpPr>
      <dsp:spPr>
        <a:xfrm>
          <a:off x="1661993" y="3988336"/>
          <a:ext cx="1368000" cy="1264202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Next Steps </a:t>
          </a:r>
        </a:p>
      </dsp:txBody>
      <dsp:txXfrm>
        <a:off x="1723717" y="4050060"/>
        <a:ext cx="1244552" cy="1140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CE3B-08C8-4C38-AC80-78B02C2C8B3C}">
      <dsp:nvSpPr>
        <dsp:cNvPr id="0" name=""/>
        <dsp:cNvSpPr/>
      </dsp:nvSpPr>
      <dsp:spPr>
        <a:xfrm rot="5400000">
          <a:off x="-103009" y="1494182"/>
          <a:ext cx="809477" cy="465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2AB82-90D6-4490-94C2-DA16A7CFD87A}">
      <dsp:nvSpPr>
        <dsp:cNvPr id="0" name=""/>
        <dsp:cNvSpPr/>
      </dsp:nvSpPr>
      <dsp:spPr>
        <a:xfrm>
          <a:off x="0" y="0"/>
          <a:ext cx="1368000" cy="1264202"/>
        </a:xfrm>
        <a:prstGeom prst="roundRect">
          <a:avLst>
            <a:gd name="adj" fmla="val 166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 dirty="0"/>
            <a:t>Partners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 dirty="0"/>
            <a:t>&amp;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Funding </a:t>
          </a:r>
        </a:p>
      </dsp:txBody>
      <dsp:txXfrm>
        <a:off x="61724" y="61724"/>
        <a:ext cx="1244552" cy="1140754"/>
      </dsp:txXfrm>
    </dsp:sp>
    <dsp:sp modelId="{C935B907-7D08-485E-8458-AC4E229C2A0D}">
      <dsp:nvSpPr>
        <dsp:cNvPr id="0" name=""/>
        <dsp:cNvSpPr/>
      </dsp:nvSpPr>
      <dsp:spPr>
        <a:xfrm>
          <a:off x="4832350" y="0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DB75-4EAB-4427-9B29-9BB74F09DF05}">
      <dsp:nvSpPr>
        <dsp:cNvPr id="0" name=""/>
        <dsp:cNvSpPr/>
      </dsp:nvSpPr>
      <dsp:spPr>
        <a:xfrm rot="5400000">
          <a:off x="467155" y="2828233"/>
          <a:ext cx="754557" cy="4729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C35E9-7E45-4520-ADF4-855495ADF224}">
      <dsp:nvSpPr>
        <dsp:cNvPr id="0" name=""/>
        <dsp:cNvSpPr/>
      </dsp:nvSpPr>
      <dsp:spPr>
        <a:xfrm>
          <a:off x="499562" y="1313790"/>
          <a:ext cx="1368000" cy="1264202"/>
        </a:xfrm>
        <a:prstGeom prst="roundRect">
          <a:avLst>
            <a:gd name="adj" fmla="val 166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Objectives</a:t>
          </a:r>
          <a:r>
            <a:rPr lang="en-GB" sz="1700" kern="1200" dirty="0"/>
            <a:t> </a:t>
          </a:r>
        </a:p>
      </dsp:txBody>
      <dsp:txXfrm>
        <a:off x="561286" y="1375514"/>
        <a:ext cx="1244552" cy="1140754"/>
      </dsp:txXfrm>
    </dsp:sp>
    <dsp:sp modelId="{BF980668-7CA0-4847-8DAD-49051E8D639D}">
      <dsp:nvSpPr>
        <dsp:cNvPr id="0" name=""/>
        <dsp:cNvSpPr/>
      </dsp:nvSpPr>
      <dsp:spPr>
        <a:xfrm>
          <a:off x="3038706" y="130471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30564-24CE-4D6D-9F89-72A898E2CAD2}">
      <dsp:nvSpPr>
        <dsp:cNvPr id="0" name=""/>
        <dsp:cNvSpPr/>
      </dsp:nvSpPr>
      <dsp:spPr>
        <a:xfrm rot="5400000">
          <a:off x="1046182" y="4141232"/>
          <a:ext cx="745936" cy="471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66EEA-F011-4587-8A1A-7DE9B2067A43}">
      <dsp:nvSpPr>
        <dsp:cNvPr id="0" name=""/>
        <dsp:cNvSpPr/>
      </dsp:nvSpPr>
      <dsp:spPr>
        <a:xfrm>
          <a:off x="1076108" y="2644691"/>
          <a:ext cx="1368000" cy="1264202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Progress</a:t>
          </a:r>
          <a:r>
            <a:rPr lang="en-GB" sz="1700" kern="1200" dirty="0"/>
            <a:t> </a:t>
          </a:r>
        </a:p>
      </dsp:txBody>
      <dsp:txXfrm>
        <a:off x="1137832" y="2706415"/>
        <a:ext cx="1244552" cy="1140754"/>
      </dsp:txXfrm>
    </dsp:sp>
    <dsp:sp modelId="{FF49E78E-C2DF-4D99-88FB-3379D7A65B91}">
      <dsp:nvSpPr>
        <dsp:cNvPr id="0" name=""/>
        <dsp:cNvSpPr/>
      </dsp:nvSpPr>
      <dsp:spPr>
        <a:xfrm>
          <a:off x="4576284" y="260002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B3CC-100C-4117-BCD9-8EC99A01B30A}">
      <dsp:nvSpPr>
        <dsp:cNvPr id="0" name=""/>
        <dsp:cNvSpPr/>
      </dsp:nvSpPr>
      <dsp:spPr>
        <a:xfrm>
          <a:off x="1661993" y="3988336"/>
          <a:ext cx="1368000" cy="1264202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Next Steps </a:t>
          </a:r>
        </a:p>
      </dsp:txBody>
      <dsp:txXfrm>
        <a:off x="1723717" y="4050060"/>
        <a:ext cx="1244552" cy="1140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CE3B-08C8-4C38-AC80-78B02C2C8B3C}">
      <dsp:nvSpPr>
        <dsp:cNvPr id="0" name=""/>
        <dsp:cNvSpPr/>
      </dsp:nvSpPr>
      <dsp:spPr>
        <a:xfrm rot="5400000">
          <a:off x="-103009" y="1494182"/>
          <a:ext cx="809477" cy="465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2AB82-90D6-4490-94C2-DA16A7CFD87A}">
      <dsp:nvSpPr>
        <dsp:cNvPr id="0" name=""/>
        <dsp:cNvSpPr/>
      </dsp:nvSpPr>
      <dsp:spPr>
        <a:xfrm>
          <a:off x="0" y="0"/>
          <a:ext cx="1368000" cy="1264202"/>
        </a:xfrm>
        <a:prstGeom prst="roundRect">
          <a:avLst>
            <a:gd name="adj" fmla="val 166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 dirty="0"/>
            <a:t>Partners </a:t>
          </a:r>
        </a:p>
      </dsp:txBody>
      <dsp:txXfrm>
        <a:off x="61724" y="61724"/>
        <a:ext cx="1244552" cy="1140754"/>
      </dsp:txXfrm>
    </dsp:sp>
    <dsp:sp modelId="{C935B907-7D08-485E-8458-AC4E229C2A0D}">
      <dsp:nvSpPr>
        <dsp:cNvPr id="0" name=""/>
        <dsp:cNvSpPr/>
      </dsp:nvSpPr>
      <dsp:spPr>
        <a:xfrm>
          <a:off x="4832350" y="0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DB75-4EAB-4427-9B29-9BB74F09DF05}">
      <dsp:nvSpPr>
        <dsp:cNvPr id="0" name=""/>
        <dsp:cNvSpPr/>
      </dsp:nvSpPr>
      <dsp:spPr>
        <a:xfrm rot="5400000">
          <a:off x="467155" y="2828233"/>
          <a:ext cx="754557" cy="4729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C35E9-7E45-4520-ADF4-855495ADF224}">
      <dsp:nvSpPr>
        <dsp:cNvPr id="0" name=""/>
        <dsp:cNvSpPr/>
      </dsp:nvSpPr>
      <dsp:spPr>
        <a:xfrm>
          <a:off x="499562" y="1313790"/>
          <a:ext cx="1368000" cy="1264202"/>
        </a:xfrm>
        <a:prstGeom prst="roundRect">
          <a:avLst>
            <a:gd name="adj" fmla="val 166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Objectives</a:t>
          </a:r>
          <a:r>
            <a:rPr lang="en-GB" sz="1700" kern="1200" dirty="0"/>
            <a:t> </a:t>
          </a:r>
        </a:p>
      </dsp:txBody>
      <dsp:txXfrm>
        <a:off x="561286" y="1375514"/>
        <a:ext cx="1244552" cy="1140754"/>
      </dsp:txXfrm>
    </dsp:sp>
    <dsp:sp modelId="{BF980668-7CA0-4847-8DAD-49051E8D639D}">
      <dsp:nvSpPr>
        <dsp:cNvPr id="0" name=""/>
        <dsp:cNvSpPr/>
      </dsp:nvSpPr>
      <dsp:spPr>
        <a:xfrm>
          <a:off x="3038706" y="130471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30564-24CE-4D6D-9F89-72A898E2CAD2}">
      <dsp:nvSpPr>
        <dsp:cNvPr id="0" name=""/>
        <dsp:cNvSpPr/>
      </dsp:nvSpPr>
      <dsp:spPr>
        <a:xfrm rot="5400000">
          <a:off x="1046182" y="4141232"/>
          <a:ext cx="745936" cy="471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66EEA-F011-4587-8A1A-7DE9B2067A43}">
      <dsp:nvSpPr>
        <dsp:cNvPr id="0" name=""/>
        <dsp:cNvSpPr/>
      </dsp:nvSpPr>
      <dsp:spPr>
        <a:xfrm>
          <a:off x="1076108" y="2644691"/>
          <a:ext cx="1368000" cy="1264202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Progress</a:t>
          </a:r>
          <a:r>
            <a:rPr lang="en-GB" sz="1700" kern="1200" dirty="0"/>
            <a:t> </a:t>
          </a:r>
        </a:p>
      </dsp:txBody>
      <dsp:txXfrm>
        <a:off x="1137832" y="2706415"/>
        <a:ext cx="1244552" cy="1140754"/>
      </dsp:txXfrm>
    </dsp:sp>
    <dsp:sp modelId="{FF49E78E-C2DF-4D99-88FB-3379D7A65B91}">
      <dsp:nvSpPr>
        <dsp:cNvPr id="0" name=""/>
        <dsp:cNvSpPr/>
      </dsp:nvSpPr>
      <dsp:spPr>
        <a:xfrm>
          <a:off x="4576284" y="260002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B3CC-100C-4117-BCD9-8EC99A01B30A}">
      <dsp:nvSpPr>
        <dsp:cNvPr id="0" name=""/>
        <dsp:cNvSpPr/>
      </dsp:nvSpPr>
      <dsp:spPr>
        <a:xfrm>
          <a:off x="1661993" y="3988336"/>
          <a:ext cx="1368000" cy="1264202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Next Steps </a:t>
          </a:r>
        </a:p>
      </dsp:txBody>
      <dsp:txXfrm>
        <a:off x="1723717" y="4050060"/>
        <a:ext cx="1244552" cy="11407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CE3B-08C8-4C38-AC80-78B02C2C8B3C}">
      <dsp:nvSpPr>
        <dsp:cNvPr id="0" name=""/>
        <dsp:cNvSpPr/>
      </dsp:nvSpPr>
      <dsp:spPr>
        <a:xfrm rot="5400000">
          <a:off x="-103009" y="1494182"/>
          <a:ext cx="809477" cy="4657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2AB82-90D6-4490-94C2-DA16A7CFD87A}">
      <dsp:nvSpPr>
        <dsp:cNvPr id="0" name=""/>
        <dsp:cNvSpPr/>
      </dsp:nvSpPr>
      <dsp:spPr>
        <a:xfrm>
          <a:off x="0" y="0"/>
          <a:ext cx="1368000" cy="1264202"/>
        </a:xfrm>
        <a:prstGeom prst="roundRect">
          <a:avLst>
            <a:gd name="adj" fmla="val 166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700" b="1" kern="1200" dirty="0"/>
            <a:t>Partners </a:t>
          </a:r>
        </a:p>
      </dsp:txBody>
      <dsp:txXfrm>
        <a:off x="61724" y="61724"/>
        <a:ext cx="1244552" cy="1140754"/>
      </dsp:txXfrm>
    </dsp:sp>
    <dsp:sp modelId="{C935B907-7D08-485E-8458-AC4E229C2A0D}">
      <dsp:nvSpPr>
        <dsp:cNvPr id="0" name=""/>
        <dsp:cNvSpPr/>
      </dsp:nvSpPr>
      <dsp:spPr>
        <a:xfrm>
          <a:off x="4832350" y="0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2DB75-4EAB-4427-9B29-9BB74F09DF05}">
      <dsp:nvSpPr>
        <dsp:cNvPr id="0" name=""/>
        <dsp:cNvSpPr/>
      </dsp:nvSpPr>
      <dsp:spPr>
        <a:xfrm rot="5400000">
          <a:off x="467155" y="2828233"/>
          <a:ext cx="754557" cy="4729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C35E9-7E45-4520-ADF4-855495ADF224}">
      <dsp:nvSpPr>
        <dsp:cNvPr id="0" name=""/>
        <dsp:cNvSpPr/>
      </dsp:nvSpPr>
      <dsp:spPr>
        <a:xfrm>
          <a:off x="499562" y="1313790"/>
          <a:ext cx="1368000" cy="1264202"/>
        </a:xfrm>
        <a:prstGeom prst="roundRect">
          <a:avLst>
            <a:gd name="adj" fmla="val 166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Objectives</a:t>
          </a:r>
          <a:r>
            <a:rPr lang="en-GB" sz="1700" kern="1200" dirty="0"/>
            <a:t> </a:t>
          </a:r>
        </a:p>
      </dsp:txBody>
      <dsp:txXfrm>
        <a:off x="561286" y="1375514"/>
        <a:ext cx="1244552" cy="1140754"/>
      </dsp:txXfrm>
    </dsp:sp>
    <dsp:sp modelId="{BF980668-7CA0-4847-8DAD-49051E8D639D}">
      <dsp:nvSpPr>
        <dsp:cNvPr id="0" name=""/>
        <dsp:cNvSpPr/>
      </dsp:nvSpPr>
      <dsp:spPr>
        <a:xfrm>
          <a:off x="3038706" y="130471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30564-24CE-4D6D-9F89-72A898E2CAD2}">
      <dsp:nvSpPr>
        <dsp:cNvPr id="0" name=""/>
        <dsp:cNvSpPr/>
      </dsp:nvSpPr>
      <dsp:spPr>
        <a:xfrm rot="5400000">
          <a:off x="1046182" y="4141232"/>
          <a:ext cx="745936" cy="4711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66EEA-F011-4587-8A1A-7DE9B2067A43}">
      <dsp:nvSpPr>
        <dsp:cNvPr id="0" name=""/>
        <dsp:cNvSpPr/>
      </dsp:nvSpPr>
      <dsp:spPr>
        <a:xfrm>
          <a:off x="1076108" y="2644691"/>
          <a:ext cx="1368000" cy="1264202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Progress</a:t>
          </a:r>
          <a:r>
            <a:rPr lang="en-GB" sz="1700" kern="1200" dirty="0"/>
            <a:t> </a:t>
          </a:r>
        </a:p>
      </dsp:txBody>
      <dsp:txXfrm>
        <a:off x="1137832" y="2706415"/>
        <a:ext cx="1244552" cy="1140754"/>
      </dsp:txXfrm>
    </dsp:sp>
    <dsp:sp modelId="{FF49E78E-C2DF-4D99-88FB-3379D7A65B91}">
      <dsp:nvSpPr>
        <dsp:cNvPr id="0" name=""/>
        <dsp:cNvSpPr/>
      </dsp:nvSpPr>
      <dsp:spPr>
        <a:xfrm>
          <a:off x="4576284" y="2600024"/>
          <a:ext cx="1492937" cy="11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0B3CC-100C-4117-BCD9-8EC99A01B30A}">
      <dsp:nvSpPr>
        <dsp:cNvPr id="0" name=""/>
        <dsp:cNvSpPr/>
      </dsp:nvSpPr>
      <dsp:spPr>
        <a:xfrm>
          <a:off x="1661993" y="3988336"/>
          <a:ext cx="1368000" cy="1264202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Next Steps </a:t>
          </a:r>
        </a:p>
      </dsp:txBody>
      <dsp:txXfrm>
        <a:off x="1723717" y="4050060"/>
        <a:ext cx="1244552" cy="11407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5C6CF-1B9C-42C8-964F-15EB9DE1DC17}">
      <dsp:nvSpPr>
        <dsp:cNvPr id="0" name=""/>
        <dsp:cNvSpPr/>
      </dsp:nvSpPr>
      <dsp:spPr>
        <a:xfrm>
          <a:off x="1798245" y="508256"/>
          <a:ext cx="2266747" cy="5927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56575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Demand</a:t>
          </a:r>
        </a:p>
      </dsp:txBody>
      <dsp:txXfrm>
        <a:off x="1815607" y="525618"/>
        <a:ext cx="2232023" cy="558059"/>
      </dsp:txXfrm>
    </dsp:sp>
    <dsp:sp modelId="{D6914DDB-24A4-40C1-AA51-9558F5F8DA22}">
      <dsp:nvSpPr>
        <dsp:cNvPr id="0" name=""/>
        <dsp:cNvSpPr/>
      </dsp:nvSpPr>
      <dsp:spPr>
        <a:xfrm>
          <a:off x="4447695" y="508256"/>
          <a:ext cx="2266747" cy="59278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rgbClr val="56575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Supply  </a:t>
          </a:r>
        </a:p>
      </dsp:txBody>
      <dsp:txXfrm>
        <a:off x="4465057" y="525618"/>
        <a:ext cx="2232023" cy="558059"/>
      </dsp:txXfrm>
    </dsp:sp>
    <dsp:sp modelId="{1A2F9D79-C121-44A0-BE94-242CB818283F}">
      <dsp:nvSpPr>
        <dsp:cNvPr id="0" name=""/>
        <dsp:cNvSpPr/>
      </dsp:nvSpPr>
      <dsp:spPr>
        <a:xfrm>
          <a:off x="3837149" y="4534225"/>
          <a:ext cx="764264" cy="432390"/>
        </a:xfrm>
        <a:prstGeom prst="triangle">
          <a:avLst/>
        </a:prstGeom>
        <a:solidFill>
          <a:schemeClr val="bg2">
            <a:lumMod val="1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782EF-2F2D-486F-BFEE-2912ABE118F9}">
      <dsp:nvSpPr>
        <dsp:cNvPr id="0" name=""/>
        <dsp:cNvSpPr/>
      </dsp:nvSpPr>
      <dsp:spPr>
        <a:xfrm>
          <a:off x="1348329" y="4056612"/>
          <a:ext cx="5667876" cy="503094"/>
        </a:xfrm>
        <a:prstGeom prst="rect">
          <a:avLst/>
        </a:prstGeom>
        <a:solidFill>
          <a:schemeClr val="bg2">
            <a:lumMod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973B1-CE08-4545-A1B2-1E9897F591B4}">
      <dsp:nvSpPr>
        <dsp:cNvPr id="0" name=""/>
        <dsp:cNvSpPr/>
      </dsp:nvSpPr>
      <dsp:spPr>
        <a:xfrm>
          <a:off x="4425849" y="3346459"/>
          <a:ext cx="2266747" cy="627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‘Your Life Doncaster’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Website </a:t>
          </a:r>
        </a:p>
      </dsp:txBody>
      <dsp:txXfrm>
        <a:off x="4456492" y="3377102"/>
        <a:ext cx="2205461" cy="566429"/>
      </dsp:txXfrm>
    </dsp:sp>
    <dsp:sp modelId="{0556F76E-B515-4C7D-8333-C26B8C626085}">
      <dsp:nvSpPr>
        <dsp:cNvPr id="0" name=""/>
        <dsp:cNvSpPr/>
      </dsp:nvSpPr>
      <dsp:spPr>
        <a:xfrm>
          <a:off x="4425849" y="2669830"/>
          <a:ext cx="2266747" cy="627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1" kern="1200" dirty="0"/>
            <a:t>Club Doncaster </a:t>
          </a:r>
        </a:p>
      </dsp:txBody>
      <dsp:txXfrm>
        <a:off x="4456492" y="2700473"/>
        <a:ext cx="2205461" cy="566429"/>
      </dsp:txXfrm>
    </dsp:sp>
    <dsp:sp modelId="{EA980432-59A4-48D2-98B7-36C3F77ED792}">
      <dsp:nvSpPr>
        <dsp:cNvPr id="0" name=""/>
        <dsp:cNvSpPr/>
      </dsp:nvSpPr>
      <dsp:spPr>
        <a:xfrm>
          <a:off x="4425849" y="1993201"/>
          <a:ext cx="2266747" cy="627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3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Darts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300" b="0" kern="1200" dirty="0"/>
            <a:t>(Doncaster Community Arts)  </a:t>
          </a:r>
        </a:p>
      </dsp:txBody>
      <dsp:txXfrm>
        <a:off x="4456492" y="2023844"/>
        <a:ext cx="2205461" cy="566429"/>
      </dsp:txXfrm>
    </dsp:sp>
    <dsp:sp modelId="{0CD73F86-ADB3-4AAB-BCBD-8B563F45E989}">
      <dsp:nvSpPr>
        <dsp:cNvPr id="0" name=""/>
        <dsp:cNvSpPr/>
      </dsp:nvSpPr>
      <dsp:spPr>
        <a:xfrm>
          <a:off x="4425849" y="1304344"/>
          <a:ext cx="2266747" cy="627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Doncaster Culture &amp;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Leisure Trust </a:t>
          </a:r>
        </a:p>
      </dsp:txBody>
      <dsp:txXfrm>
        <a:off x="4456492" y="1334987"/>
        <a:ext cx="2205461" cy="566429"/>
      </dsp:txXfrm>
    </dsp:sp>
    <dsp:sp modelId="{00E9A032-8A12-40D6-B45B-8C21A96AFC85}">
      <dsp:nvSpPr>
        <dsp:cNvPr id="0" name=""/>
        <dsp:cNvSpPr/>
      </dsp:nvSpPr>
      <dsp:spPr>
        <a:xfrm>
          <a:off x="1776399" y="3346459"/>
          <a:ext cx="2266747" cy="627715"/>
        </a:xfrm>
        <a:prstGeom prst="roundRect">
          <a:avLst/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Resident-led  </a:t>
          </a:r>
        </a:p>
      </dsp:txBody>
      <dsp:txXfrm>
        <a:off x="1807042" y="3377102"/>
        <a:ext cx="2205461" cy="566429"/>
      </dsp:txXfrm>
    </dsp:sp>
    <dsp:sp modelId="{47CC286E-FA4B-42C1-9C7B-AB97D81F090E}">
      <dsp:nvSpPr>
        <dsp:cNvPr id="0" name=""/>
        <dsp:cNvSpPr/>
      </dsp:nvSpPr>
      <dsp:spPr>
        <a:xfrm>
          <a:off x="1776399" y="2669830"/>
          <a:ext cx="2266747" cy="627715"/>
        </a:xfrm>
        <a:prstGeom prst="roundRect">
          <a:avLst/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Commissioning   </a:t>
          </a:r>
          <a:r>
            <a:rPr lang="en-GB" sz="1300" kern="1200" dirty="0"/>
            <a:t> </a:t>
          </a:r>
        </a:p>
      </dsp:txBody>
      <dsp:txXfrm>
        <a:off x="1807042" y="2700473"/>
        <a:ext cx="2205461" cy="566429"/>
      </dsp:txXfrm>
    </dsp:sp>
    <dsp:sp modelId="{172C495A-03AB-4973-A20A-86A68878EE01}">
      <dsp:nvSpPr>
        <dsp:cNvPr id="0" name=""/>
        <dsp:cNvSpPr/>
      </dsp:nvSpPr>
      <dsp:spPr>
        <a:xfrm>
          <a:off x="1776399" y="1993201"/>
          <a:ext cx="2266747" cy="627715"/>
        </a:xfrm>
        <a:prstGeom prst="roundRect">
          <a:avLst/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Social Prescribing </a:t>
          </a:r>
        </a:p>
      </dsp:txBody>
      <dsp:txXfrm>
        <a:off x="1807042" y="2023844"/>
        <a:ext cx="2205461" cy="566429"/>
      </dsp:txXfrm>
    </dsp:sp>
    <dsp:sp modelId="{278CEC34-F1C0-425E-B18E-71F4E8A60DC1}">
      <dsp:nvSpPr>
        <dsp:cNvPr id="0" name=""/>
        <dsp:cNvSpPr/>
      </dsp:nvSpPr>
      <dsp:spPr>
        <a:xfrm>
          <a:off x="1776399" y="1304344"/>
          <a:ext cx="2266747" cy="627715"/>
        </a:xfrm>
        <a:prstGeom prst="roundRect">
          <a:avLst/>
        </a:prstGeom>
        <a:solidFill>
          <a:srgbClr val="9F1C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From Clinical Pathways </a:t>
          </a:r>
        </a:p>
      </dsp:txBody>
      <dsp:txXfrm>
        <a:off x="1807042" y="1334987"/>
        <a:ext cx="2205461" cy="566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8B5E5-6539-48FB-8185-2086A2F54F18}" type="datetimeFigureOut">
              <a:rPr lang="en-GB" smtClean="0"/>
              <a:t>10/10/2023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3D0C6-1555-4A64-8401-BB176FE695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65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81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869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95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128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37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91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13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055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13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31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54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50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96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37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0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4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379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67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3D0C6-1555-4A64-8401-BB176FE6954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2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3741013" cy="1671483"/>
          </a:xfrm>
        </p:spPr>
        <p:txBody>
          <a:bodyPr anchor="t"/>
          <a:lstStyle>
            <a:lvl1pPr algn="l">
              <a:defRPr sz="5500">
                <a:solidFill>
                  <a:srgbClr val="9F1C64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9F1C64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9F1C64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01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D89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A6E18-7FAF-4651-8AF9-AD45D075A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958" b="16051"/>
          <a:stretch/>
        </p:blipFill>
        <p:spPr>
          <a:xfrm>
            <a:off x="4154441" y="600647"/>
            <a:ext cx="4994164" cy="62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9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463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rgbClr val="565759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57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201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01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56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582354-E214-4E53-8565-00216180E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971" b="15930"/>
          <a:stretch/>
        </p:blipFill>
        <p:spPr>
          <a:xfrm>
            <a:off x="4153310" y="600647"/>
            <a:ext cx="4990690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3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8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rgbClr val="A8A7A8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64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A8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492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A8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55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041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A8A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94D323-2954-413A-A6BC-BDCCF70B9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56" b="16107"/>
          <a:stretch/>
        </p:blipFill>
        <p:spPr>
          <a:xfrm>
            <a:off x="4157828" y="600647"/>
            <a:ext cx="4986172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20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88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9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1838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944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539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74C01-D3FB-4255-8498-CC2B23633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15935"/>
          <a:stretch/>
        </p:blipFill>
        <p:spPr>
          <a:xfrm>
            <a:off x="4161004" y="600647"/>
            <a:ext cx="4982996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961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0739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60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91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611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3AD50E-D277-4236-9408-BE65BE65F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17" b="15981"/>
          <a:stretch/>
        </p:blipFill>
        <p:spPr>
          <a:xfrm>
            <a:off x="4155812" y="600647"/>
            <a:ext cx="4988188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13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574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1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470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8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82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53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C0B97-AB20-471D-BA54-F60AAE0E9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983" b="16129"/>
          <a:stretch/>
        </p:blipFill>
        <p:spPr>
          <a:xfrm>
            <a:off x="4150664" y="600647"/>
            <a:ext cx="5001718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93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4170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9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63792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750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268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185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121BCA-6708-4E60-927F-CB0810120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27144" b="16005"/>
          <a:stretch/>
        </p:blipFill>
        <p:spPr>
          <a:xfrm>
            <a:off x="4159858" y="600647"/>
            <a:ext cx="4983330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24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3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9F1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71E1342-BF0F-4CA6-B816-F7AFF17A1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47" b="16036"/>
          <a:stretch/>
        </p:blipFill>
        <p:spPr>
          <a:xfrm>
            <a:off x="4159045" y="600647"/>
            <a:ext cx="4984955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46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462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7074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379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A6F22-21EB-47D1-B306-F5A792733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04" b="15983"/>
          <a:stretch/>
        </p:blipFill>
        <p:spPr>
          <a:xfrm>
            <a:off x="4156831" y="600647"/>
            <a:ext cx="4989384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18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0645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399" y="2605970"/>
            <a:ext cx="4220497" cy="1671483"/>
          </a:xfrm>
        </p:spPr>
        <p:txBody>
          <a:bodyPr anchor="t"/>
          <a:lstStyle>
            <a:lvl1pPr algn="l">
              <a:defRPr sz="5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9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7161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460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_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BA8C5AA-D274-49C3-9DD0-AC40033F45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29661" y="1242000"/>
            <a:ext cx="2804400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D89A28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607A-2069-41A7-A065-0F2D76B07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EB93F6-3168-4397-8A19-8B2BA56C29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B29FEBF-DF60-4584-949D-256DEB55E1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1B5807-5972-4872-A019-7B5FF9FE3FC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729661" y="1764000"/>
            <a:ext cx="28044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512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7A2E8C-AA12-4E1D-8BBB-C8B1384C0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74" b="15988"/>
          <a:stretch/>
        </p:blipFill>
        <p:spPr>
          <a:xfrm>
            <a:off x="4157995" y="600647"/>
            <a:ext cx="4987055" cy="6257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4830653" cy="3242222"/>
          </a:xfrm>
        </p:spPr>
        <p:txBody>
          <a:bodyPr anchor="t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CE28A8-0D72-46E8-B743-71F9D7B7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37" y="3760368"/>
            <a:ext cx="3261072" cy="63625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3200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5C3E6-86E5-4822-A1C7-0C880C2D2B0F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3457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C0B4E-9FFA-45B0-A212-83479ED5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A3B16-573D-48C9-9B4C-7987C29E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4A430-2489-4409-8042-E66A8C66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9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BF45D-B5CE-47F9-9444-70825C6E88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929" b="16124"/>
          <a:stretch/>
        </p:blipFill>
        <p:spPr>
          <a:xfrm>
            <a:off x="4090219" y="640361"/>
            <a:ext cx="5053781" cy="62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00" y="2605970"/>
            <a:ext cx="3758942" cy="1671483"/>
          </a:xfrm>
        </p:spPr>
        <p:txBody>
          <a:bodyPr anchor="t"/>
          <a:lstStyle>
            <a:lvl1pPr algn="l">
              <a:defRPr sz="5500">
                <a:solidFill>
                  <a:srgbClr val="D89A28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9521D-41FA-4D39-9A1B-1E4FB7F0CFEE}"/>
              </a:ext>
            </a:extLst>
          </p:cNvPr>
          <p:cNvCxnSpPr/>
          <p:nvPr userDrawn="1"/>
        </p:nvCxnSpPr>
        <p:spPr>
          <a:xfrm>
            <a:off x="481364" y="2247839"/>
            <a:ext cx="7544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BD5DB4-8110-45D2-80BF-04011D4630AA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43B00-5E65-4256-8A8D-0BEC42286F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" y="640360"/>
            <a:ext cx="3037865" cy="12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4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A21E8-8E4A-4330-9EDC-8EAA61F9E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504D06-0FFF-42E9-926E-26981E4D3248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D8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242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3115C68-5786-4687-9006-2054D1B4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F7C6C55-425F-43FA-A3A8-C6D189F3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AA9461-E91C-495F-A7A8-FB639096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72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C497C5-4B8F-4F07-BB3B-706AB5340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 b="20821"/>
          <a:stretch/>
        </p:blipFill>
        <p:spPr>
          <a:xfrm>
            <a:off x="5811302" y="3361946"/>
            <a:ext cx="3286850" cy="3492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610F2F-CDF5-48A6-8B56-5E5A0FDFEF42}"/>
              </a:ext>
            </a:extLst>
          </p:cNvPr>
          <p:cNvSpPr/>
          <p:nvPr userDrawn="1"/>
        </p:nvSpPr>
        <p:spPr>
          <a:xfrm>
            <a:off x="5811302" y="6168224"/>
            <a:ext cx="3103309" cy="320031"/>
          </a:xfrm>
          <a:prstGeom prst="rect">
            <a:avLst/>
          </a:prstGeom>
          <a:solidFill>
            <a:srgbClr val="D8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6" y="1764000"/>
            <a:ext cx="5616000" cy="35083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372E5B-785F-45D2-97F7-F48F271C2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447" y="1242000"/>
            <a:ext cx="4672012" cy="370900"/>
          </a:xfrm>
        </p:spPr>
        <p:txBody>
          <a:bodyPr/>
          <a:lstStyle>
            <a:lvl1pPr marL="0" indent="0">
              <a:buNone/>
              <a:defRPr b="1">
                <a:solidFill>
                  <a:srgbClr val="9F1C64"/>
                </a:solidFill>
              </a:defRPr>
            </a:lvl1pPr>
            <a:lvl2pPr marL="432003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2E01-B3C3-4ED0-9665-A784BB57AB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48AC5-0CCC-45CB-A850-D8C5D19E6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0BF29-201B-4115-8582-B8A83F1DC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97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70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70" r:id="rId5"/>
    <p:sldLayoutId id="2147483666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9F1C64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6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D89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29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D89A28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56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39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565759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rgbClr val="A8A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6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rgbClr val="A8A7A8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7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98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29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644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B4E6E-A2EB-4E65-A166-455E196FA2AA}"/>
              </a:ext>
            </a:extLst>
          </p:cNvPr>
          <p:cNvSpPr/>
          <p:nvPr userDrawn="1"/>
        </p:nvSpPr>
        <p:spPr>
          <a:xfrm>
            <a:off x="232389" y="6168224"/>
            <a:ext cx="8682223" cy="3200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2" tIns="43201" rIns="86402" bIns="432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0ABC6-6740-4EE4-8D4D-DA1158D626F8}"/>
              </a:ext>
            </a:extLst>
          </p:cNvPr>
          <p:cNvSpPr txBox="1"/>
          <p:nvPr userDrawn="1"/>
        </p:nvSpPr>
        <p:spPr>
          <a:xfrm>
            <a:off x="487637" y="6282520"/>
            <a:ext cx="1281021" cy="1043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www.doncaster.gov.uk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37" y="392420"/>
            <a:ext cx="7088249" cy="491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37" y="1764000"/>
            <a:ext cx="6377377" cy="3508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637" y="6498962"/>
            <a:ext cx="2057400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503" y="6498962"/>
            <a:ext cx="3086101" cy="1743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7204" y="6225627"/>
            <a:ext cx="2057400" cy="20522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en-GB" sz="900" smtClean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7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hdr="0" ftr="0" dt="0"/>
  <p:txStyles>
    <p:titleStyle>
      <a:lvl1pPr algn="l" defTabSz="864006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16001" indent="-216001" algn="l" defTabSz="864006" rtl="0" eaLnBrk="1" latinLnBrk="0" hangingPunct="1">
        <a:lnSpc>
          <a:spcPct val="95000"/>
        </a:lnSpc>
        <a:spcBef>
          <a:spcPts val="94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4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7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10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3" indent="-216001" algn="l" defTabSz="864006" rtl="0" eaLnBrk="1" latinLnBrk="0" hangingPunct="1">
        <a:lnSpc>
          <a:spcPct val="95000"/>
        </a:lnSpc>
        <a:spcBef>
          <a:spcPts val="47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16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20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22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25" indent="-216001" algn="l" defTabSz="864006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3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6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9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1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18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21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24" algn="l" defTabSz="864006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https://www.yorkshirecancerresearch.org.uk/research-story/active-togethe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rlifedoncaster.co.uk/" TargetMode="External"/><Relationship Id="rId5" Type="http://schemas.openxmlformats.org/officeDocument/2006/relationships/hyperlink" Target="https://wearedarts.org.uk/breathe-connect/" TargetMode="External"/><Relationship Id="rId4" Type="http://schemas.openxmlformats.org/officeDocument/2006/relationships/hyperlink" Target="https://getdoncastermoving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DE927D-B3E6-457E-8F69-350AD7DF8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398" y="2695367"/>
            <a:ext cx="8459654" cy="167968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3600" b="1" dirty="0"/>
              <a:t>Get Doncaster Moving </a:t>
            </a:r>
            <a:br>
              <a:rPr lang="en-GB" sz="3600" b="1" dirty="0"/>
            </a:br>
            <a:r>
              <a:rPr lang="en-GB" sz="3600" b="1" dirty="0"/>
              <a:t>Health &amp; Care Theme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2800" dirty="0"/>
              <a:t>Snapshot of Progress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1DE927D-B3E6-457E-8F69-350AD7DF8751}"/>
              </a:ext>
            </a:extLst>
          </p:cNvPr>
          <p:cNvSpPr txBox="1">
            <a:spLocks/>
          </p:cNvSpPr>
          <p:nvPr/>
        </p:nvSpPr>
        <p:spPr>
          <a:xfrm>
            <a:off x="472398" y="5390734"/>
            <a:ext cx="8459654" cy="14672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6400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500" kern="1200">
                <a:solidFill>
                  <a:srgbClr val="9F1C6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  <a:spcBef>
                <a:spcPts val="945"/>
              </a:spcBef>
            </a:pPr>
            <a:r>
              <a:rPr lang="en-GB" sz="1600" b="1" dirty="0">
                <a:latin typeface="+mn-lt"/>
                <a:ea typeface="+mn-ea"/>
                <a:cs typeface="+mn-cs"/>
              </a:rPr>
              <a:t>Andy Pattinson</a:t>
            </a:r>
          </a:p>
          <a:p>
            <a:pPr>
              <a:lnSpc>
                <a:spcPct val="95000"/>
              </a:lnSpc>
              <a:spcBef>
                <a:spcPts val="945"/>
              </a:spcBef>
            </a:pPr>
            <a:r>
              <a:rPr lang="en-GB" sz="1600" b="1" dirty="0">
                <a:latin typeface="+mn-lt"/>
                <a:ea typeface="+mn-ea"/>
                <a:cs typeface="+mn-cs"/>
              </a:rPr>
              <a:t>GDM Team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380E5-D258-A329-D11C-474F16324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86" y="565708"/>
            <a:ext cx="3159265" cy="14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3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10</a:t>
            </a:fld>
            <a:endParaRPr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114564-7822-CFFF-B4D0-52805E267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94615"/>
              </p:ext>
            </p:extLst>
          </p:nvPr>
        </p:nvGraphicFramePr>
        <p:xfrm>
          <a:off x="166255" y="874322"/>
          <a:ext cx="8678488" cy="525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E065C7-E942-B341-F137-424975871878}"/>
              </a:ext>
            </a:extLst>
          </p:cNvPr>
          <p:cNvSpPr txBox="1"/>
          <p:nvPr/>
        </p:nvSpPr>
        <p:spPr>
          <a:xfrm>
            <a:off x="1465943" y="951246"/>
            <a:ext cx="6918376" cy="119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dirty="0"/>
              <a:t>Led by: the </a:t>
            </a:r>
            <a:r>
              <a:rPr lang="en-GB" sz="1600" b="1" dirty="0"/>
              <a:t>Pulmonary Rehabilitation Team </a:t>
            </a:r>
            <a:r>
              <a:rPr lang="en-GB" sz="1600" dirty="0"/>
              <a:t>at DBTH. </a:t>
            </a:r>
          </a:p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dirty="0"/>
              <a:t>Delivered by: </a:t>
            </a:r>
            <a:r>
              <a:rPr lang="en-GB" sz="1600" b="1" dirty="0"/>
              <a:t>Darts - Doncaster Community Arts</a:t>
            </a:r>
            <a:r>
              <a:rPr lang="en-GB" sz="1600" dirty="0"/>
              <a:t>.</a:t>
            </a:r>
          </a:p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dirty="0"/>
              <a:t>GDM brought the two key partners together. </a:t>
            </a:r>
          </a:p>
          <a:p>
            <a:pPr marL="285750" indent="-180000" algn="l">
              <a:buFont typeface="Arial" panose="020B0604020202020204" pitchFamily="34" charset="0"/>
              <a:buChar char="•"/>
            </a:pPr>
            <a:r>
              <a:rPr lang="en-GB" sz="1600" dirty="0"/>
              <a:t>Funded by: </a:t>
            </a:r>
            <a:r>
              <a:rPr lang="en-GB" sz="1600" b="1" dirty="0"/>
              <a:t>NHS England transformational monies</a:t>
            </a:r>
            <a:r>
              <a:rPr lang="en-GB" sz="1770" b="1" dirty="0"/>
              <a:t>.</a:t>
            </a:r>
          </a:p>
          <a:p>
            <a:pPr marL="285750" indent="-180000" algn="l">
              <a:buFont typeface="Arial" panose="020B0604020202020204" pitchFamily="34" charset="0"/>
              <a:buChar char="•"/>
            </a:pPr>
            <a:endParaRPr lang="en-GB" sz="177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DED9E-DE65-5686-F69D-4991161954BC}"/>
              </a:ext>
            </a:extLst>
          </p:cNvPr>
          <p:cNvSpPr txBox="1"/>
          <p:nvPr/>
        </p:nvSpPr>
        <p:spPr>
          <a:xfrm>
            <a:off x="1926367" y="2301093"/>
            <a:ext cx="7217633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Breathing control retraining </a:t>
            </a:r>
            <a:r>
              <a:rPr lang="en-GB" sz="1600" dirty="0"/>
              <a:t>– exploring how </a:t>
            </a:r>
            <a:r>
              <a:rPr lang="en-GB" sz="1600" b="1" dirty="0"/>
              <a:t>‘Breathe &amp; Connect’ </a:t>
            </a:r>
            <a:r>
              <a:rPr lang="en-GB" sz="1600" dirty="0"/>
              <a:t>courses provided by darts can help (e.g. breathing, relaxation &amp; gentle movement).</a:t>
            </a:r>
            <a:endParaRPr lang="en-GB" sz="1600" b="1" dirty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To enable DBTH to focus on more chronic respiratory conditions &amp; </a:t>
            </a:r>
            <a:r>
              <a:rPr lang="en-GB" sz="1600" b="1" dirty="0"/>
              <a:t>reduce waiting lists.</a:t>
            </a:r>
            <a:r>
              <a:rPr lang="en-GB" sz="165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AB615-3072-7790-7596-1A8A3F536E7E}"/>
              </a:ext>
            </a:extLst>
          </p:cNvPr>
          <p:cNvSpPr txBox="1"/>
          <p:nvPr/>
        </p:nvSpPr>
        <p:spPr>
          <a:xfrm>
            <a:off x="2528880" y="3424391"/>
            <a:ext cx="6615120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A </a:t>
            </a:r>
            <a:r>
              <a:rPr lang="en-GB" sz="1600" b="1" dirty="0"/>
              <a:t>respiratory consultant </a:t>
            </a:r>
            <a:r>
              <a:rPr lang="en-GB" sz="1600" dirty="0"/>
              <a:t>will initially refer patients for BPD support.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Patients will then be </a:t>
            </a:r>
            <a:r>
              <a:rPr lang="en-GB" sz="1600" b="1" dirty="0"/>
              <a:t>assessed by qualified DBTH physio </a:t>
            </a:r>
            <a:r>
              <a:rPr lang="en-GB" sz="1600" dirty="0"/>
              <a:t>staff to confirm suitability for darts - group programme </a:t>
            </a:r>
            <a:r>
              <a:rPr lang="en-GB" sz="1600" b="1" dirty="0"/>
              <a:t>running for 7 weeks with 10 patients per group.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DBTH provided training </a:t>
            </a:r>
            <a:r>
              <a:rPr lang="en-GB" sz="1600" dirty="0"/>
              <a:t>to darts team so course tailored to patients’ needs.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13E42E-BFE8-8C36-5D49-A04AA868609E}"/>
              </a:ext>
            </a:extLst>
          </p:cNvPr>
          <p:cNvSpPr/>
          <p:nvPr/>
        </p:nvSpPr>
        <p:spPr>
          <a:xfrm>
            <a:off x="1465943" y="216130"/>
            <a:ext cx="6733177" cy="515009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Breathing Pattern Disorder (BPD) Patients - Pilot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095AA-A634-3F26-04E5-494A940EC1B2}"/>
              </a:ext>
            </a:extLst>
          </p:cNvPr>
          <p:cNvSpPr txBox="1"/>
          <p:nvPr/>
        </p:nvSpPr>
        <p:spPr>
          <a:xfrm>
            <a:off x="3110506" y="4956698"/>
            <a:ext cx="6033494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Pilot expected run from to </a:t>
            </a:r>
            <a:r>
              <a:rPr lang="en-GB" sz="1600" b="1" dirty="0"/>
              <a:t>June 24.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Outcome measures based on </a:t>
            </a:r>
            <a:r>
              <a:rPr lang="en-GB" sz="1600" b="1" dirty="0"/>
              <a:t>two questionnaires </a:t>
            </a:r>
            <a:r>
              <a:rPr lang="en-GB" sz="1600" dirty="0"/>
              <a:t>– both used pre and post the course.  To include a question about PA.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For those that aren't active it will </a:t>
            </a:r>
            <a:r>
              <a:rPr lang="en-GB" sz="1600" b="1" dirty="0"/>
              <a:t>facilitate their return to PA</a:t>
            </a:r>
            <a:r>
              <a:rPr lang="en-GB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33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11</a:t>
            </a:fld>
            <a:endParaRPr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114564-7822-CFFF-B4D0-52805E267F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255" y="874322"/>
          <a:ext cx="8678488" cy="525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E065C7-E942-B341-F137-424975871878}"/>
              </a:ext>
            </a:extLst>
          </p:cNvPr>
          <p:cNvSpPr txBox="1"/>
          <p:nvPr/>
        </p:nvSpPr>
        <p:spPr>
          <a:xfrm>
            <a:off x="1465943" y="1085439"/>
            <a:ext cx="7511802" cy="119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dirty="0"/>
              <a:t>Led and funded by: </a:t>
            </a:r>
            <a:r>
              <a:rPr lang="en-GB" sz="1600" b="1" dirty="0"/>
              <a:t>Integrated Care Board </a:t>
            </a:r>
            <a:r>
              <a:rPr lang="en-GB" sz="1600" dirty="0"/>
              <a:t>– Doncaster Place. </a:t>
            </a:r>
          </a:p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dirty="0"/>
              <a:t>Other partners: Public Health (e.g. Ageing Well leads and GDM), DBTH, Rotherham Doncaster &amp; S. Humber NHS Foundation Trust (</a:t>
            </a:r>
            <a:r>
              <a:rPr lang="en-GB" sz="1600" dirty="0" err="1"/>
              <a:t>RDaSH</a:t>
            </a:r>
            <a:r>
              <a:rPr lang="en-GB" sz="1600" dirty="0"/>
              <a:t>); Yorkshire Ambulance Service.  </a:t>
            </a:r>
            <a:endParaRPr lang="en-GB" sz="177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DED9E-DE65-5686-F69D-4991161954BC}"/>
              </a:ext>
            </a:extLst>
          </p:cNvPr>
          <p:cNvSpPr txBox="1"/>
          <p:nvPr/>
        </p:nvSpPr>
        <p:spPr>
          <a:xfrm>
            <a:off x="1942460" y="2333682"/>
            <a:ext cx="7217633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Kick-start and </a:t>
            </a:r>
            <a:r>
              <a:rPr lang="en-GB" sz="1600" b="1" dirty="0"/>
              <a:t>re-energise falls prevention </a:t>
            </a:r>
            <a:r>
              <a:rPr lang="en-GB" sz="1600" dirty="0"/>
              <a:t>– particularly in relation to PA support in communities.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Understand, connect &amp; communicate </a:t>
            </a:r>
            <a:r>
              <a:rPr lang="en-GB" sz="1600" dirty="0"/>
              <a:t>what’s available – and establish what else is needed.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AB615-3072-7790-7596-1A8A3F536E7E}"/>
              </a:ext>
            </a:extLst>
          </p:cNvPr>
          <p:cNvSpPr txBox="1"/>
          <p:nvPr/>
        </p:nvSpPr>
        <p:spPr>
          <a:xfrm>
            <a:off x="2512253" y="3533921"/>
            <a:ext cx="6631747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Task &amp; Finish group </a:t>
            </a:r>
            <a:r>
              <a:rPr lang="en-GB" sz="1600" dirty="0"/>
              <a:t>established with support of GDM.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Action Plan </a:t>
            </a:r>
            <a:r>
              <a:rPr lang="en-GB" sz="1600" dirty="0"/>
              <a:t>in place.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Communications plan</a:t>
            </a:r>
            <a:r>
              <a:rPr lang="en-GB" sz="1600" dirty="0"/>
              <a:t>, e.g. supporting Falls Prevention Week .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Mapped support </a:t>
            </a:r>
            <a:r>
              <a:rPr lang="en-GB" sz="1600" dirty="0"/>
              <a:t>provision for the older population.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Improvements made to on-line information – ‘</a:t>
            </a:r>
            <a:r>
              <a:rPr lang="en-GB" sz="1600" b="1" dirty="0"/>
              <a:t>Your Life Doncaster</a:t>
            </a:r>
            <a:r>
              <a:rPr lang="en-GB" sz="1600" dirty="0"/>
              <a:t>’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13E42E-BFE8-8C36-5D49-A04AA868609E}"/>
              </a:ext>
            </a:extLst>
          </p:cNvPr>
          <p:cNvSpPr/>
          <p:nvPr/>
        </p:nvSpPr>
        <p:spPr>
          <a:xfrm>
            <a:off x="1465943" y="216130"/>
            <a:ext cx="5878287" cy="515009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Falls Prevention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095AA-A634-3F26-04E5-494A940EC1B2}"/>
              </a:ext>
            </a:extLst>
          </p:cNvPr>
          <p:cNvSpPr txBox="1"/>
          <p:nvPr/>
        </p:nvSpPr>
        <p:spPr>
          <a:xfrm>
            <a:off x="3105498" y="4978680"/>
            <a:ext cx="5739245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Deep Dive </a:t>
            </a:r>
            <a:r>
              <a:rPr lang="en-GB" sz="1600" dirty="0"/>
              <a:t>– into a target community to better understand the current conditions for falls prevention - scoping phase. 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Darts in discussions to run a </a:t>
            </a:r>
            <a:r>
              <a:rPr lang="en-GB" sz="1600" b="1" dirty="0"/>
              <a:t>falls prevention pathway pilot</a:t>
            </a:r>
            <a:r>
              <a:rPr lang="en-GB" sz="1600" dirty="0"/>
              <a:t>, incorporating </a:t>
            </a:r>
            <a:r>
              <a:rPr lang="en-GB" sz="1600" b="1" dirty="0"/>
              <a:t>‘Dance On’ </a:t>
            </a:r>
            <a:r>
              <a:rPr lang="en-GB" sz="1600" dirty="0"/>
              <a:t>sessions – funded by GDM.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0569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12</a:t>
            </a:fld>
            <a:endParaRPr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114564-7822-CFFF-B4D0-52805E267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118348"/>
              </p:ext>
            </p:extLst>
          </p:nvPr>
        </p:nvGraphicFramePr>
        <p:xfrm>
          <a:off x="166255" y="874322"/>
          <a:ext cx="8678488" cy="525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E065C7-E942-B341-F137-424975871878}"/>
              </a:ext>
            </a:extLst>
          </p:cNvPr>
          <p:cNvSpPr txBox="1"/>
          <p:nvPr/>
        </p:nvSpPr>
        <p:spPr>
          <a:xfrm>
            <a:off x="1449316" y="882952"/>
            <a:ext cx="7528429" cy="119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Doncaster Social Prescribing Service </a:t>
            </a:r>
            <a:r>
              <a:rPr lang="en-GB" sz="1600" dirty="0"/>
              <a:t>(Delivered by SY Housing)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Sheffield &amp; Rotherham Wildlife Trust – delivering the SY Green &amp; Blue SP pilot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Don Catchment River Trust – delivering ‘All hand on the Don’ Programme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Doncaster Future Parks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Greenspace Network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DED9E-DE65-5686-F69D-4991161954BC}"/>
              </a:ext>
            </a:extLst>
          </p:cNvPr>
          <p:cNvSpPr txBox="1"/>
          <p:nvPr/>
        </p:nvSpPr>
        <p:spPr>
          <a:xfrm>
            <a:off x="1926367" y="2203217"/>
            <a:ext cx="7217633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Develop a </a:t>
            </a:r>
            <a:r>
              <a:rPr lang="en-GB" sz="1600" b="1" dirty="0"/>
              <a:t>more coordinated approach </a:t>
            </a:r>
            <a:r>
              <a:rPr lang="en-GB" sz="1600" dirty="0"/>
              <a:t>to the Green &amp; Blue SP pathway to: </a:t>
            </a:r>
            <a:r>
              <a:rPr lang="en-GB" sz="1600" b="1" dirty="0"/>
              <a:t>engage more inactive people </a:t>
            </a:r>
            <a:r>
              <a:rPr lang="en-GB" sz="1600" dirty="0"/>
              <a:t>in green and blue spaces.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Improve the: quality of initial conversations in the pathway (e.g. GP, Health Coach); the availability of support information; the signposting process; the quality of the opportunities available.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16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AB615-3072-7790-7596-1A8A3F536E7E}"/>
              </a:ext>
            </a:extLst>
          </p:cNvPr>
          <p:cNvSpPr txBox="1"/>
          <p:nvPr/>
        </p:nvSpPr>
        <p:spPr>
          <a:xfrm>
            <a:off x="2528880" y="3808368"/>
            <a:ext cx="6465492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Recently started.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Initial meeting to discuss collaboration opportunities.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13E42E-BFE8-8C36-5D49-A04AA868609E}"/>
              </a:ext>
            </a:extLst>
          </p:cNvPr>
          <p:cNvSpPr/>
          <p:nvPr/>
        </p:nvSpPr>
        <p:spPr>
          <a:xfrm>
            <a:off x="1465943" y="216130"/>
            <a:ext cx="5878287" cy="515009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/>
          </a:p>
          <a:p>
            <a:pPr algn="ctr"/>
            <a:r>
              <a:rPr lang="en-GB" sz="2200" b="1" dirty="0"/>
              <a:t>Social Prescribing – ‘Green &amp; Blue’   </a:t>
            </a:r>
          </a:p>
          <a:p>
            <a:pPr algn="ctr"/>
            <a:r>
              <a:rPr lang="en-GB" sz="22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095AA-A634-3F26-04E5-494A940EC1B2}"/>
              </a:ext>
            </a:extLst>
          </p:cNvPr>
          <p:cNvSpPr txBox="1"/>
          <p:nvPr/>
        </p:nvSpPr>
        <p:spPr>
          <a:xfrm>
            <a:off x="3102193" y="4967615"/>
            <a:ext cx="6041807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Action planning meeting </a:t>
            </a:r>
            <a:r>
              <a:rPr lang="en-GB" sz="1600" dirty="0"/>
              <a:t>October/November.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Consider </a:t>
            </a:r>
            <a:r>
              <a:rPr lang="en-GB" sz="1600" b="1" dirty="0"/>
              <a:t>connections to related work</a:t>
            </a:r>
            <a:r>
              <a:rPr lang="en-GB" sz="1600" dirty="0"/>
              <a:t>, e.g. Support for H&amp;C workforce to discuss PA; Active Travel SP pilot; SP by PCNs.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Learning from this project will be applied to other SP pathways. </a:t>
            </a:r>
          </a:p>
        </p:txBody>
      </p:sp>
    </p:spTree>
    <p:extLst>
      <p:ext uri="{BB962C8B-B14F-4D97-AF65-F5344CB8AC3E}">
        <p14:creationId xmlns:p14="http://schemas.microsoft.com/office/powerpoint/2010/main" val="230606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13</a:t>
            </a:fld>
            <a:endParaRPr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114564-7822-CFFF-B4D0-52805E267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357676"/>
              </p:ext>
            </p:extLst>
          </p:nvPr>
        </p:nvGraphicFramePr>
        <p:xfrm>
          <a:off x="166255" y="874322"/>
          <a:ext cx="8678488" cy="525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E065C7-E942-B341-F137-424975871878}"/>
              </a:ext>
            </a:extLst>
          </p:cNvPr>
          <p:cNvSpPr txBox="1"/>
          <p:nvPr/>
        </p:nvSpPr>
        <p:spPr>
          <a:xfrm>
            <a:off x="1465943" y="987518"/>
            <a:ext cx="7378800" cy="119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Primary Care Doncaster (PCD)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GDM.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DBTH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Care Homes. </a:t>
            </a:r>
            <a:r>
              <a:rPr lang="en-GB" sz="16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DED9E-DE65-5686-F69D-4991161954BC}"/>
              </a:ext>
            </a:extLst>
          </p:cNvPr>
          <p:cNvSpPr txBox="1"/>
          <p:nvPr/>
        </p:nvSpPr>
        <p:spPr>
          <a:xfrm>
            <a:off x="1926367" y="2183843"/>
            <a:ext cx="7217633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1750"/>
            <a:r>
              <a:rPr lang="en-GB" sz="1600" dirty="0"/>
              <a:t>Support the H&amp;C workforce to have conversations about PA with patients:  </a:t>
            </a:r>
          </a:p>
          <a:p>
            <a:pPr marL="285750" lvl="1" indent="-144000">
              <a:buFont typeface="Arial" panose="020B0604020202020204" pitchFamily="34" charset="0"/>
              <a:buChar char="•"/>
            </a:pPr>
            <a:r>
              <a:rPr lang="en-GB" sz="1600" b="1" dirty="0"/>
              <a:t>The benefits of PA </a:t>
            </a:r>
            <a:r>
              <a:rPr lang="en-GB" sz="1600" dirty="0"/>
              <a:t>to health and wellbeing. </a:t>
            </a:r>
          </a:p>
          <a:p>
            <a:pPr marL="285750" lvl="1" indent="-144000">
              <a:buFont typeface="Arial" panose="020B0604020202020204" pitchFamily="34" charset="0"/>
              <a:buChar char="•"/>
            </a:pPr>
            <a:r>
              <a:rPr lang="en-GB" sz="1600" b="1" dirty="0"/>
              <a:t>Practical ways to discuss this </a:t>
            </a:r>
            <a:r>
              <a:rPr lang="en-GB" sz="1600" dirty="0"/>
              <a:t>with patients. </a:t>
            </a:r>
          </a:p>
          <a:p>
            <a:pPr marL="285750" lvl="1" indent="-144000">
              <a:buFont typeface="Arial" panose="020B0604020202020204" pitchFamily="34" charset="0"/>
              <a:buChar char="•"/>
            </a:pPr>
            <a:r>
              <a:rPr lang="en-GB" sz="1600" b="1" dirty="0"/>
              <a:t>Signposting </a:t>
            </a:r>
            <a:r>
              <a:rPr lang="en-GB" sz="1600" dirty="0"/>
              <a:t>to tailored community-based support.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16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AB615-3072-7790-7596-1A8A3F536E7E}"/>
              </a:ext>
            </a:extLst>
          </p:cNvPr>
          <p:cNvSpPr txBox="1"/>
          <p:nvPr/>
        </p:nvSpPr>
        <p:spPr>
          <a:xfrm>
            <a:off x="2528880" y="3340100"/>
            <a:ext cx="6615120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1750"/>
            <a:r>
              <a:rPr lang="en-GB" sz="1600" dirty="0"/>
              <a:t>GDM presented at 2 </a:t>
            </a:r>
            <a:r>
              <a:rPr lang="en-GB" sz="1600" b="1" dirty="0"/>
              <a:t>GP TARGET </a:t>
            </a:r>
            <a:r>
              <a:rPr lang="en-GB" sz="1600" dirty="0"/>
              <a:t>sessions in April 23 to help:    </a:t>
            </a:r>
          </a:p>
          <a:p>
            <a:pPr marL="285750" lvl="1" indent="-144000">
              <a:buFont typeface="Arial" panose="020B0604020202020204" pitchFamily="34" charset="0"/>
              <a:buChar char="•"/>
            </a:pPr>
            <a:r>
              <a:rPr lang="en-GB" sz="1600" dirty="0"/>
              <a:t>Integrate PA promotion in routine practice, e.g. using </a:t>
            </a:r>
            <a:r>
              <a:rPr lang="en-GB" sz="1600" b="1" dirty="0"/>
              <a:t>Moving Medicine </a:t>
            </a:r>
            <a:r>
              <a:rPr lang="en-GB" sz="1600" dirty="0"/>
              <a:t>online</a:t>
            </a:r>
            <a:r>
              <a:rPr lang="en-GB" sz="1600" b="1" dirty="0"/>
              <a:t> </a:t>
            </a:r>
            <a:r>
              <a:rPr lang="en-GB" sz="1600" dirty="0"/>
              <a:t>resources; promote local opportunities, e.g. walking,  being active at home. </a:t>
            </a:r>
          </a:p>
          <a:p>
            <a:pPr marL="141750" lvl="1"/>
            <a:r>
              <a:rPr lang="en-GB" sz="1600" b="1" dirty="0"/>
              <a:t>Training sessions in care homes </a:t>
            </a:r>
            <a:r>
              <a:rPr lang="en-GB" sz="1600" dirty="0"/>
              <a:t>with activity coordinators – provided by DBTH for South Yorkshire.</a:t>
            </a:r>
          </a:p>
          <a:p>
            <a:pPr marL="285750" lvl="1" indent="-1440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13E42E-BFE8-8C36-5D49-A04AA868609E}"/>
              </a:ext>
            </a:extLst>
          </p:cNvPr>
          <p:cNvSpPr/>
          <p:nvPr/>
        </p:nvSpPr>
        <p:spPr>
          <a:xfrm>
            <a:off x="1465943" y="216130"/>
            <a:ext cx="5878287" cy="515009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Supporting H&amp;C Workforce to discuss PA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095AA-A634-3F26-04E5-494A940EC1B2}"/>
              </a:ext>
            </a:extLst>
          </p:cNvPr>
          <p:cNvSpPr txBox="1"/>
          <p:nvPr/>
        </p:nvSpPr>
        <p:spPr>
          <a:xfrm>
            <a:off x="3238048" y="4879774"/>
            <a:ext cx="5865835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1750" lvl="1" indent="-144000">
              <a:buFont typeface="Arial" panose="020B0604020202020204" pitchFamily="34" charset="0"/>
              <a:buChar char="•"/>
            </a:pPr>
            <a:r>
              <a:rPr lang="en-GB" sz="1600" dirty="0"/>
              <a:t>GDM to agree </a:t>
            </a:r>
            <a:r>
              <a:rPr lang="en-GB" sz="1600" b="1" dirty="0"/>
              <a:t>Action Plan </a:t>
            </a:r>
            <a:r>
              <a:rPr lang="en-GB" sz="1600" dirty="0"/>
              <a:t>with Primary Care Doncaster for next phase of PA promotion.   </a:t>
            </a:r>
          </a:p>
          <a:p>
            <a:pPr marL="141750" lvl="1" indent="-144000">
              <a:buFont typeface="Arial" panose="020B0604020202020204" pitchFamily="34" charset="0"/>
              <a:buChar char="•"/>
            </a:pPr>
            <a:r>
              <a:rPr lang="en-GB" sz="1600" dirty="0"/>
              <a:t>Monitor regional/national resources to support PA promotion.</a:t>
            </a:r>
          </a:p>
          <a:p>
            <a:pPr marL="141750" lvl="1" indent="-144000">
              <a:buFont typeface="Arial" panose="020B0604020202020204" pitchFamily="34" charset="0"/>
              <a:buChar char="•"/>
            </a:pPr>
            <a:r>
              <a:rPr lang="en-GB" sz="1600" dirty="0"/>
              <a:t>Support proposed additional, </a:t>
            </a:r>
            <a:r>
              <a:rPr lang="en-GB" sz="1600" b="1" dirty="0"/>
              <a:t>bespoke training in Doncaster care homes   </a:t>
            </a:r>
          </a:p>
          <a:p>
            <a:pPr marL="468000" lvl="1" indent="-144000">
              <a:buFont typeface="Arial" panose="020B0604020202020204" pitchFamily="34" charset="0"/>
              <a:buChar char="•"/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9485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19"/>
            <a:ext cx="8168726" cy="1137221"/>
          </a:xfrm>
        </p:spPr>
        <p:txBody>
          <a:bodyPr/>
          <a:lstStyle/>
          <a:p>
            <a:r>
              <a:rPr lang="en-GB" b="1" dirty="0"/>
              <a:t>Learning so far  </a:t>
            </a:r>
            <a:endParaRPr lang="en-GB" sz="11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14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E73056-F550-4EEB-2F6B-725BF6C4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CD4A25-66FC-CC08-F909-120354D0E108}"/>
              </a:ext>
            </a:extLst>
          </p:cNvPr>
          <p:cNvSpPr txBox="1">
            <a:spLocks/>
          </p:cNvSpPr>
          <p:nvPr/>
        </p:nvSpPr>
        <p:spPr>
          <a:xfrm>
            <a:off x="351703" y="1092698"/>
            <a:ext cx="8640773" cy="595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1" indent="-216001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4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Realism </a:t>
            </a:r>
            <a:r>
              <a:rPr lang="en-GB" dirty="0"/>
              <a:t>-</a:t>
            </a:r>
            <a:r>
              <a:rPr lang="en-GB" b="1" dirty="0"/>
              <a:t> </a:t>
            </a:r>
            <a:r>
              <a:rPr lang="en-GB" dirty="0"/>
              <a:t>easy to get overwhelmed trying to navigate the health &amp; care system.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Structures are often </a:t>
            </a:r>
            <a:r>
              <a:rPr lang="en-GB" sz="1800" b="1" dirty="0"/>
              <a:t>complex and segmented</a:t>
            </a:r>
            <a:r>
              <a:rPr lang="en-GB" sz="1800" dirty="0"/>
              <a:t>.</a:t>
            </a:r>
            <a:r>
              <a:rPr lang="en-GB" sz="1800" b="1" dirty="0"/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b="1" i="1" dirty="0"/>
              <a:t>Nothing to something </a:t>
            </a:r>
            <a:r>
              <a:rPr lang="en-GB" sz="1800" dirty="0"/>
              <a:t>and </a:t>
            </a:r>
            <a:r>
              <a:rPr lang="en-GB" sz="1800" b="1" i="1" dirty="0"/>
              <a:t>something to more </a:t>
            </a:r>
            <a:r>
              <a:rPr lang="en-GB" sz="1800" dirty="0"/>
              <a:t>– is OK as a starting point.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Match Motivation </a:t>
            </a:r>
            <a:r>
              <a:rPr lang="en-GB" dirty="0"/>
              <a:t>– go where the energy and demand is to make progress.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Don’t wait for a ‘top down’ route map or the policy ‘stars’ to align.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Need to find out </a:t>
            </a:r>
            <a:r>
              <a:rPr lang="en-GB" sz="1800" b="1" dirty="0"/>
              <a:t>what works in communities</a:t>
            </a:r>
            <a:r>
              <a:rPr lang="en-GB" sz="1800" dirty="0"/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…progress may require helping </a:t>
            </a:r>
            <a:r>
              <a:rPr lang="en-GB" sz="1800" b="1" dirty="0"/>
              <a:t>create the energy </a:t>
            </a:r>
            <a:r>
              <a:rPr lang="en-GB" sz="1800" dirty="0"/>
              <a:t>and ability for change.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Brokering role </a:t>
            </a:r>
            <a:r>
              <a:rPr lang="en-GB" dirty="0"/>
              <a:t>-</a:t>
            </a:r>
            <a:r>
              <a:rPr lang="en-GB" b="1" dirty="0"/>
              <a:t> </a:t>
            </a:r>
            <a:r>
              <a:rPr lang="en-GB" dirty="0"/>
              <a:t>not just about technical knowledge: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Helping to connect people and organisations who want to do something, with people who can help them do it.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Core objective </a:t>
            </a:r>
            <a:r>
              <a:rPr lang="en-GB" dirty="0"/>
              <a:t>- don’t lose sight of </a:t>
            </a:r>
            <a:r>
              <a:rPr lang="en-GB" b="1" dirty="0"/>
              <a:t>tackling inequalities in PA.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b="1" dirty="0"/>
              <a:t>PA Offer </a:t>
            </a:r>
            <a:r>
              <a:rPr lang="en-GB" sz="1800" dirty="0"/>
              <a:t>- have the local support offer ready to share – at least the key providers.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Patience</a:t>
            </a:r>
            <a:r>
              <a:rPr lang="en-GB" dirty="0"/>
              <a:t> - what may appear wasted work may just be a matter of timing until: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10A903-AD82-5AE6-A01A-15DA48FC1109}"/>
              </a:ext>
            </a:extLst>
          </p:cNvPr>
          <p:cNvSpPr/>
          <p:nvPr/>
        </p:nvSpPr>
        <p:spPr>
          <a:xfrm>
            <a:off x="351703" y="4844013"/>
            <a:ext cx="1613859" cy="833359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Intent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(Motivation &amp; Mandate/Authority</a:t>
            </a:r>
            <a:r>
              <a:rPr lang="en-GB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EA3B12-E624-EF0D-B3CF-1CDDDDBAB7C0}"/>
              </a:ext>
            </a:extLst>
          </p:cNvPr>
          <p:cNvSpPr/>
          <p:nvPr/>
        </p:nvSpPr>
        <p:spPr>
          <a:xfrm>
            <a:off x="1897113" y="5012633"/>
            <a:ext cx="887364" cy="485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7D15"/>
                </a:solidFill>
              </a:rPr>
              <a:t>Meets</a:t>
            </a:r>
            <a:r>
              <a:rPr lang="en-GB" dirty="0"/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C9EFD7-D2D2-FA03-EB21-A6CD499EFA19}"/>
              </a:ext>
            </a:extLst>
          </p:cNvPr>
          <p:cNvSpPr/>
          <p:nvPr/>
        </p:nvSpPr>
        <p:spPr>
          <a:xfrm>
            <a:off x="2765002" y="4879332"/>
            <a:ext cx="1491939" cy="833358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Capability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(Specialist skills, resources)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9B0246-5383-A2A0-949F-30A85E04470B}"/>
              </a:ext>
            </a:extLst>
          </p:cNvPr>
          <p:cNvSpPr/>
          <p:nvPr/>
        </p:nvSpPr>
        <p:spPr>
          <a:xfrm>
            <a:off x="6198894" y="5053221"/>
            <a:ext cx="1123351" cy="485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7D15"/>
                </a:solidFill>
              </a:rPr>
              <a:t>Shaped by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3CBB3A-2125-AA90-FA51-9106BABFD0A2}"/>
              </a:ext>
            </a:extLst>
          </p:cNvPr>
          <p:cNvSpPr/>
          <p:nvPr/>
        </p:nvSpPr>
        <p:spPr>
          <a:xfrm>
            <a:off x="7231505" y="4879332"/>
            <a:ext cx="1613860" cy="833358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Experience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(Of the issue being addressed)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BCA98-05F7-2FE8-10DB-0D8A303EA80F}"/>
              </a:ext>
            </a:extLst>
          </p:cNvPr>
          <p:cNvSpPr/>
          <p:nvPr/>
        </p:nvSpPr>
        <p:spPr>
          <a:xfrm>
            <a:off x="4211655" y="4923053"/>
            <a:ext cx="518259" cy="664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7D15"/>
                </a:solidFill>
              </a:rPr>
              <a:t>&amp; </a:t>
            </a:r>
            <a:r>
              <a:rPr lang="en-GB" dirty="0"/>
              <a:t>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7D3665-AE10-038B-258E-0421AA22CEA5}"/>
              </a:ext>
            </a:extLst>
          </p:cNvPr>
          <p:cNvSpPr/>
          <p:nvPr/>
        </p:nvSpPr>
        <p:spPr>
          <a:xfrm>
            <a:off x="4729914" y="4879332"/>
            <a:ext cx="1613859" cy="833358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Connectors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(Of communities &amp; organisations)</a:t>
            </a:r>
          </a:p>
        </p:txBody>
      </p:sp>
    </p:spTree>
    <p:extLst>
      <p:ext uri="{BB962C8B-B14F-4D97-AF65-F5344CB8AC3E}">
        <p14:creationId xmlns:p14="http://schemas.microsoft.com/office/powerpoint/2010/main" val="228874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4" y="474940"/>
            <a:ext cx="7088249" cy="491760"/>
          </a:xfrm>
        </p:spPr>
        <p:txBody>
          <a:bodyPr/>
          <a:lstStyle/>
          <a:p>
            <a:r>
              <a:rPr lang="en-GB" b="1" dirty="0"/>
              <a:t>The Bigger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15</a:t>
            </a:fld>
            <a:endParaRPr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9B39730-A6C1-0089-C152-33F14F9A2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422349"/>
              </p:ext>
            </p:extLst>
          </p:nvPr>
        </p:nvGraphicFramePr>
        <p:xfrm>
          <a:off x="492124" y="1130531"/>
          <a:ext cx="8468996" cy="5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70DC0B0-338C-552A-B0B4-1576691C054F}"/>
              </a:ext>
            </a:extLst>
          </p:cNvPr>
          <p:cNvSpPr txBox="1"/>
          <p:nvPr/>
        </p:nvSpPr>
        <p:spPr>
          <a:xfrm>
            <a:off x="2149676" y="5281174"/>
            <a:ext cx="5153891" cy="3491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GDM Coordination (‘Backbone Support’) </a:t>
            </a:r>
            <a:r>
              <a:rPr lang="en-GB" sz="1800" b="1" dirty="0"/>
              <a:t> 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559C0155-E956-FE5A-BDED-1DBBE708EAEC}"/>
              </a:ext>
            </a:extLst>
          </p:cNvPr>
          <p:cNvSpPr/>
          <p:nvPr/>
        </p:nvSpPr>
        <p:spPr>
          <a:xfrm>
            <a:off x="4329271" y="1771217"/>
            <a:ext cx="851220" cy="390092"/>
          </a:xfrm>
          <a:prstGeom prst="leftRightArrow">
            <a:avLst/>
          </a:prstGeom>
          <a:solidFill>
            <a:schemeClr val="bg2">
              <a:lumMod val="25000"/>
            </a:schemeClr>
          </a:solidFill>
          <a:ln>
            <a:solidFill>
              <a:srgbClr val="5657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431F0B2-FDD9-483C-FEB8-23C656874A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124" y="966699"/>
            <a:ext cx="8468996" cy="553927"/>
          </a:xfrm>
        </p:spPr>
        <p:txBody>
          <a:bodyPr/>
          <a:lstStyle/>
          <a:p>
            <a:r>
              <a:rPr lang="en-GB" sz="1600" dirty="0">
                <a:solidFill>
                  <a:srgbClr val="A77D15"/>
                </a:solidFill>
              </a:rPr>
              <a:t>As demand grows for PA support, can the supply of quality opportunities match it?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rgbClr val="A77D15"/>
                </a:solidFill>
              </a:rPr>
              <a:t>Can we anticipate and mitigate any ‘pinch-points</a:t>
            </a:r>
            <a:r>
              <a:rPr lang="en-GB" sz="1600" dirty="0"/>
              <a:t>’ </a:t>
            </a:r>
            <a:r>
              <a:rPr lang="en-GB" sz="1600" dirty="0">
                <a:solidFill>
                  <a:srgbClr val="A77D15"/>
                </a:solidFill>
              </a:rPr>
              <a:t>across the system?</a:t>
            </a:r>
          </a:p>
          <a:p>
            <a:endParaRPr lang="en-GB" dirty="0"/>
          </a:p>
          <a:p>
            <a:r>
              <a:rPr lang="en-GB" dirty="0"/>
              <a:t>  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0C24FD-D723-E4E2-3AFF-4739DC061DF8}"/>
              </a:ext>
            </a:extLst>
          </p:cNvPr>
          <p:cNvSpPr/>
          <p:nvPr/>
        </p:nvSpPr>
        <p:spPr>
          <a:xfrm>
            <a:off x="3860799" y="4874651"/>
            <a:ext cx="468472" cy="201300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Etc. 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A7DE3F-00A0-2403-69EB-3B9EC56CA863}"/>
              </a:ext>
            </a:extLst>
          </p:cNvPr>
          <p:cNvSpPr/>
          <p:nvPr/>
        </p:nvSpPr>
        <p:spPr>
          <a:xfrm>
            <a:off x="6617204" y="4853593"/>
            <a:ext cx="468472" cy="201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Etc.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A6AEE-4693-FFFC-D18E-B32E23216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629" y="106682"/>
            <a:ext cx="1738736" cy="8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7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16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C19AF-F0AC-8047-7BA1-9EB0D4E477B0}"/>
              </a:ext>
            </a:extLst>
          </p:cNvPr>
          <p:cNvSpPr txBox="1"/>
          <p:nvPr/>
        </p:nvSpPr>
        <p:spPr>
          <a:xfrm>
            <a:off x="487635" y="995830"/>
            <a:ext cx="5519465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4006">
              <a:lnSpc>
                <a:spcPct val="95000"/>
              </a:lnSpc>
              <a:spcBef>
                <a:spcPts val="945"/>
              </a:spcBef>
            </a:pPr>
            <a:r>
              <a:rPr lang="en-GB" b="1" i="1" dirty="0">
                <a:solidFill>
                  <a:srgbClr val="A77D15"/>
                </a:solidFill>
              </a:rPr>
              <a:t>What is driving PA demand in the system? </a:t>
            </a:r>
          </a:p>
          <a:p>
            <a:pPr defTabSz="864006">
              <a:lnSpc>
                <a:spcPct val="95000"/>
              </a:lnSpc>
              <a:spcBef>
                <a:spcPts val="945"/>
              </a:spcBef>
            </a:pPr>
            <a:r>
              <a:rPr lang="en-GB" b="1" i="1" dirty="0">
                <a:solidFill>
                  <a:srgbClr val="A77D15"/>
                </a:solidFill>
              </a:rPr>
              <a:t>What support is available to help understand and respond to this?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7EB28C-AFAB-633A-97A4-910B8590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92" y="266813"/>
            <a:ext cx="2669107" cy="2417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65EB59-9E30-FCD5-2BB4-BFA2B45EB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27" y="342512"/>
            <a:ext cx="7627663" cy="351244"/>
          </a:xfrm>
        </p:spPr>
        <p:txBody>
          <a:bodyPr/>
          <a:lstStyle/>
          <a:p>
            <a:r>
              <a:rPr lang="en-GB" b="1" dirty="0"/>
              <a:t>Scanning the horizon  </a:t>
            </a:r>
            <a:br>
              <a:rPr lang="en-GB" dirty="0">
                <a:solidFill>
                  <a:srgbClr val="A77D15"/>
                </a:solidFill>
              </a:rPr>
            </a:br>
            <a: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GB" sz="11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6A16F-70B1-3131-B134-8EA5D1095B54}"/>
              </a:ext>
            </a:extLst>
          </p:cNvPr>
          <p:cNvSpPr txBox="1">
            <a:spLocks/>
          </p:cNvSpPr>
          <p:nvPr/>
        </p:nvSpPr>
        <p:spPr>
          <a:xfrm>
            <a:off x="604428" y="2585228"/>
            <a:ext cx="4185965" cy="37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1" kern="1200">
                <a:solidFill>
                  <a:srgbClr val="D89A28"/>
                </a:solidFill>
                <a:latin typeface="+mn-lt"/>
                <a:ea typeface="+mn-ea"/>
                <a:cs typeface="+mn-cs"/>
              </a:defRPr>
            </a:lvl1pPr>
            <a:lvl2pPr marL="432003" indent="0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A77D15"/>
                </a:solidFill>
              </a:rPr>
              <a:t>National Imperatives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D53629-640C-4B38-E80C-03C6645F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17" y="2866946"/>
            <a:ext cx="8387750" cy="102647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GB" sz="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The need to reduce </a:t>
            </a:r>
            <a:r>
              <a:rPr lang="en-GB" b="1" dirty="0"/>
              <a:t>waiting lists </a:t>
            </a:r>
            <a:r>
              <a:rPr lang="en-GB" dirty="0"/>
              <a:t>and overall NHS demand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Getting people back into work</a:t>
            </a:r>
            <a:r>
              <a:rPr lang="en-GB" dirty="0"/>
              <a:t>, recognising key conditions keeping people out of work: MSK &amp; Mental Health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E6289C8-73FD-ECCF-3BF8-4E653CD34B4A}"/>
              </a:ext>
            </a:extLst>
          </p:cNvPr>
          <p:cNvSpPr txBox="1">
            <a:spLocks/>
          </p:cNvSpPr>
          <p:nvPr/>
        </p:nvSpPr>
        <p:spPr>
          <a:xfrm>
            <a:off x="604427" y="3873083"/>
            <a:ext cx="4185965" cy="37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1" kern="1200">
                <a:solidFill>
                  <a:srgbClr val="D89A28"/>
                </a:solidFill>
                <a:latin typeface="+mn-lt"/>
                <a:ea typeface="+mn-ea"/>
                <a:cs typeface="+mn-cs"/>
              </a:defRPr>
            </a:lvl1pPr>
            <a:lvl2pPr marL="432003" indent="0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A77D15"/>
                </a:solidFill>
              </a:rPr>
              <a:t>National Policy 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39A4C-B20E-5806-97F9-78F02B333DB8}"/>
              </a:ext>
            </a:extLst>
          </p:cNvPr>
          <p:cNvSpPr txBox="1"/>
          <p:nvPr/>
        </p:nvSpPr>
        <p:spPr>
          <a:xfrm>
            <a:off x="487635" y="4212839"/>
            <a:ext cx="8367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‘Get Active: </a:t>
            </a:r>
            <a:r>
              <a:rPr lang="en-GB" dirty="0"/>
              <a:t>a strategy for the future of sport and physical activity’ – August 23.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Plans to publish a </a:t>
            </a:r>
            <a:r>
              <a:rPr lang="en-GB" b="1" dirty="0"/>
              <a:t>Major Conditions Strategy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DC95931-A424-BFFC-368D-C9B231931C94}"/>
              </a:ext>
            </a:extLst>
          </p:cNvPr>
          <p:cNvSpPr txBox="1">
            <a:spLocks/>
          </p:cNvSpPr>
          <p:nvPr/>
        </p:nvSpPr>
        <p:spPr>
          <a:xfrm>
            <a:off x="604427" y="4883782"/>
            <a:ext cx="4185965" cy="37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1" kern="1200">
                <a:solidFill>
                  <a:srgbClr val="D89A28"/>
                </a:solidFill>
                <a:latin typeface="+mn-lt"/>
                <a:ea typeface="+mn-ea"/>
                <a:cs typeface="+mn-cs"/>
              </a:defRPr>
            </a:lvl1pPr>
            <a:lvl2pPr marL="432003" indent="0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A77D15"/>
                </a:solidFill>
              </a:rPr>
              <a:t>Regional &amp; Local Policy  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1CB5B-5FD2-9D27-EFA3-E8BBACE24CE5}"/>
              </a:ext>
            </a:extLst>
          </p:cNvPr>
          <p:cNvSpPr txBox="1"/>
          <p:nvPr/>
        </p:nvSpPr>
        <p:spPr>
          <a:xfrm>
            <a:off x="487635" y="5242858"/>
            <a:ext cx="8367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b="1" dirty="0"/>
              <a:t>ICB Strategy &amp; Implementation Plans </a:t>
            </a:r>
            <a:r>
              <a:rPr lang="en-GB" dirty="0"/>
              <a:t>(including commissioning cycles). 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Doncaster Health &amp; Wellbeing Strategy (being drafted).  </a:t>
            </a:r>
            <a:r>
              <a:rPr lang="en-GB" b="1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D08C0E2-4117-3510-4E92-E17B11896552}"/>
              </a:ext>
            </a:extLst>
          </p:cNvPr>
          <p:cNvSpPr txBox="1">
            <a:spLocks/>
          </p:cNvSpPr>
          <p:nvPr/>
        </p:nvSpPr>
        <p:spPr>
          <a:xfrm>
            <a:off x="576327" y="723820"/>
            <a:ext cx="8278868" cy="800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1" indent="-216001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4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endParaRPr lang="en-GB" sz="400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33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2419"/>
            <a:ext cx="6760394" cy="1137221"/>
          </a:xfrm>
        </p:spPr>
        <p:txBody>
          <a:bodyPr/>
          <a:lstStyle/>
          <a:p>
            <a:r>
              <a:rPr lang="en-GB" b="1" dirty="0"/>
              <a:t>NHS Horizons</a:t>
            </a:r>
            <a:endParaRPr lang="en-GB" sz="11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17</a:t>
            </a:fld>
            <a:endParaRPr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FF9C8-0349-B6D8-86A4-5C3DDA9B4C01}"/>
              </a:ext>
            </a:extLst>
          </p:cNvPr>
          <p:cNvSpPr txBox="1">
            <a:spLocks/>
          </p:cNvSpPr>
          <p:nvPr/>
        </p:nvSpPr>
        <p:spPr>
          <a:xfrm>
            <a:off x="433810" y="989736"/>
            <a:ext cx="8511224" cy="15664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1" indent="-216001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4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endParaRPr lang="en-GB" sz="4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Supports innovation to deliver large-scale change.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National PA &amp; Healthcare Collaborative Group aim: </a:t>
            </a:r>
          </a:p>
          <a:p>
            <a:pPr marL="571501" lvl="1" indent="-285750">
              <a:buFont typeface="Courier New" panose="02070309020205020404" pitchFamily="49" charset="0"/>
              <a:buChar char="o"/>
            </a:pPr>
            <a:r>
              <a:rPr lang="en-GB" dirty="0"/>
              <a:t>To make PA a norm for the prevention and management of Long-Term Conditions in the health system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0F91637-60DF-A5B5-B9C9-4C716D0ABCC3}"/>
              </a:ext>
            </a:extLst>
          </p:cNvPr>
          <p:cNvSpPr/>
          <p:nvPr/>
        </p:nvSpPr>
        <p:spPr>
          <a:xfrm>
            <a:off x="4789714" y="2904786"/>
            <a:ext cx="4209143" cy="568270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Aligning internal NHS England </a:t>
            </a:r>
          </a:p>
          <a:p>
            <a:pPr algn="ctr"/>
            <a:r>
              <a:rPr lang="en-GB" sz="1400" b="1" dirty="0"/>
              <a:t>programmes with other national agencies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179B77FC-B635-37F8-91BD-A496B9ADFD58}"/>
              </a:ext>
            </a:extLst>
          </p:cNvPr>
          <p:cNvSpPr/>
          <p:nvPr/>
        </p:nvSpPr>
        <p:spPr>
          <a:xfrm>
            <a:off x="4789714" y="3520899"/>
            <a:ext cx="4209143" cy="488404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Envisioning the future role of PA</a:t>
            </a:r>
          </a:p>
          <a:p>
            <a:pPr algn="ctr"/>
            <a:r>
              <a:rPr lang="en-GB" sz="1400" b="1" dirty="0"/>
              <a:t> in delivering NHS priorities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4A1FA14C-1D08-8D1B-EC1D-80BE9C40BB5A}"/>
              </a:ext>
            </a:extLst>
          </p:cNvPr>
          <p:cNvSpPr/>
          <p:nvPr/>
        </p:nvSpPr>
        <p:spPr>
          <a:xfrm>
            <a:off x="4789714" y="4070129"/>
            <a:ext cx="4209143" cy="501556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Strategically positioning PA </a:t>
            </a:r>
          </a:p>
          <a:p>
            <a:pPr algn="ctr"/>
            <a:r>
              <a:rPr lang="en-GB" sz="1400" b="1" dirty="0"/>
              <a:t>within the development of ICSs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48203CBA-E1A9-DF16-7A96-300071F12053}"/>
              </a:ext>
            </a:extLst>
          </p:cNvPr>
          <p:cNvSpPr/>
          <p:nvPr/>
        </p:nvSpPr>
        <p:spPr>
          <a:xfrm>
            <a:off x="4789714" y="4632511"/>
            <a:ext cx="4209143" cy="595082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/>
              <a:t>Aligning with local systems &amp; places in the deliver of PA for health improvement 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3846C164-F353-5734-BC4D-F1841508472B}"/>
              </a:ext>
            </a:extLst>
          </p:cNvPr>
          <p:cNvSpPr/>
          <p:nvPr/>
        </p:nvSpPr>
        <p:spPr>
          <a:xfrm>
            <a:off x="4354287" y="3098739"/>
            <a:ext cx="327225" cy="19271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7D35EE-EC55-5ADC-97B3-DA7ECABB4F0F}"/>
              </a:ext>
            </a:extLst>
          </p:cNvPr>
          <p:cNvSpPr txBox="1"/>
          <p:nvPr/>
        </p:nvSpPr>
        <p:spPr>
          <a:xfrm>
            <a:off x="4789714" y="5254868"/>
            <a:ext cx="435428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/>
              <a:t>A slide from the Webinar: Moving Healthcare Professionals Programme: What next for NEY? 20.4.23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7ACF4-C41E-9897-F855-E01FB7AF7383}"/>
              </a:ext>
            </a:extLst>
          </p:cNvPr>
          <p:cNvSpPr/>
          <p:nvPr/>
        </p:nvSpPr>
        <p:spPr>
          <a:xfrm>
            <a:off x="5143500" y="2419951"/>
            <a:ext cx="3213099" cy="3072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Where action is being taken 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A0A934A-915E-61C4-8481-582D9387F9F8}"/>
              </a:ext>
            </a:extLst>
          </p:cNvPr>
          <p:cNvSpPr txBox="1">
            <a:spLocks/>
          </p:cNvSpPr>
          <p:nvPr/>
        </p:nvSpPr>
        <p:spPr>
          <a:xfrm>
            <a:off x="503457" y="5406017"/>
            <a:ext cx="4185965" cy="37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1" kern="1200">
                <a:solidFill>
                  <a:srgbClr val="D89A28"/>
                </a:solidFill>
                <a:latin typeface="+mn-lt"/>
                <a:ea typeface="+mn-ea"/>
                <a:cs typeface="+mn-cs"/>
              </a:defRPr>
            </a:lvl1pPr>
            <a:lvl2pPr marL="432003" indent="0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A77D1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CF54D3-D8AC-2E84-A47F-F3DFA11A0FA5}"/>
              </a:ext>
            </a:extLst>
          </p:cNvPr>
          <p:cNvSpPr txBox="1"/>
          <p:nvPr/>
        </p:nvSpPr>
        <p:spPr>
          <a:xfrm>
            <a:off x="487637" y="2804490"/>
            <a:ext cx="37033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Found 30 NHS programmes where PA is part of the narrative.</a:t>
            </a:r>
          </a:p>
          <a:p>
            <a:pPr>
              <a:spcBef>
                <a:spcPts val="0"/>
              </a:spcBef>
            </a:pPr>
            <a:r>
              <a:rPr lang="en-GB" dirty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Is</a:t>
            </a:r>
            <a:r>
              <a:rPr lang="en-GB" b="1" dirty="0"/>
              <a:t> </a:t>
            </a:r>
            <a:r>
              <a:rPr lang="en-GB" dirty="0"/>
              <a:t>supporting </a:t>
            </a:r>
            <a:r>
              <a:rPr lang="en-GB" b="1" dirty="0"/>
              <a:t>OHID</a:t>
            </a:r>
            <a:r>
              <a:rPr lang="en-GB" dirty="0"/>
              <a:t> and </a:t>
            </a:r>
            <a:r>
              <a:rPr lang="en-GB" b="1" dirty="0"/>
              <a:t>SE </a:t>
            </a:r>
            <a:r>
              <a:rPr lang="en-GB" dirty="0"/>
              <a:t>to increase PA across the NHS as part of </a:t>
            </a:r>
            <a:r>
              <a:rPr lang="en-GB" b="1" dirty="0"/>
              <a:t>Moving Healthcare Professionals Programme.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165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BCD5B2-73D5-4100-AE88-3D1EA7BE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Sport England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E3742A-8EBF-4753-A832-1CCFA58AB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36" y="901473"/>
            <a:ext cx="8186968" cy="370900"/>
          </a:xfrm>
        </p:spPr>
        <p:txBody>
          <a:bodyPr/>
          <a:lstStyle/>
          <a:p>
            <a:r>
              <a:rPr lang="en-GB" dirty="0">
                <a:solidFill>
                  <a:srgbClr val="A77D15"/>
                </a:solidFill>
              </a:rPr>
              <a:t>Health &amp; Wellbeing Advocacy 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D3381-691D-45AA-8F35-B8A7AD3076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18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B4452-D224-DE08-9A32-F550865E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831825-675B-1D0F-9643-8EE39DDB0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6" y="1261187"/>
            <a:ext cx="8515165" cy="37622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Blending local and national action to support collective ambitions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What are the opportunities to connect more strongly with this work? 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5A6AE7-54D8-B571-17C3-CA100F0EC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1841604"/>
            <a:ext cx="6722122" cy="31108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BE9AF4-2802-9B2A-6078-183CEF576673}"/>
              </a:ext>
            </a:extLst>
          </p:cNvPr>
          <p:cNvSpPr txBox="1"/>
          <p:nvPr/>
        </p:nvSpPr>
        <p:spPr>
          <a:xfrm>
            <a:off x="279399" y="4851206"/>
            <a:ext cx="881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A77D15"/>
                </a:solidFill>
              </a:rPr>
              <a:t>Active Partnerships </a:t>
            </a:r>
          </a:p>
          <a:p>
            <a:pPr marL="190902" indent="-216001" defTabSz="864006">
              <a:buFont typeface="Wingdings" panose="05000000000000000000" pitchFamily="2" charset="2"/>
              <a:buChar char="Ø"/>
              <a:defRPr/>
            </a:pPr>
            <a:r>
              <a:rPr lang="en-GB" dirty="0"/>
              <a:t>Core systemic role: creating the right conditions at place, for a healthy, active nation - supports Sport England’s Key Opportunities  </a:t>
            </a:r>
          </a:p>
          <a:p>
            <a:pPr marL="190902" indent="-216001" defTabSz="864006">
              <a:buFont typeface="Wingdings" panose="05000000000000000000" pitchFamily="2" charset="2"/>
              <a:buChar char="Ø"/>
              <a:defRPr/>
            </a:pPr>
            <a:r>
              <a:rPr lang="en-GB" dirty="0"/>
              <a:t>Opportunity to build on the already strong working relationship with YSF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8A8CB-2011-D938-2368-7F7CED287D0D}"/>
              </a:ext>
            </a:extLst>
          </p:cNvPr>
          <p:cNvSpPr txBox="1"/>
          <p:nvPr/>
        </p:nvSpPr>
        <p:spPr>
          <a:xfrm>
            <a:off x="279399" y="2690336"/>
            <a:ext cx="17206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Key Opportunities for Change </a:t>
            </a:r>
          </a:p>
          <a:p>
            <a:r>
              <a:rPr lang="en-GB" sz="1800" b="1" dirty="0"/>
              <a:t>2022-25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04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34863"/>
            <a:ext cx="7088249" cy="491760"/>
          </a:xfrm>
        </p:spPr>
        <p:txBody>
          <a:bodyPr/>
          <a:lstStyle/>
          <a:p>
            <a:r>
              <a:rPr lang="en-GB" b="1" dirty="0"/>
              <a:t>What Next?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37" y="826623"/>
            <a:ext cx="8656363" cy="522633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A77D15"/>
                </a:solidFill>
              </a:rPr>
              <a:t>Continue to support the work underway: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Pilots and projects  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Making connections &amp; providing co-ordination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0" lvl="1" indent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A77D15"/>
                </a:solidFill>
              </a:rPr>
              <a:t>Collaboration Opportunities: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Mental Health; </a:t>
            </a:r>
            <a:r>
              <a:rPr lang="en-GB" sz="1800" dirty="0"/>
              <a:t>Social Care; Pain Management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Work with Rotherham Doncaster &amp; S. Humber NHS Foundation Trust (RDaSH)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GB" sz="800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rgbClr val="A77D15"/>
                </a:solidFill>
              </a:rPr>
              <a:t>Supporting local providers: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e.g. DCLT to meet demand for PA support.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800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rgbClr val="A77D15"/>
                </a:solidFill>
              </a:rPr>
              <a:t>Harnessing System Change Enablers: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Development of a Doncaster community preventative model.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GB" sz="800" b="1" dirty="0">
              <a:solidFill>
                <a:srgbClr val="A77D15"/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rgbClr val="A77D15"/>
                </a:solidFill>
              </a:rPr>
              <a:t>Sense-making: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Are we seeing an impact on inequalities in PA?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Is PA contributing to change in the H&amp;C system?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If so, what conditions and pathways are supporting this? </a:t>
            </a:r>
            <a:r>
              <a:rPr lang="en-GB" sz="1800" dirty="0">
                <a:solidFill>
                  <a:srgbClr val="A77D15"/>
                </a:solidFill>
              </a:rPr>
              <a:t>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GB" sz="800" b="1" dirty="0">
              <a:solidFill>
                <a:srgbClr val="A77D15"/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1800" b="1" dirty="0">
                <a:solidFill>
                  <a:srgbClr val="A77D15"/>
                </a:solidFill>
              </a:rPr>
              <a:t>Taking Stock: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1800" dirty="0"/>
              <a:t>Prioritisation of opportunities!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GB" sz="180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GB" sz="1800" b="1" dirty="0">
              <a:solidFill>
                <a:srgbClr val="A77D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19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87BA27-1632-3B22-B507-7AAAC5CC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29" y="106682"/>
            <a:ext cx="1738736" cy="8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BCD5B2-73D5-4100-AE88-3D1EA7BE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Inactivity in Doncaster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D3381-691D-45AA-8F35-B8A7AD3076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B4452-D224-DE08-9A32-F550865E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0955E8-530F-9FCB-FDC6-865B4F1F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35" y="5503434"/>
            <a:ext cx="6789463" cy="674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*Doing less than 30 minutes of moderate intensity PA each week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/>
              <a:t>**Less than an average of 30 minutes a day.</a:t>
            </a:r>
          </a:p>
          <a:p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04ED44-3D57-045D-4366-772DC376759F}"/>
              </a:ext>
            </a:extLst>
          </p:cNvPr>
          <p:cNvSpPr/>
          <p:nvPr/>
        </p:nvSpPr>
        <p:spPr>
          <a:xfrm>
            <a:off x="487636" y="1414893"/>
            <a:ext cx="3627966" cy="491761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Inactive Adults* </a:t>
            </a:r>
            <a:r>
              <a:rPr lang="en-GB" dirty="0"/>
              <a:t>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9B1AEE9-0505-CA10-FC81-BA3AC58A543C}"/>
              </a:ext>
            </a:extLst>
          </p:cNvPr>
          <p:cNvSpPr/>
          <p:nvPr/>
        </p:nvSpPr>
        <p:spPr>
          <a:xfrm>
            <a:off x="487636" y="2028757"/>
            <a:ext cx="3627966" cy="8671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33.3%</a:t>
            </a:r>
          </a:p>
          <a:p>
            <a:pPr algn="ctr"/>
            <a:r>
              <a:rPr lang="en-GB" b="1" dirty="0"/>
              <a:t>(England 25.8%) 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A8C285-33CC-C879-FEEA-E4ADB93AF5F7}"/>
              </a:ext>
            </a:extLst>
          </p:cNvPr>
          <p:cNvSpPr/>
          <p:nvPr/>
        </p:nvSpPr>
        <p:spPr>
          <a:xfrm>
            <a:off x="4894536" y="1425568"/>
            <a:ext cx="3627966" cy="491761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/>
              <a:t>Inactive Children** </a:t>
            </a:r>
            <a:r>
              <a:rPr lang="en-GB" dirty="0"/>
              <a:t>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44B4227-069E-1DCB-0D6D-CEE42125F0C1}"/>
              </a:ext>
            </a:extLst>
          </p:cNvPr>
          <p:cNvSpPr/>
          <p:nvPr/>
        </p:nvSpPr>
        <p:spPr>
          <a:xfrm>
            <a:off x="4894536" y="2039432"/>
            <a:ext cx="3627966" cy="8671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31.1%</a:t>
            </a:r>
          </a:p>
          <a:p>
            <a:pPr algn="ctr"/>
            <a:r>
              <a:rPr lang="en-GB" b="1" dirty="0"/>
              <a:t>(England 30.1%)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50655-0870-E782-FA2C-A5F10755AC1D}"/>
              </a:ext>
            </a:extLst>
          </p:cNvPr>
          <p:cNvSpPr txBox="1"/>
          <p:nvPr/>
        </p:nvSpPr>
        <p:spPr>
          <a:xfrm>
            <a:off x="386035" y="3135966"/>
            <a:ext cx="8136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buFont typeface="Arial" panose="020B0604020202020204" pitchFamily="34" charset="0"/>
              <a:buNone/>
            </a:pPr>
            <a:r>
              <a:rPr lang="en-GB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Inactivity</a:t>
            </a: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varies across Doncaster – in communities where residents face the greatest levels of inequality, inactivity increases, e.g. for adults: 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GB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GB" sz="1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88A741-216B-6DB1-1995-DB3929EE2459}"/>
              </a:ext>
            </a:extLst>
          </p:cNvPr>
          <p:cNvSpPr/>
          <p:nvPr/>
        </p:nvSpPr>
        <p:spPr>
          <a:xfrm>
            <a:off x="2758017" y="4010845"/>
            <a:ext cx="3627966" cy="11097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Edlington</a:t>
            </a:r>
            <a:r>
              <a:rPr lang="en-GB" sz="2400" b="1" dirty="0"/>
              <a:t>  </a:t>
            </a:r>
          </a:p>
          <a:p>
            <a:pPr algn="ctr"/>
            <a:r>
              <a:rPr lang="en-GB" sz="2400" b="1" dirty="0"/>
              <a:t>65% </a:t>
            </a:r>
          </a:p>
          <a:p>
            <a:pPr algn="ctr"/>
            <a:r>
              <a:rPr lang="en-GB" b="1" dirty="0"/>
              <a:t>of adults are inactive</a:t>
            </a:r>
          </a:p>
        </p:txBody>
      </p:sp>
    </p:spTree>
    <p:extLst>
      <p:ext uri="{BB962C8B-B14F-4D97-AF65-F5344CB8AC3E}">
        <p14:creationId xmlns:p14="http://schemas.microsoft.com/office/powerpoint/2010/main" val="305569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875" y="2660998"/>
            <a:ext cx="7088249" cy="491760"/>
          </a:xfrm>
        </p:spPr>
        <p:txBody>
          <a:bodyPr/>
          <a:lstStyle/>
          <a:p>
            <a:pPr algn="ctr"/>
            <a:r>
              <a:rPr lang="en-GB" sz="4400" b="1" dirty="0"/>
              <a:t>Thanks for Listening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20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E9C4E-2E32-9F15-6CA2-55B6C3668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29" y="106682"/>
            <a:ext cx="1738736" cy="8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35" y="433548"/>
            <a:ext cx="5948481" cy="491760"/>
          </a:xfrm>
        </p:spPr>
        <p:txBody>
          <a:bodyPr/>
          <a:lstStyle/>
          <a:p>
            <a:r>
              <a:rPr lang="en-GB" b="1" dirty="0"/>
              <a:t>Further Information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21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E9C4E-2E32-9F15-6CA2-55B6C3668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29" y="106682"/>
            <a:ext cx="1738736" cy="818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55CEB-002E-D666-F404-08F239CAF74C}"/>
              </a:ext>
            </a:extLst>
          </p:cNvPr>
          <p:cNvSpPr txBox="1"/>
          <p:nvPr/>
        </p:nvSpPr>
        <p:spPr>
          <a:xfrm>
            <a:off x="298635" y="1007755"/>
            <a:ext cx="854673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rgbClr val="9F1C64"/>
                </a:solidFill>
                <a:latin typeface="+mj-lt"/>
                <a:ea typeface="+mj-ea"/>
                <a:cs typeface="+mj-cs"/>
              </a:rPr>
              <a:t>Get Doncaster Moving: </a:t>
            </a:r>
          </a:p>
          <a:p>
            <a:r>
              <a:rPr lang="en-GB" sz="2000" dirty="0">
                <a:solidFill>
                  <a:srgbClr val="9F1C64"/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https://getdoncastermoving.org/</a:t>
            </a:r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endParaRPr lang="en-GB" sz="14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b="1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b="1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b="1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b="1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GB" sz="2000" b="1" dirty="0">
                <a:solidFill>
                  <a:srgbClr val="9F1C64"/>
                </a:solidFill>
                <a:latin typeface="+mj-lt"/>
                <a:ea typeface="+mj-ea"/>
                <a:cs typeface="+mj-cs"/>
              </a:rPr>
              <a:t>Doncaster ‘Breathe &amp; Connect’ Programme:</a:t>
            </a:r>
          </a:p>
          <a:p>
            <a:r>
              <a:rPr lang="en-GB" sz="2000" dirty="0">
                <a:solidFill>
                  <a:srgbClr val="9F1C64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https://wearedarts.org.uk/breathe-connect/</a:t>
            </a:r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14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GB" sz="2000" b="1" dirty="0">
                <a:solidFill>
                  <a:srgbClr val="9F1C64"/>
                </a:solidFill>
                <a:latin typeface="+mj-lt"/>
                <a:ea typeface="+mj-ea"/>
                <a:cs typeface="+mj-cs"/>
              </a:rPr>
              <a:t>‘Your Life Doncaster’ Website:</a:t>
            </a:r>
          </a:p>
          <a:p>
            <a:r>
              <a:rPr lang="en-GB" sz="2000" dirty="0">
                <a:solidFill>
                  <a:srgbClr val="9F1C64"/>
                </a:solidFill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https://www.yourlifedoncaster.co.uk/</a:t>
            </a:r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endParaRPr lang="en-GB" sz="14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r>
              <a:rPr lang="en-GB" sz="2000" b="1" dirty="0">
                <a:solidFill>
                  <a:srgbClr val="9F1C64"/>
                </a:solidFill>
                <a:latin typeface="+mj-lt"/>
                <a:ea typeface="+mj-ea"/>
                <a:cs typeface="+mj-cs"/>
              </a:rPr>
              <a:t>Active Together </a:t>
            </a:r>
          </a:p>
          <a:p>
            <a:pPr algn="l"/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https://www.yorkshirecancerresearch.org.uk/research-story/active-together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sz="2000" dirty="0">
              <a:solidFill>
                <a:srgbClr val="9F1C64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GB" dirty="0">
              <a:solidFill>
                <a:srgbClr val="3C3C3C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9D09B-7C17-7A4D-B0DC-5438328A3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207" y="1907173"/>
            <a:ext cx="3603893" cy="16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6F9921-F0FF-4657-CD41-8469A1F54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7901" y="1261856"/>
            <a:ext cx="2976544" cy="292234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FBCD5B2-73D5-4100-AE88-3D1EA7BE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Get Doncaster Moving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D3381-691D-45AA-8F35-B8A7AD3076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3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B4452-D224-DE08-9A32-F550865E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59D205-F853-97D7-8E9A-AA30B82BCBE1}"/>
              </a:ext>
            </a:extLst>
          </p:cNvPr>
          <p:cNvSpPr txBox="1"/>
          <p:nvPr/>
        </p:nvSpPr>
        <p:spPr>
          <a:xfrm>
            <a:off x="393699" y="987974"/>
            <a:ext cx="5664201" cy="287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Get Doncaster Moving (GDM) is the name of Doncaster's partnership approach to </a:t>
            </a:r>
            <a:r>
              <a:rPr lang="en-GB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tackling inequalities in physical activity (PA) </a:t>
            </a: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to achieve the vision of: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‘Healthy and vibrant communities through movement, physical activity and sport’</a:t>
            </a:r>
          </a:p>
          <a:p>
            <a:pPr defTabSz="864006">
              <a:lnSpc>
                <a:spcPct val="95000"/>
              </a:lnSpc>
              <a:spcBef>
                <a:spcPts val="945"/>
              </a:spcBef>
              <a:spcAft>
                <a:spcPts val="800"/>
              </a:spcAft>
            </a:pPr>
            <a:r>
              <a:rPr lang="en-GB" b="1" dirty="0">
                <a:solidFill>
                  <a:srgbClr val="A77D15"/>
                </a:solidFill>
              </a:rPr>
              <a:t>GDM Network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Includes any individual, group, business or organisation who is committed to playing their part in supporting Doncaster residents to access PA.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0C67E-DD2E-62BB-B746-E6E861074A18}"/>
              </a:ext>
            </a:extLst>
          </p:cNvPr>
          <p:cNvSpPr txBox="1"/>
          <p:nvPr/>
        </p:nvSpPr>
        <p:spPr>
          <a:xfrm>
            <a:off x="393700" y="4334262"/>
            <a:ext cx="8640745" cy="233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A small central team, based within the City of Doncaster Council’s Public Health Directorate – works in partnership to create the connections and conditions to make PA  an easier choice for all residents. </a:t>
            </a:r>
          </a:p>
          <a:p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Doncaster is one of </a:t>
            </a:r>
            <a:r>
              <a:rPr lang="en-GB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12 Local Delivery Pilots (LDPs) funded by Sport England </a:t>
            </a:r>
            <a:r>
              <a:rPr lang="en-GB" sz="1600" dirty="0">
                <a:latin typeface="Arial" panose="020B0604020202020204" pitchFamily="34" charset="0"/>
                <a:cs typeface="Times New Roman" panose="02020603050405020304" pitchFamily="18" charset="0"/>
              </a:rPr>
              <a:t>to achieve a sustained reduction in population PA levels by: </a:t>
            </a:r>
          </a:p>
          <a:p>
            <a:pPr marL="360000" lvl="1" indent="-252000" defTabSz="864006">
              <a:buFont typeface="Courier New" panose="02070309020205020404" pitchFamily="49" charset="0"/>
              <a:buChar char="o"/>
            </a:pPr>
            <a:r>
              <a:rPr lang="en-GB" sz="1600" dirty="0"/>
              <a:t>Influencing local policies, places, spaces &amp; people to work coherently as a ‘whole system’.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94E1F-935F-5EB3-51A6-A9E9CDD0BF44}"/>
              </a:ext>
            </a:extLst>
          </p:cNvPr>
          <p:cNvSpPr txBox="1"/>
          <p:nvPr/>
        </p:nvSpPr>
        <p:spPr>
          <a:xfrm>
            <a:off x="393699" y="3963087"/>
            <a:ext cx="4572000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64006">
              <a:lnSpc>
                <a:spcPct val="95000"/>
              </a:lnSpc>
              <a:spcBef>
                <a:spcPts val="945"/>
              </a:spcBef>
              <a:spcAft>
                <a:spcPts val="800"/>
              </a:spcAft>
            </a:pPr>
            <a:r>
              <a:rPr lang="en-GB" b="1" dirty="0">
                <a:solidFill>
                  <a:srgbClr val="A77D15"/>
                </a:solidFill>
              </a:rPr>
              <a:t>GDM Team </a:t>
            </a:r>
          </a:p>
        </p:txBody>
      </p:sp>
    </p:spTree>
    <p:extLst>
      <p:ext uri="{BB962C8B-B14F-4D97-AF65-F5344CB8AC3E}">
        <p14:creationId xmlns:p14="http://schemas.microsoft.com/office/powerpoint/2010/main" val="306428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BCD5B2-73D5-4100-AE88-3D1EA7BE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Health &amp; Care Theme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568DE9-3642-4DA5-9B0B-0AF7209C7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7" y="1273464"/>
            <a:ext cx="8506734" cy="4828077"/>
          </a:xfrm>
        </p:spPr>
        <p:txBody>
          <a:bodyPr/>
          <a:lstStyle/>
          <a:p>
            <a:pPr marL="0" indent="0">
              <a:buNone/>
            </a:pPr>
            <a:endParaRPr lang="en-GB" sz="800" i="1" dirty="0"/>
          </a:p>
          <a:p>
            <a:pPr marL="0" indent="0">
              <a:buNone/>
            </a:pPr>
            <a:r>
              <a:rPr lang="en-GB" i="1" dirty="0"/>
              <a:t>Physical activity (PA) will play a major role within health and care (H&amp;C) systems – through policy, process and practice – so that everyone in Doncaster can enjoy more healthy years of life</a:t>
            </a:r>
            <a:r>
              <a:rPr lang="en-GB" dirty="0"/>
              <a:t>.  </a:t>
            </a: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A77D15"/>
                </a:solidFill>
              </a:rPr>
              <a:t>Priority Actions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Develop new and strengthen existing </a:t>
            </a:r>
            <a:r>
              <a:rPr lang="en-GB" sz="1600" b="1" dirty="0"/>
              <a:t>relationships between health &amp; care colleagues</a:t>
            </a:r>
            <a:r>
              <a:rPr lang="en-GB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Embed PA into health &amp; care </a:t>
            </a:r>
            <a:r>
              <a:rPr lang="en-GB" sz="1600" b="1" dirty="0"/>
              <a:t>clinical pathways - </a:t>
            </a:r>
            <a:r>
              <a:rPr lang="en-GB" sz="1600" dirty="0"/>
              <a:t>prehabilitation, rehabilitation &amp; treatment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i="0" u="none" strike="noStrike" dirty="0">
                <a:effectLst/>
              </a:rPr>
              <a:t>Support the </a:t>
            </a:r>
            <a:r>
              <a:rPr lang="en-GB" sz="1600" b="1" i="0" u="none" strike="noStrike" dirty="0">
                <a:effectLst/>
              </a:rPr>
              <a:t>health &amp; care workforce </a:t>
            </a:r>
            <a:r>
              <a:rPr lang="en-GB" sz="1600" i="0" u="none" strike="noStrike" dirty="0">
                <a:effectLst/>
              </a:rPr>
              <a:t>to build strength based conversations about PA in to their practice and how to signpost to local and accessible 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Embed movement, PA and sports opportunities in </a:t>
            </a:r>
            <a:r>
              <a:rPr lang="en-GB" sz="1600" b="1" dirty="0"/>
              <a:t>Social Prescribing </a:t>
            </a:r>
            <a:r>
              <a:rPr lang="en-GB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Embed PA within </a:t>
            </a:r>
            <a:r>
              <a:rPr lang="en-GB" sz="1600" b="1" dirty="0"/>
              <a:t>health &amp; care research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/>
              <a:t>A relatively underdeveloped theme, but a greater priority over the past 6 months…  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D89A28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E3742A-8EBF-4753-A832-1CCFA58AB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37" y="989905"/>
            <a:ext cx="4672012" cy="370900"/>
          </a:xfrm>
        </p:spPr>
        <p:txBody>
          <a:bodyPr/>
          <a:lstStyle/>
          <a:p>
            <a:r>
              <a:rPr lang="en-GB" dirty="0">
                <a:solidFill>
                  <a:srgbClr val="A77D15"/>
                </a:solidFill>
              </a:rPr>
              <a:t>Overall Ambition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D3381-691D-45AA-8F35-B8A7AD3076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4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B4452-D224-DE08-9A32-F550865E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5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1321"/>
            <a:ext cx="4185963" cy="547119"/>
          </a:xfrm>
        </p:spPr>
        <p:txBody>
          <a:bodyPr/>
          <a:lstStyle/>
          <a:p>
            <a:r>
              <a:rPr lang="en-GB" b="1" dirty="0"/>
              <a:t>Recent Activity </a:t>
            </a:r>
            <a:r>
              <a:rPr lang="en-GB" sz="2400" b="1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37" y="3323615"/>
            <a:ext cx="8567464" cy="3100493"/>
          </a:xfrm>
        </p:spPr>
        <p:txBody>
          <a:bodyPr/>
          <a:lstStyle/>
          <a:p>
            <a:pPr marL="69749" lvl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Within &amp; across organisations around common goals – locally through to nationally </a:t>
            </a:r>
          </a:p>
          <a:p>
            <a:pPr marL="571501" lvl="1" indent="-285750">
              <a:buFont typeface="Courier New" panose="02070309020205020404" pitchFamily="49" charset="0"/>
              <a:buChar char="o"/>
            </a:pPr>
            <a:r>
              <a:rPr lang="en-GB" dirty="0"/>
              <a:t>Locally: e.g. GDM Network &amp; Integrated Care Board (Place) </a:t>
            </a:r>
          </a:p>
          <a:p>
            <a:pPr marL="571501" lvl="1" indent="-285750">
              <a:buFont typeface="Courier New" panose="02070309020205020404" pitchFamily="49" charset="0"/>
              <a:buChar char="o"/>
            </a:pPr>
            <a:r>
              <a:rPr lang="en-GB" dirty="0"/>
              <a:t>Regionally: e.g. Office for Health Improvement &amp; Disparities, Yorkshire Sport Foundation, ICB (South Yorkshire system) </a:t>
            </a:r>
          </a:p>
          <a:p>
            <a:pPr marL="571501" lvl="1" indent="-285750">
              <a:buFont typeface="Courier New" panose="02070309020205020404" pitchFamily="49" charset="0"/>
              <a:buChar char="o"/>
            </a:pPr>
            <a:r>
              <a:rPr lang="en-GB" dirty="0"/>
              <a:t>Nationally: e.g. Sport England  </a:t>
            </a:r>
          </a:p>
          <a:p>
            <a:pPr marL="571501" lvl="1" indent="-285750">
              <a:buFont typeface="Courier New" panose="02070309020205020404" pitchFamily="49" charset="0"/>
              <a:buChar char="o"/>
            </a:pPr>
            <a:r>
              <a:rPr lang="en-GB" dirty="0"/>
              <a:t>Attending meetings, events, workshops  </a:t>
            </a:r>
          </a:p>
          <a:p>
            <a:pPr marL="69749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dirty="0"/>
              <a:t>Identifying PA advocates in health and care</a:t>
            </a:r>
          </a:p>
          <a:p>
            <a:pPr marL="69749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dirty="0"/>
              <a:t>Understanding where PA is already embedded…and what’s in the pipeline</a:t>
            </a:r>
          </a:p>
          <a:p>
            <a:pPr marL="69749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dirty="0"/>
              <a:t>Looking at good practice elsewhere – e.g. the other 11 LDPs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5</a:t>
            </a:fld>
            <a:endParaRPr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FFDC5A0-5FEB-2F48-7F2C-B91887708FD9}"/>
              </a:ext>
            </a:extLst>
          </p:cNvPr>
          <p:cNvSpPr txBox="1">
            <a:spLocks/>
          </p:cNvSpPr>
          <p:nvPr/>
        </p:nvSpPr>
        <p:spPr>
          <a:xfrm>
            <a:off x="487637" y="2775134"/>
            <a:ext cx="6728750" cy="37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1" kern="1200">
                <a:solidFill>
                  <a:srgbClr val="D89A28"/>
                </a:solidFill>
                <a:latin typeface="+mn-lt"/>
                <a:ea typeface="+mn-ea"/>
                <a:cs typeface="+mn-cs"/>
              </a:defRPr>
            </a:lvl1pPr>
            <a:lvl2pPr marL="432003" indent="0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A77D15"/>
                </a:solidFill>
              </a:rPr>
              <a:t>Identifying opportunities for collaboration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E73056-F550-4EEB-2F6B-725BF6C4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DB4A45-C804-AEBD-C020-968132648742}"/>
              </a:ext>
            </a:extLst>
          </p:cNvPr>
          <p:cNvSpPr txBox="1">
            <a:spLocks/>
          </p:cNvSpPr>
          <p:nvPr/>
        </p:nvSpPr>
        <p:spPr>
          <a:xfrm>
            <a:off x="487637" y="919913"/>
            <a:ext cx="6728750" cy="370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1" kern="1200">
                <a:solidFill>
                  <a:srgbClr val="D89A28"/>
                </a:solidFill>
                <a:latin typeface="+mn-lt"/>
                <a:ea typeface="+mn-ea"/>
                <a:cs typeface="+mn-cs"/>
              </a:defRPr>
            </a:lvl1pPr>
            <a:lvl2pPr marL="432003" indent="0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A77D15"/>
                </a:solidFill>
              </a:rPr>
              <a:t>Scoping the Health &amp; Care System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716E83-5695-DE02-3D9B-5E705E83F0F9}"/>
              </a:ext>
            </a:extLst>
          </p:cNvPr>
          <p:cNvSpPr txBox="1">
            <a:spLocks/>
          </p:cNvSpPr>
          <p:nvPr/>
        </p:nvSpPr>
        <p:spPr>
          <a:xfrm>
            <a:off x="487637" y="1414583"/>
            <a:ext cx="8456859" cy="590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1" indent="-216001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4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A journey to understand and connect the H&amp;C system:</a:t>
            </a:r>
          </a:p>
          <a:p>
            <a:pPr marL="571501" lvl="1" indent="-28575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dirty="0"/>
              <a:t> Policy, projects, people &amp; organisations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…and how this fits within the whole system that influences local people’s motivation and capability to be active – e.g. levels of deprivation and inequalities 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398103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37" y="391321"/>
            <a:ext cx="4185963" cy="547119"/>
          </a:xfrm>
        </p:spPr>
        <p:txBody>
          <a:bodyPr/>
          <a:lstStyle/>
          <a:p>
            <a:r>
              <a:rPr lang="en-GB" b="1" dirty="0"/>
              <a:t>Recent Activity (2) </a:t>
            </a:r>
            <a:r>
              <a:rPr lang="en-GB" sz="2400" b="1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7637" y="1014492"/>
            <a:ext cx="6728750" cy="370900"/>
          </a:xfrm>
        </p:spPr>
        <p:txBody>
          <a:bodyPr/>
          <a:lstStyle/>
          <a:p>
            <a:r>
              <a:rPr lang="en-GB" dirty="0">
                <a:solidFill>
                  <a:srgbClr val="A77D15"/>
                </a:solidFill>
              </a:rPr>
              <a:t>Responding to demand for PA support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6</a:t>
            </a:fld>
            <a:endParaRPr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2C884-5713-4AB9-BCFC-8630DDFCDD03}"/>
              </a:ext>
            </a:extLst>
          </p:cNvPr>
          <p:cNvSpPr txBox="1">
            <a:spLocks/>
          </p:cNvSpPr>
          <p:nvPr/>
        </p:nvSpPr>
        <p:spPr>
          <a:xfrm>
            <a:off x="445170" y="1461444"/>
            <a:ext cx="8698830" cy="7402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1" indent="-216001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4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Many opportunities emerging from within the H&amp;C System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Reflecting a growing recognition that PA: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Should be better utilised within and alongside H&amp;C practice and population health management - </a:t>
            </a:r>
            <a:r>
              <a:rPr lang="en-GB" sz="1800" dirty="0"/>
              <a:t>as part of an integrated, whole systems approach.</a:t>
            </a:r>
          </a:p>
          <a:p>
            <a:pPr marL="216001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Can reduce immediate pressures in the system, e.g. on NHS waiting lists.   </a:t>
            </a:r>
          </a:p>
          <a:p>
            <a:pPr marL="216001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Can improve health outcomes from clinical pathways – through PA prehab &amp; rehab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Supports the prevention of ill health – as inactivity is key risk factor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An appetite to explore: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/>
              <a:t>How to help co-create the local conditions to support common goals – particularly  through community based services as alternatives to clinical settings, where appropriate.</a:t>
            </a:r>
            <a:endParaRPr lang="en-GB" sz="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E73056-F550-4EEB-2F6B-725BF6C4C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7638" y="944713"/>
            <a:ext cx="5963038" cy="499088"/>
          </a:xfrm>
        </p:spPr>
        <p:txBody>
          <a:bodyPr/>
          <a:lstStyle/>
          <a:p>
            <a:r>
              <a:rPr lang="en-GB" dirty="0">
                <a:solidFill>
                  <a:srgbClr val="A77D15"/>
                </a:solidFill>
              </a:rPr>
              <a:t>Demand for PA support from different parts of the health &amp; care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7</a:t>
            </a:fld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ED0C9-E0FE-CBBE-A8E5-798738811451}"/>
              </a:ext>
            </a:extLst>
          </p:cNvPr>
          <p:cNvSpPr txBox="1"/>
          <p:nvPr/>
        </p:nvSpPr>
        <p:spPr>
          <a:xfrm>
            <a:off x="5536276" y="246056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sz="1800" dirty="0"/>
          </a:p>
        </p:txBody>
      </p:sp>
      <p:graphicFrame>
        <p:nvGraphicFramePr>
          <p:cNvPr id="28" name="Content Placeholder 27">
            <a:extLst>
              <a:ext uri="{FF2B5EF4-FFF2-40B4-BE49-F238E27FC236}">
                <a16:creationId xmlns:a16="http://schemas.microsoft.com/office/drawing/2014/main" id="{C4FDE2C3-F3DC-324C-2EA1-1CD2EFE66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333395"/>
              </p:ext>
            </p:extLst>
          </p:nvPr>
        </p:nvGraphicFramePr>
        <p:xfrm>
          <a:off x="108065" y="1424698"/>
          <a:ext cx="8927869" cy="442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E535A21-AB9A-534C-3E3C-5F1DB7241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2265" y="106681"/>
            <a:ext cx="2233100" cy="10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8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BCD5B2-73D5-4100-AE88-3D1EA7BE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8" y="392420"/>
            <a:ext cx="6662970" cy="491760"/>
          </a:xfrm>
        </p:spPr>
        <p:txBody>
          <a:bodyPr/>
          <a:lstStyle/>
          <a:p>
            <a:r>
              <a:rPr lang="en-GB" b="1" dirty="0"/>
              <a:t>Residents’ Views</a:t>
            </a:r>
            <a:endParaRPr lang="en-GB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FD3381-691D-45AA-8F35-B8A7AD3076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8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B4452-D224-DE08-9A32-F550865E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857" y="12611"/>
            <a:ext cx="2233100" cy="10513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D0359-1AA3-C556-CEA7-773AC10E8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38" y="825876"/>
            <a:ext cx="6662970" cy="491760"/>
          </a:xfrm>
        </p:spPr>
        <p:txBody>
          <a:bodyPr/>
          <a:lstStyle/>
          <a:p>
            <a:r>
              <a:rPr lang="en-GB" dirty="0">
                <a:solidFill>
                  <a:srgbClr val="A77D15"/>
                </a:solidFill>
              </a:rPr>
              <a:t>About the role of PA in the treatment or rehabilitation of health conditions</a:t>
            </a:r>
          </a:p>
          <a:p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D11F59-355A-4717-E8B3-B158D7D9061F}"/>
              </a:ext>
            </a:extLst>
          </p:cNvPr>
          <p:cNvSpPr/>
          <p:nvPr/>
        </p:nvSpPr>
        <p:spPr>
          <a:xfrm>
            <a:off x="320957" y="2213863"/>
            <a:ext cx="3070587" cy="1631751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800" b="1"/>
              <a:t>75% think medical professionals should promote non-medical interventions like PA  </a:t>
            </a:r>
            <a:endParaRPr lang="en-GB" sz="18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1FDEC2-AC83-70FD-2FFC-64183AE37179}"/>
              </a:ext>
            </a:extLst>
          </p:cNvPr>
          <p:cNvSpPr/>
          <p:nvPr/>
        </p:nvSpPr>
        <p:spPr>
          <a:xfrm>
            <a:off x="3855369" y="2298908"/>
            <a:ext cx="5104067" cy="6359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81% would take part in PA if they were referred by a doctor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8A593CD-F352-3371-CC7D-08697807EA1C}"/>
              </a:ext>
            </a:extLst>
          </p:cNvPr>
          <p:cNvSpPr/>
          <p:nvPr/>
        </p:nvSpPr>
        <p:spPr>
          <a:xfrm>
            <a:off x="3376457" y="2680753"/>
            <a:ext cx="438006" cy="484632"/>
          </a:xfrm>
          <a:prstGeom prst="rightArrow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AA56B48-FC10-0E43-C7F7-F31E88DA847C}"/>
              </a:ext>
            </a:extLst>
          </p:cNvPr>
          <p:cNvSpPr/>
          <p:nvPr/>
        </p:nvSpPr>
        <p:spPr>
          <a:xfrm>
            <a:off x="3850498" y="4906408"/>
            <a:ext cx="5088915" cy="3786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A barrier is confidence engaging in PA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267BE03-E155-B341-F3D3-A2610F1EADC6}"/>
              </a:ext>
            </a:extLst>
          </p:cNvPr>
          <p:cNvSpPr/>
          <p:nvPr/>
        </p:nvSpPr>
        <p:spPr>
          <a:xfrm>
            <a:off x="3376457" y="4811916"/>
            <a:ext cx="470020" cy="484632"/>
          </a:xfrm>
          <a:prstGeom prst="rightArrow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B35DF530-BF54-D688-4E61-D7A77CD84134}"/>
              </a:ext>
            </a:extLst>
          </p:cNvPr>
          <p:cNvSpPr txBox="1">
            <a:spLocks/>
          </p:cNvSpPr>
          <p:nvPr/>
        </p:nvSpPr>
        <p:spPr>
          <a:xfrm>
            <a:off x="487638" y="1435570"/>
            <a:ext cx="8136078" cy="491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64006" rtl="0" eaLnBrk="1" latinLnBrk="0" hangingPunct="1">
              <a:lnSpc>
                <a:spcPct val="95000"/>
              </a:lnSpc>
              <a:spcBef>
                <a:spcPts val="945"/>
              </a:spcBef>
              <a:buFont typeface="Arial" panose="020B0604020202020204" pitchFamily="34" charset="0"/>
              <a:buNone/>
              <a:defRPr sz="1800" b="1" kern="1200">
                <a:solidFill>
                  <a:srgbClr val="D89A28"/>
                </a:solidFill>
                <a:latin typeface="+mn-lt"/>
                <a:ea typeface="+mn-ea"/>
                <a:cs typeface="+mn-cs"/>
              </a:defRPr>
            </a:lvl1pPr>
            <a:lvl2pPr marL="432003" indent="0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7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10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013" indent="-216001" algn="l" defTabSz="864006" rtl="0" eaLnBrk="1" latinLnBrk="0" hangingPunct="1">
              <a:lnSpc>
                <a:spcPct val="95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016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8020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022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025" indent="-216001" algn="l" defTabSz="864006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Residents’ Panel survey in July 2023 - 184 residents completed it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27CCDBD-E775-C3FD-E70A-1916065A9430}"/>
              </a:ext>
            </a:extLst>
          </p:cNvPr>
          <p:cNvSpPr/>
          <p:nvPr/>
        </p:nvSpPr>
        <p:spPr>
          <a:xfrm>
            <a:off x="3863495" y="5348183"/>
            <a:ext cx="5095941" cy="6943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32% believe people who lead PA sessions in the community are appropriately qualified 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5B50C5-AD55-24C8-D4DF-5E06864F6E90}"/>
              </a:ext>
            </a:extLst>
          </p:cNvPr>
          <p:cNvSpPr/>
          <p:nvPr/>
        </p:nvSpPr>
        <p:spPr>
          <a:xfrm>
            <a:off x="3856157" y="2994588"/>
            <a:ext cx="5095940" cy="80145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Only 18% without a disability have had a conversation at their doctor’s about PA. </a:t>
            </a:r>
          </a:p>
          <a:p>
            <a:pPr algn="ctr"/>
            <a:r>
              <a:rPr lang="en-GB" sz="1600" b="1" dirty="0"/>
              <a:t>It is 55% for those with a disability.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23D383-44B5-C6B0-E1A1-92E122C55AD6}"/>
              </a:ext>
            </a:extLst>
          </p:cNvPr>
          <p:cNvSpPr/>
          <p:nvPr/>
        </p:nvSpPr>
        <p:spPr>
          <a:xfrm>
            <a:off x="320956" y="4455398"/>
            <a:ext cx="3055501" cy="1280646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dirty="0"/>
              <a:t>78% think there are additional benefits of undertaking PA in community settings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511C3D-8888-34D3-E54E-BD0D84D8EF25}"/>
              </a:ext>
            </a:extLst>
          </p:cNvPr>
          <p:cNvSpPr/>
          <p:nvPr/>
        </p:nvSpPr>
        <p:spPr>
          <a:xfrm>
            <a:off x="3842685" y="4335906"/>
            <a:ext cx="5116751" cy="5073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600" b="1" dirty="0"/>
              <a:t>55% would be more likely to undertake PA in a community setting compared to a clinical one  </a:t>
            </a:r>
          </a:p>
        </p:txBody>
      </p:sp>
    </p:spTree>
    <p:extLst>
      <p:ext uri="{BB962C8B-B14F-4D97-AF65-F5344CB8AC3E}">
        <p14:creationId xmlns:p14="http://schemas.microsoft.com/office/powerpoint/2010/main" val="73273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E59F3FFE-713D-4A3B-84C4-8E1BDDEABD40}" type="slidenum">
              <a:rPr smtClean="0"/>
              <a:pPr/>
              <a:t>9</a:t>
            </a:fld>
            <a:endParaRPr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0114564-7822-CFFF-B4D0-52805E267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633216"/>
              </p:ext>
            </p:extLst>
          </p:nvPr>
        </p:nvGraphicFramePr>
        <p:xfrm>
          <a:off x="166255" y="874322"/>
          <a:ext cx="8678488" cy="5252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2E065C7-E942-B341-F137-424975871878}"/>
              </a:ext>
            </a:extLst>
          </p:cNvPr>
          <p:cNvSpPr txBox="1"/>
          <p:nvPr/>
        </p:nvSpPr>
        <p:spPr>
          <a:xfrm>
            <a:off x="1465942" y="942553"/>
            <a:ext cx="7678058" cy="119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dirty="0"/>
              <a:t>Led by: Doncaster &amp; Bassetlaw Teaching Hospitals NHS Foundation Trust (</a:t>
            </a:r>
            <a:r>
              <a:rPr lang="en-GB" sz="1600" b="1" dirty="0"/>
              <a:t>DBTH</a:t>
            </a:r>
            <a:r>
              <a:rPr lang="en-GB" sz="1600" dirty="0"/>
              <a:t>).</a:t>
            </a:r>
          </a:p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b="1" dirty="0"/>
              <a:t>Core Team: 2 Allied Health Professionals </a:t>
            </a:r>
            <a:r>
              <a:rPr lang="en-GB" sz="1600" dirty="0"/>
              <a:t>(job share); Band 4 Therapy Assistant; Nutritionist (2 days a week)</a:t>
            </a:r>
          </a:p>
          <a:p>
            <a:pPr marL="285750" indent="-144000" algn="l">
              <a:buFont typeface="Arial" panose="020B0604020202020204" pitchFamily="34" charset="0"/>
              <a:buChar char="•"/>
            </a:pPr>
            <a:r>
              <a:rPr lang="en-GB" sz="1600" dirty="0"/>
              <a:t>Funded through </a:t>
            </a:r>
            <a:r>
              <a:rPr lang="en-GB" sz="1600" b="1" dirty="0"/>
              <a:t>SYB Cancer Alliance</a:t>
            </a:r>
            <a:r>
              <a:rPr lang="en-GB" sz="1600" dirty="0"/>
              <a:t>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DED9E-DE65-5686-F69D-4991161954BC}"/>
              </a:ext>
            </a:extLst>
          </p:cNvPr>
          <p:cNvSpPr txBox="1"/>
          <p:nvPr/>
        </p:nvSpPr>
        <p:spPr>
          <a:xfrm>
            <a:off x="1993392" y="2282061"/>
            <a:ext cx="7150608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1750"/>
            <a:r>
              <a:rPr lang="en-GB" sz="1600" dirty="0"/>
              <a:t>Explore how </a:t>
            </a:r>
            <a:r>
              <a:rPr lang="en-GB" sz="1600" b="1" dirty="0"/>
              <a:t>PA, diet and overall wellbeing support: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before </a:t>
            </a:r>
            <a:r>
              <a:rPr lang="en-GB" sz="1600" b="1" dirty="0"/>
              <a:t>colorectal cancer surgery &amp; </a:t>
            </a:r>
            <a:r>
              <a:rPr lang="en-GB" sz="1600" dirty="0"/>
              <a:t>for those having </a:t>
            </a:r>
            <a:r>
              <a:rPr lang="en-GB" sz="1600" b="1" dirty="0"/>
              <a:t>adjuvant therapies </a:t>
            </a:r>
            <a:r>
              <a:rPr lang="en-GB" sz="1600" dirty="0"/>
              <a:t>can improve outcomes for the patients.  </a:t>
            </a:r>
          </a:p>
          <a:p>
            <a:pPr marL="141750"/>
            <a:r>
              <a:rPr lang="en-GB" sz="1600" b="1" dirty="0"/>
              <a:t>Scope and plan a new service.  </a:t>
            </a:r>
            <a:r>
              <a:rPr lang="en-GB" sz="1600" dirty="0"/>
              <a:t>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165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AB615-3072-7790-7596-1A8A3F536E7E}"/>
              </a:ext>
            </a:extLst>
          </p:cNvPr>
          <p:cNvSpPr txBox="1"/>
          <p:nvPr/>
        </p:nvSpPr>
        <p:spPr>
          <a:xfrm>
            <a:off x="2528880" y="3538691"/>
            <a:ext cx="6615120" cy="1407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b="1" dirty="0"/>
              <a:t>Pilot started 12th June for 6 months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Initially hospital delivered (Mexborough) - but looking </a:t>
            </a:r>
            <a:r>
              <a:rPr lang="en-GB" sz="1600" b="1" dirty="0"/>
              <a:t>at 2-3 other non-clinical sites</a:t>
            </a:r>
            <a:r>
              <a:rPr lang="en-GB" sz="1600" dirty="0"/>
              <a:t> as part of a phased expansion. 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Site visit to </a:t>
            </a:r>
            <a:r>
              <a:rPr lang="en-GB" sz="1600" b="1" dirty="0"/>
              <a:t>Askern Leisure Centre </a:t>
            </a:r>
            <a:r>
              <a:rPr lang="en-GB" sz="1600" dirty="0"/>
              <a:t>11 October 23 – run by  Doncaster Culture &amp; Leisure Trust (DCLT).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13E42E-BFE8-8C36-5D49-A04AA868609E}"/>
              </a:ext>
            </a:extLst>
          </p:cNvPr>
          <p:cNvSpPr/>
          <p:nvPr/>
        </p:nvSpPr>
        <p:spPr>
          <a:xfrm>
            <a:off x="1465943" y="216130"/>
            <a:ext cx="5878287" cy="515009"/>
          </a:xfrm>
          <a:prstGeom prst="roundRect">
            <a:avLst/>
          </a:prstGeom>
          <a:solidFill>
            <a:srgbClr val="9F1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/>
              <a:t>Cancer Prehabilitation - Pilot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095AA-A634-3F26-04E5-494A940EC1B2}"/>
              </a:ext>
            </a:extLst>
          </p:cNvPr>
          <p:cNvSpPr txBox="1"/>
          <p:nvPr/>
        </p:nvSpPr>
        <p:spPr>
          <a:xfrm>
            <a:off x="3131221" y="4879774"/>
            <a:ext cx="6012779" cy="124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41750"/>
            <a:r>
              <a:rPr lang="en-GB" sz="1600" dirty="0"/>
              <a:t>DCLT &amp; DBTH joining SY ‘</a:t>
            </a:r>
            <a:r>
              <a:rPr lang="en-GB" sz="1600" b="1" dirty="0"/>
              <a:t>Active Together’</a:t>
            </a:r>
            <a:r>
              <a:rPr lang="en-GB" sz="1600" dirty="0"/>
              <a:t> programme to: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unlock additional resources to extend the pilot 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GB" sz="1600" dirty="0"/>
              <a:t>improve co-ordination of support for patients </a:t>
            </a:r>
          </a:p>
          <a:p>
            <a:pPr marL="141750"/>
            <a:r>
              <a:rPr lang="en-GB" sz="1600" dirty="0"/>
              <a:t>GDM to continue to help connect partners &amp; coordinate meetings</a:t>
            </a:r>
          </a:p>
          <a:p>
            <a:pPr marL="141750"/>
            <a:r>
              <a:rPr lang="en-GB" sz="1600" dirty="0"/>
              <a:t>Will be an evaluation after the pilot. </a:t>
            </a:r>
          </a:p>
        </p:txBody>
      </p:sp>
    </p:spTree>
    <p:extLst>
      <p:ext uri="{BB962C8B-B14F-4D97-AF65-F5344CB8AC3E}">
        <p14:creationId xmlns:p14="http://schemas.microsoft.com/office/powerpoint/2010/main" val="2147521457"/>
      </p:ext>
    </p:extLst>
  </p:cSld>
  <p:clrMapOvr>
    <a:masterClrMapping/>
  </p:clrMapOvr>
</p:sld>
</file>

<file path=ppt/theme/theme1.xml><?xml version="1.0" encoding="utf-8"?>
<a:theme xmlns:a="http://schemas.openxmlformats.org/drawingml/2006/main" name="Doncaster Council_Magenta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A13FE20E-A8BE-4790-9926-F925C156DCA0}"/>
    </a:ext>
  </a:extLst>
</a:theme>
</file>

<file path=ppt/theme/theme10.xml><?xml version="1.0" encoding="utf-8"?>
<a:theme xmlns:a="http://schemas.openxmlformats.org/drawingml/2006/main" name="Doncaster Council_Cyan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3EBCC582-F167-4B85-AE03-2BDF012FAA7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ncaster Council_Mustard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29F51742-23F3-457D-9BB9-479D4D8A0958}"/>
    </a:ext>
  </a:extLst>
</a:theme>
</file>

<file path=ppt/theme/theme3.xml><?xml version="1.0" encoding="utf-8"?>
<a:theme xmlns:a="http://schemas.openxmlformats.org/drawingml/2006/main" name="Doncaster Council_Dark Grey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3A0376EC-E25C-496F-B445-F0C43A90C481}"/>
    </a:ext>
  </a:extLst>
</a:theme>
</file>

<file path=ppt/theme/theme4.xml><?xml version="1.0" encoding="utf-8"?>
<a:theme xmlns:a="http://schemas.openxmlformats.org/drawingml/2006/main" name="Doncaster Council_Light Grey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E9A58420-F4CD-4D9E-BDA7-00B66BE4EAE4}"/>
    </a:ext>
  </a:extLst>
</a:theme>
</file>

<file path=ppt/theme/theme5.xml><?xml version="1.0" encoding="utf-8"?>
<a:theme xmlns:a="http://schemas.openxmlformats.org/drawingml/2006/main" name="Doncaster Council_Dark Blu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DEF8D33E-E8FA-4494-B39D-35119CB053EE}"/>
    </a:ext>
  </a:extLst>
</a:theme>
</file>

<file path=ppt/theme/theme6.xml><?xml version="1.0" encoding="utf-8"?>
<a:theme xmlns:a="http://schemas.openxmlformats.org/drawingml/2006/main" name="Doncaster Council_Pale Blu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08536FFC-F6A1-4FFD-9D38-C87C7ABEE969}"/>
    </a:ext>
  </a:extLst>
</a:theme>
</file>

<file path=ppt/theme/theme7.xml><?xml version="1.0" encoding="utf-8"?>
<a:theme xmlns:a="http://schemas.openxmlformats.org/drawingml/2006/main" name="Doncaster Council_Dark Purpl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BD3C9FFC-3BA8-4DBE-9F30-F7DA603F9A32}"/>
    </a:ext>
  </a:extLst>
</a:theme>
</file>

<file path=ppt/theme/theme8.xml><?xml version="1.0" encoding="utf-8"?>
<a:theme xmlns:a="http://schemas.openxmlformats.org/drawingml/2006/main" name="Doncaster Council_Pink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3824A11B-8BA5-44BC-935E-FAAA93AF95A7}"/>
    </a:ext>
  </a:extLst>
</a:theme>
</file>

<file path=ppt/theme/theme9.xml><?xml version="1.0" encoding="utf-8"?>
<a:theme xmlns:a="http://schemas.openxmlformats.org/drawingml/2006/main" name="Doncaster Council_Light Blue">
  <a:themeElements>
    <a:clrScheme name="LJ-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1C4E"/>
      </a:accent1>
      <a:accent2>
        <a:srgbClr val="5D7E95"/>
      </a:accent2>
      <a:accent3>
        <a:srgbClr val="592C5F"/>
      </a:accent3>
      <a:accent4>
        <a:srgbClr val="DF85BA"/>
      </a:accent4>
      <a:accent5>
        <a:srgbClr val="A0AEE5"/>
      </a:accent5>
      <a:accent6>
        <a:srgbClr val="4597CF"/>
      </a:accent6>
      <a:hlink>
        <a:srgbClr val="4597CF"/>
      </a:hlink>
      <a:folHlink>
        <a:srgbClr val="DF85BA"/>
      </a:folHlink>
    </a:clrScheme>
    <a:fontScheme name="LJ-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F1C6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800" dirty="0" err="1" smtClean="0"/>
        </a:defPPr>
      </a:lstStyle>
    </a:txDef>
  </a:objectDefaults>
  <a:extraClrSchemeLst/>
  <a:custClrLst>
    <a:custClr name="Dark Grey">
      <a:srgbClr val="565759"/>
    </a:custClr>
    <a:custClr name="Light Grey">
      <a:srgbClr val="A8A7A8"/>
    </a:custClr>
    <a:custClr name="Magenda">
      <a:srgbClr val="9F1C64"/>
    </a:custClr>
    <a:custClr name="Yellow">
      <a:srgbClr val="D89A28"/>
    </a:custClr>
  </a:custClrLst>
  <a:extLst>
    <a:ext uri="{05A4C25C-085E-4340-85A3-A5531E510DB2}">
      <thm15:themeFamily xmlns:thm15="http://schemas.microsoft.com/office/thememl/2012/main" name="CDC-PowerPoint-Template.potx" id="{E6A2B73D-17C6-43A1-B978-26CAEE1C1C81}" vid="{EE85B59B-F76D-4DD1-BAC9-474A38EFF8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CDC-PowerPoint-Template</Template>
  <TotalTime>8785</TotalTime>
  <Words>2535</Words>
  <Application>Microsoft Office PowerPoint</Application>
  <PresentationFormat>On-screen Show (4:3)</PresentationFormat>
  <Paragraphs>380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Doncaster Council_Magenta</vt:lpstr>
      <vt:lpstr>Doncaster Council_Mustard</vt:lpstr>
      <vt:lpstr>Doncaster Council_Dark Grey</vt:lpstr>
      <vt:lpstr>Doncaster Council_Light Grey</vt:lpstr>
      <vt:lpstr>Doncaster Council_Dark Blue</vt:lpstr>
      <vt:lpstr>Doncaster Council_Pale Blue</vt:lpstr>
      <vt:lpstr>Doncaster Council_Dark Purple</vt:lpstr>
      <vt:lpstr>Doncaster Council_Pink</vt:lpstr>
      <vt:lpstr>Doncaster Council_Light Blue</vt:lpstr>
      <vt:lpstr>Doncaster Council_Cyan</vt:lpstr>
      <vt:lpstr>Get Doncaster Moving  Health &amp; Care Theme  Snapshot of Progress </vt:lpstr>
      <vt:lpstr>Inactivity in Doncaster</vt:lpstr>
      <vt:lpstr>Get Doncaster Moving</vt:lpstr>
      <vt:lpstr>Health &amp; Care Theme</vt:lpstr>
      <vt:lpstr>Recent Activity   </vt:lpstr>
      <vt:lpstr>Recent Activity (2)   </vt:lpstr>
      <vt:lpstr>Examples</vt:lpstr>
      <vt:lpstr>Residents’ 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so far  </vt:lpstr>
      <vt:lpstr>The Bigger Picture</vt:lpstr>
      <vt:lpstr>Scanning the horizon     </vt:lpstr>
      <vt:lpstr>NHS Horizons</vt:lpstr>
      <vt:lpstr>Sport England</vt:lpstr>
      <vt:lpstr>What Next?      </vt:lpstr>
      <vt:lpstr>Thanks for Listening  </vt:lpstr>
      <vt:lpstr>Further Information </vt:lpstr>
    </vt:vector>
  </TitlesOfParts>
  <Company>DMBC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Askern Leisure Centre, Decarbonisation and Refurbishment.</dc:title>
  <dc:creator>Maddox, Andy</dc:creator>
  <cp:lastModifiedBy>Pattinson, Andy</cp:lastModifiedBy>
  <cp:revision>90</cp:revision>
  <dcterms:created xsi:type="dcterms:W3CDTF">2023-02-23T12:01:03Z</dcterms:created>
  <dcterms:modified xsi:type="dcterms:W3CDTF">2023-10-10T11:12:38Z</dcterms:modified>
</cp:coreProperties>
</file>