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4" r:id="rId2"/>
  </p:sldMasterIdLst>
  <p:notesMasterIdLst>
    <p:notesMasterId r:id="rId27"/>
  </p:notesMasterIdLst>
  <p:handoutMasterIdLst>
    <p:handoutMasterId r:id="rId28"/>
  </p:handoutMasterIdLst>
  <p:sldIdLst>
    <p:sldId id="382" r:id="rId3"/>
    <p:sldId id="385" r:id="rId4"/>
    <p:sldId id="260" r:id="rId5"/>
    <p:sldId id="261" r:id="rId6"/>
    <p:sldId id="389" r:id="rId7"/>
    <p:sldId id="392" r:id="rId8"/>
    <p:sldId id="378" r:id="rId9"/>
    <p:sldId id="379" r:id="rId10"/>
    <p:sldId id="380" r:id="rId11"/>
    <p:sldId id="381" r:id="rId12"/>
    <p:sldId id="393" r:id="rId13"/>
    <p:sldId id="301" r:id="rId14"/>
    <p:sldId id="342" r:id="rId15"/>
    <p:sldId id="353" r:id="rId16"/>
    <p:sldId id="343" r:id="rId17"/>
    <p:sldId id="354" r:id="rId18"/>
    <p:sldId id="355" r:id="rId19"/>
    <p:sldId id="383" r:id="rId20"/>
    <p:sldId id="373" r:id="rId21"/>
    <p:sldId id="358" r:id="rId22"/>
    <p:sldId id="397" r:id="rId23"/>
    <p:sldId id="399" r:id="rId24"/>
    <p:sldId id="398" r:id="rId25"/>
    <p:sldId id="395" r:id="rId26"/>
  </p:sldIdLst>
  <p:sldSz cx="10691813" cy="7559675"/>
  <p:notesSz cx="6797675" cy="9926638"/>
  <p:embeddedFontLst>
    <p:embeddedFont>
      <p:font typeface="Libre Franklin" panose="020B0604020202020204" charset="0"/>
      <p:regular r:id="rId29"/>
      <p:bold r:id="rId30"/>
      <p:italic r:id="rId31"/>
      <p:boldItalic r:id="rId32"/>
    </p:embeddedFont>
    <p:embeddedFont>
      <p:font typeface="Arial Narrow" panose="020B060602020203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 Condensed" panose="020B0604020202020204" charset="0"/>
      <p:regular r:id="rId41"/>
    </p:embeddedFont>
    <p:embeddedFont>
      <p:font typeface="Roboto Condensed Light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ihluFFgrgJtQV1pyxZS1rIiA9L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2261" autoAdjust="0"/>
  </p:normalViewPr>
  <p:slideViewPr>
    <p:cSldViewPr>
      <p:cViewPr>
        <p:scale>
          <a:sx n="70" d="100"/>
          <a:sy n="70" d="100"/>
        </p:scale>
        <p:origin x="-1546" y="-86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6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64" Type="http://customschemas.google.com/relationships/presentationmetadata" Target="metadata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2E299-3ECC-4047-B729-52E8784EBD99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149CE-D313-4B30-998D-294E430BD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4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18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bc21451d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abc21451df_0_11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gabc21451df_0_1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3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Briefly</a:t>
            </a:r>
            <a:r>
              <a:rPr lang="en-GB" baseline="0" dirty="0" smtClean="0"/>
              <a:t> share what has been achieved by the schools and wider partners working together – see slide</a:t>
            </a:r>
            <a:endParaRPr dirty="0"/>
          </a:p>
        </p:txBody>
      </p:sp>
      <p:sp>
        <p:nvSpPr>
          <p:cNvPr id="712" name="Google Shape;712;p3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Emphasise the</a:t>
            </a:r>
            <a:r>
              <a:rPr lang="en-GB" baseline="0" dirty="0" smtClean="0"/>
              <a:t> rapid review by JUMP Coordinators. Possible without a research institute if resources don’t allow for this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7" name="Google Shape;307;p2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819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56464e5fc_1_5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110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“Creating Active Schools uses an evidence-based behavioural science approach to facilitate organisational change to enable all primary school pupils to be active for at least 30 minutes every day.</a:t>
            </a:r>
            <a:r>
              <a:rPr lang="en-GB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Through in-person and online support which profiles existing </a:t>
            </a:r>
            <a:r>
              <a:rPr lang="en-GB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</a:t>
            </a:r>
            <a:r>
              <a:rPr lang="en-GB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“Creating Active Schools uses an evidence-based behavioural science approach to facilitate organisational change to enable all primary school pupils to be active for at least 30 minutes every day.</a:t>
            </a:r>
            <a:r>
              <a:rPr lang="en-GB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Through in-person and online support which profiles existing provision, key impact areas are identified to help schools plan for the short, medium and long-term to create impactful and sustainable change.”</a:t>
            </a:r>
            <a:r>
              <a:rPr lang="en-GB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ision</a:t>
            </a:r>
            <a:r>
              <a:rPr lang="en-GB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key impact areas are identified to help schools plan for the short, medium and long-term to create impactful and sustainable change.”</a:t>
            </a:r>
            <a:endParaRPr sz="500" dirty="0">
              <a:solidFill>
                <a:schemeClr val="dk1"/>
              </a:solidFill>
            </a:endParaRPr>
          </a:p>
        </p:txBody>
      </p:sp>
      <p:sp>
        <p:nvSpPr>
          <p:cNvPr id="136" name="Google Shape;136;g1056464e5f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256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5" name="Google Shape;795;p4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aseline="0" dirty="0" smtClean="0"/>
              <a:t>JU:MP Connectors the aims here: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aseline="0" dirty="0" smtClean="0"/>
              <a:t>Taking a behaviour change approach to create sustainable change where possible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Hand over for case studies </a:t>
            </a:r>
            <a:endParaRPr dirty="0"/>
          </a:p>
        </p:txBody>
      </p:sp>
      <p:sp>
        <p:nvSpPr>
          <p:cNvPr id="796" name="Google Shape;796;p4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3d316aaf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b3d316aaf0_0_5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A reminder on</a:t>
            </a:r>
            <a:r>
              <a:rPr lang="en-GB" baseline="0" dirty="0" smtClean="0"/>
              <a:t> what is</a:t>
            </a:r>
            <a:r>
              <a:rPr lang="en-GB" dirty="0" smtClean="0"/>
              <a:t> JU:MP</a:t>
            </a:r>
            <a:endParaRPr dirty="0"/>
          </a:p>
        </p:txBody>
      </p:sp>
      <p:sp>
        <p:nvSpPr>
          <p:cNvPr id="115" name="Google Shape;115;gb3d316aaf0_0_5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bc21451d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abc21451df_0_11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Active Bradford – lead LDP Exec Board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Delivery and research by BiB on behalf of Active Bradford  </a:t>
            </a:r>
            <a:endParaRPr lang="en-GB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Overview slide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Population</a:t>
            </a:r>
            <a:endParaRPr dirty="0"/>
          </a:p>
        </p:txBody>
      </p:sp>
      <p:sp>
        <p:nvSpPr>
          <p:cNvPr id="137" name="Google Shape;137;gabc21451df_0_1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The</a:t>
            </a:r>
            <a:r>
              <a:rPr lang="en-GB" baseline="0" dirty="0" smtClean="0"/>
              <a:t> area – cut this if you like </a:t>
            </a:r>
            <a:endParaRPr dirty="0"/>
          </a:p>
        </p:txBody>
      </p:sp>
      <p:sp>
        <p:nvSpPr>
          <p:cNvPr id="400" name="Google Shape;400;p2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81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819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819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819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b54e900472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b54e900472_6_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Jan</a:t>
            </a:r>
            <a:endParaRPr dirty="0"/>
          </a:p>
        </p:txBody>
      </p:sp>
      <p:sp>
        <p:nvSpPr>
          <p:cNvPr id="223" name="Google Shape;223;gb54e900472_6_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0034" y="-16518"/>
            <a:ext cx="10731880" cy="759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"/>
          <p:cNvSpPr txBox="1">
            <a:spLocks noGrp="1"/>
          </p:cNvSpPr>
          <p:nvPr>
            <p:ph type="ctrTitle"/>
          </p:nvPr>
        </p:nvSpPr>
        <p:spPr>
          <a:xfrm>
            <a:off x="801888" y="3370797"/>
            <a:ext cx="9088041" cy="599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412"/>
              </a:buClr>
              <a:buSzPts val="4800"/>
              <a:buFont typeface="Arial Narrow"/>
              <a:buNone/>
              <a:defRPr sz="4800" b="1" i="0">
                <a:solidFill>
                  <a:srgbClr val="45141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ubTitle" idx="1"/>
          </p:nvPr>
        </p:nvSpPr>
        <p:spPr>
          <a:xfrm>
            <a:off x="801885" y="4155637"/>
            <a:ext cx="801886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lt1"/>
              </a:buClr>
              <a:buSzPts val="2646"/>
              <a:buNone/>
              <a:defRPr sz="2600" b="1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0"/>
            </a:lvl2pPr>
            <a:lvl3pPr lvl="2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/>
            </a:lvl4pPr>
            <a:lvl5pPr lvl="4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/>
            </a:lvl5pPr>
            <a:lvl6pPr lvl="5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/>
            </a:lvl6pPr>
            <a:lvl7pPr lvl="6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/>
            </a:lvl7pPr>
            <a:lvl8pPr lvl="7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/>
            </a:lvl8pPr>
            <a:lvl9pPr lvl="8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3" y="1763927"/>
            <a:ext cx="4722217" cy="498903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7"/>
            <a:ext cx="4722217" cy="498903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9"/>
            <a:ext cx="4724074" cy="70521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179"/>
            <a:ext cx="4725930" cy="70521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72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23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7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90"/>
            <a:ext cx="5977020" cy="645197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1935"/>
            <a:ext cx="3517533" cy="5171028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66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79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85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40"/>
            <a:ext cx="2405658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40"/>
            <a:ext cx="7038777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7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 slide">
  <p:cSld name="Body copy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7" descr="A picture containing graphical user interface, text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4301"/>
            <a:ext cx="10691813" cy="755537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529630" y="605819"/>
            <a:ext cx="5446631" cy="36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A4A"/>
              </a:buClr>
              <a:buSzPts val="2400"/>
              <a:buFont typeface="Arial Narrow"/>
              <a:buNone/>
              <a:defRPr sz="2400" b="1" i="0">
                <a:solidFill>
                  <a:srgbClr val="ED6A4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529626" y="1088870"/>
            <a:ext cx="4523137" cy="36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451412"/>
              </a:buClr>
              <a:buSzPts val="1700"/>
              <a:buNone/>
              <a:defRPr sz="1700" b="1" i="0">
                <a:solidFill>
                  <a:srgbClr val="45141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286" lvl="1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0" b="1"/>
            </a:lvl2pPr>
            <a:lvl3pPr marL="1371431" lvl="2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00" b="1"/>
            </a:lvl3pPr>
            <a:lvl4pPr marL="1828574" lvl="3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4pPr>
            <a:lvl5pPr marL="2285717" lvl="4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5pPr>
            <a:lvl6pPr marL="2742860" lvl="5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6pPr>
            <a:lvl7pPr marL="3200005" lvl="6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7pPr>
            <a:lvl8pPr marL="3657148" lvl="7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8pPr>
            <a:lvl9pPr marL="4114291" lvl="8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2"/>
          </p:nvPr>
        </p:nvSpPr>
        <p:spPr>
          <a:xfrm>
            <a:off x="7933401" y="2254326"/>
            <a:ext cx="2231572" cy="157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123529"/>
              </a:lnSpc>
              <a:spcBef>
                <a:spcPts val="1102"/>
              </a:spcBef>
              <a:spcAft>
                <a:spcPts val="0"/>
              </a:spcAft>
              <a:buClr>
                <a:srgbClr val="ED6A4A"/>
              </a:buClr>
              <a:buSzPts val="1700"/>
              <a:buNone/>
              <a:defRPr sz="1700" b="1" i="0">
                <a:solidFill>
                  <a:srgbClr val="ED6A4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286" lvl="1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0" b="1"/>
            </a:lvl2pPr>
            <a:lvl3pPr marL="1371431" lvl="2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00" b="1"/>
            </a:lvl3pPr>
            <a:lvl4pPr marL="1828574" lvl="3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4pPr>
            <a:lvl5pPr marL="2285717" lvl="4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5pPr>
            <a:lvl6pPr marL="2742860" lvl="5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6pPr>
            <a:lvl7pPr marL="3200005" lvl="6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7pPr>
            <a:lvl8pPr marL="3657148" lvl="7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8pPr>
            <a:lvl9pPr marL="4114291" lvl="8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3"/>
          </p:nvPr>
        </p:nvSpPr>
        <p:spPr>
          <a:xfrm>
            <a:off x="526840" y="2240838"/>
            <a:ext cx="3424674" cy="237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451412"/>
              </a:buClr>
              <a:buSzPts val="1200"/>
              <a:buFont typeface="Arial"/>
              <a:buNone/>
              <a:defRPr sz="1300" b="0" i="0">
                <a:solidFill>
                  <a:srgbClr val="45141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86" lvl="1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1" lvl="2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4" lvl="3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7" lvl="4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60" lvl="5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5" lvl="6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8" lvl="7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91" lvl="8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4"/>
          </p:nvPr>
        </p:nvSpPr>
        <p:spPr>
          <a:xfrm>
            <a:off x="4336929" y="2240837"/>
            <a:ext cx="3206872" cy="4229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451412"/>
              </a:buClr>
              <a:buSzPts val="1200"/>
              <a:buNone/>
              <a:defRPr sz="1300" b="0" i="0">
                <a:solidFill>
                  <a:srgbClr val="45141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86" lvl="1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1" marR="0" lvl="2" indent="-36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/>
            </a:lvl3pPr>
            <a:lvl4pPr marL="1828574" marR="0" lvl="3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/>
            </a:lvl4pPr>
            <a:lvl5pPr marL="2285717" lvl="4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60" lvl="5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5" lvl="6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8" lvl="7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91" lvl="8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">
  <p:cSld name="Imag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A picture containing graphical user interface, text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4301"/>
            <a:ext cx="10691813" cy="755537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>
            <a:spLocks noGrp="1"/>
          </p:cNvSpPr>
          <p:nvPr>
            <p:ph type="pic" idx="2"/>
          </p:nvPr>
        </p:nvSpPr>
        <p:spPr>
          <a:xfrm>
            <a:off x="0" y="1981202"/>
            <a:ext cx="6510338" cy="38100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6738938" y="2302746"/>
            <a:ext cx="3217862" cy="378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451412"/>
              </a:buClr>
              <a:buSzPts val="1200"/>
              <a:buNone/>
              <a:defRPr sz="1300" b="0" i="0">
                <a:solidFill>
                  <a:srgbClr val="45141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86" lvl="1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1" lvl="2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4" lvl="3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7" lvl="4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60" lvl="5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5" lvl="6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8" lvl="7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91" lvl="8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529629" y="605819"/>
            <a:ext cx="7427831" cy="36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A4A"/>
              </a:buClr>
              <a:buSzPts val="2400"/>
              <a:buFont typeface="Arial Narrow"/>
              <a:buNone/>
              <a:defRPr sz="2400" b="1" i="0">
                <a:solidFill>
                  <a:srgbClr val="ED6A4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3"/>
          </p:nvPr>
        </p:nvSpPr>
        <p:spPr>
          <a:xfrm>
            <a:off x="529626" y="1088870"/>
            <a:ext cx="4523137" cy="36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451412"/>
              </a:buClr>
              <a:buSzPts val="1700"/>
              <a:buNone/>
              <a:defRPr sz="1700" b="1" i="0">
                <a:solidFill>
                  <a:srgbClr val="45141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286" lvl="1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0" b="1"/>
            </a:lvl2pPr>
            <a:lvl3pPr marL="1371431" lvl="2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00" b="1"/>
            </a:lvl3pPr>
            <a:lvl4pPr marL="1828574" lvl="3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4pPr>
            <a:lvl5pPr marL="2285717" lvl="4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5pPr>
            <a:lvl6pPr marL="2742860" lvl="5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6pPr>
            <a:lvl7pPr marL="3200005" lvl="6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7pPr>
            <a:lvl8pPr marL="3657148" lvl="7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8pPr>
            <a:lvl9pPr marL="4114291" lvl="8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4"/>
          </p:nvPr>
        </p:nvSpPr>
        <p:spPr>
          <a:xfrm>
            <a:off x="1992087" y="5976942"/>
            <a:ext cx="4518252" cy="28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89" tIns="45694" rIns="0" bIns="45694" anchor="t" anchorCtr="0">
            <a:noAutofit/>
          </a:bodyPr>
          <a:lstStyle>
            <a:lvl1pPr marL="457143" lvl="0" indent="-228572" algn="r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ED6A4A"/>
              </a:buClr>
              <a:buSzPts val="900"/>
              <a:buNone/>
              <a:defRPr sz="900" b="1" i="0">
                <a:solidFill>
                  <a:srgbClr val="ED6A4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286" lvl="1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1" lvl="2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4" lvl="3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7" lvl="4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60" lvl="5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5" lvl="6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8" lvl="7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91" lvl="8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43028">
            <a:off x="6738938" y="1936956"/>
            <a:ext cx="509496" cy="279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 1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b3d316aaf0_0_168"/>
          <p:cNvSpPr/>
          <p:nvPr/>
        </p:nvSpPr>
        <p:spPr>
          <a:xfrm>
            <a:off x="1" y="0"/>
            <a:ext cx="10692130" cy="7556500"/>
          </a:xfrm>
          <a:custGeom>
            <a:avLst/>
            <a:gdLst/>
            <a:ahLst/>
            <a:cxnLst/>
            <a:rect l="l" t="t" r="r" b="b"/>
            <a:pathLst>
              <a:path w="10692130" h="7556500" extrusionOk="0">
                <a:moveTo>
                  <a:pt x="0" y="0"/>
                </a:moveTo>
                <a:lnTo>
                  <a:pt x="10691813" y="0"/>
                </a:lnTo>
                <a:lnTo>
                  <a:pt x="10691813" y="7556500"/>
                </a:lnTo>
              </a:path>
              <a:path w="10692130" h="7556500" extrusionOk="0">
                <a:moveTo>
                  <a:pt x="0" y="755650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gb3d316aaf0_0_168"/>
          <p:cNvSpPr txBox="1">
            <a:spLocks noGrp="1"/>
          </p:cNvSpPr>
          <p:nvPr>
            <p:ph type="ftr" idx="11"/>
          </p:nvPr>
        </p:nvSpPr>
        <p:spPr>
          <a:xfrm>
            <a:off x="3635214" y="7030498"/>
            <a:ext cx="34212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gb3d316aaf0_0_168"/>
          <p:cNvSpPr txBox="1">
            <a:spLocks noGrp="1"/>
          </p:cNvSpPr>
          <p:nvPr>
            <p:ph type="dt" idx="10"/>
          </p:nvPr>
        </p:nvSpPr>
        <p:spPr>
          <a:xfrm>
            <a:off x="534593" y="7030498"/>
            <a:ext cx="2459099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b3d316aaf0_0_168"/>
          <p:cNvSpPr txBox="1">
            <a:spLocks noGrp="1"/>
          </p:cNvSpPr>
          <p:nvPr>
            <p:ph type="sldNum" idx="12"/>
          </p:nvPr>
        </p:nvSpPr>
        <p:spPr>
          <a:xfrm>
            <a:off x="7698099" y="7030498"/>
            <a:ext cx="2459099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06473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ody copy slide">
  <p:cSld name="4_Body copy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4627" y="-15255"/>
            <a:ext cx="10741066" cy="759018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8"/>
          <p:cNvSpPr txBox="1">
            <a:spLocks noGrp="1"/>
          </p:cNvSpPr>
          <p:nvPr>
            <p:ph type="title"/>
          </p:nvPr>
        </p:nvSpPr>
        <p:spPr>
          <a:xfrm>
            <a:off x="529629" y="605818"/>
            <a:ext cx="5446631" cy="36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50"/>
              <a:buNone/>
              <a:defRPr sz="2400">
                <a:solidFill>
                  <a:srgbClr val="ED6A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body" idx="1"/>
          </p:nvPr>
        </p:nvSpPr>
        <p:spPr>
          <a:xfrm>
            <a:off x="529626" y="1088869"/>
            <a:ext cx="4523137" cy="36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SzPts val="3086"/>
              <a:buNone/>
              <a:defRPr sz="1700" b="0">
                <a:solidFill>
                  <a:srgbClr val="45141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86" lvl="1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2646"/>
              <a:buNone/>
              <a:defRPr sz="2200" b="1"/>
            </a:lvl2pPr>
            <a:lvl3pPr marL="1371431" lvl="2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2205"/>
              <a:buNone/>
              <a:defRPr sz="1900" b="1"/>
            </a:lvl3pPr>
            <a:lvl4pPr marL="1828574" lvl="3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4pPr>
            <a:lvl5pPr marL="2285717" lvl="4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5pPr>
            <a:lvl6pPr marL="2742860" lvl="5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6pPr>
            <a:lvl7pPr marL="3200005" lvl="6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7pPr>
            <a:lvl8pPr marL="3657148" lvl="7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8pPr>
            <a:lvl9pPr marL="4114291" lvl="8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body" idx="2"/>
          </p:nvPr>
        </p:nvSpPr>
        <p:spPr>
          <a:xfrm>
            <a:off x="7933401" y="2254326"/>
            <a:ext cx="2231572" cy="157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123529"/>
              </a:lnSpc>
              <a:spcBef>
                <a:spcPts val="1102"/>
              </a:spcBef>
              <a:spcAft>
                <a:spcPts val="0"/>
              </a:spcAft>
              <a:buSzPts val="3086"/>
              <a:buNone/>
              <a:defRPr sz="1700" b="0">
                <a:solidFill>
                  <a:srgbClr val="ED6A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86" lvl="1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2646"/>
              <a:buNone/>
              <a:defRPr sz="2200" b="1"/>
            </a:lvl2pPr>
            <a:lvl3pPr marL="1371431" lvl="2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2205"/>
              <a:buNone/>
              <a:defRPr sz="1900" b="1"/>
            </a:lvl3pPr>
            <a:lvl4pPr marL="1828574" lvl="3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4pPr>
            <a:lvl5pPr marL="2285717" lvl="4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5pPr>
            <a:lvl6pPr marL="2742860" lvl="5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6pPr>
            <a:lvl7pPr marL="3200005" lvl="6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7pPr>
            <a:lvl8pPr marL="3657148" lvl="7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8pPr>
            <a:lvl9pPr marL="4114291" lvl="8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None/>
              <a:defRPr sz="1700" b="1"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body" idx="3"/>
          </p:nvPr>
        </p:nvSpPr>
        <p:spPr>
          <a:xfrm>
            <a:off x="526840" y="2240838"/>
            <a:ext cx="3424674" cy="237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SzPts val="3086"/>
              <a:buFont typeface="Roboto Condensed Light"/>
              <a:buNone/>
              <a:defRPr sz="1300">
                <a:solidFill>
                  <a:srgbClr val="451412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286" lvl="1" indent="-396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2646"/>
              <a:buChar char="•"/>
              <a:defRPr/>
            </a:lvl2pPr>
            <a:lvl3pPr marL="1371431" lvl="2" indent="-36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2205"/>
              <a:buChar char="•"/>
              <a:defRPr/>
            </a:lvl3pPr>
            <a:lvl4pPr marL="1828574" lvl="3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4pPr>
            <a:lvl5pPr marL="2285717" lvl="4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5pPr>
            <a:lvl6pPr marL="2742860" lvl="5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6pPr>
            <a:lvl7pPr marL="3200005" lvl="6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7pPr>
            <a:lvl8pPr marL="3657148" lvl="7" indent="-35454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8pPr>
            <a:lvl9pPr marL="4114291" lvl="8" indent="-35454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body" idx="4"/>
          </p:nvPr>
        </p:nvSpPr>
        <p:spPr>
          <a:xfrm>
            <a:off x="4336929" y="2240837"/>
            <a:ext cx="3206872" cy="4229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SzPts val="3086"/>
              <a:buNone/>
              <a:defRPr sz="1300">
                <a:solidFill>
                  <a:srgbClr val="451412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286" lvl="1" indent="-396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2646"/>
              <a:buChar char="•"/>
              <a:defRPr/>
            </a:lvl2pPr>
            <a:lvl3pPr marL="1371431" marR="0" lvl="2" indent="-36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/>
            </a:lvl3pPr>
            <a:lvl4pPr marL="1828574" marR="0" lvl="3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/>
            </a:lvl4pPr>
            <a:lvl5pPr marL="2285717" lvl="4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5pPr>
            <a:lvl6pPr marL="2742860" lvl="5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6pPr>
            <a:lvl7pPr marL="3200005" lvl="6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7pPr>
            <a:lvl8pPr marL="3657148" lvl="7" indent="-35454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8pPr>
            <a:lvl9pPr marL="4114291" lvl="8" indent="-35454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SzPts val="198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43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 txBox="1"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Narrow"/>
              <a:buNone/>
              <a:defRPr sz="2900" b="1" i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ftr" idx="11"/>
          </p:nvPr>
        </p:nvSpPr>
        <p:spPr>
          <a:xfrm>
            <a:off x="3541665" y="7006704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dt" idx="10"/>
          </p:nvPr>
        </p:nvSpPr>
        <p:spPr>
          <a:xfrm>
            <a:off x="735062" y="7006704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ldNum" idx="12"/>
          </p:nvPr>
        </p:nvSpPr>
        <p:spPr>
          <a:xfrm>
            <a:off x="7551093" y="7006704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60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8" y="2348402"/>
            <a:ext cx="908804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4" y="4283818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7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4"/>
            <a:ext cx="9088041" cy="150143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6"/>
            <a:ext cx="9088041" cy="1653678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3896-1353-4598-A040-8D5183B875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D194F-9A89-4C80-9D4F-70FB74472C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0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735065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735065" y="2012414"/>
            <a:ext cx="922168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rmAutofit/>
          </a:bodyPr>
          <a:lstStyle>
            <a:lvl1pPr marL="457200" marR="0" lvl="0" indent="-424561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62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61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735062" y="7006705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541666" y="7006705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7551093" y="7006705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9" r:id="rId4"/>
    <p:sldLayoutId id="2147483676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763927"/>
            <a:ext cx="9622632" cy="4989036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91" y="7006701"/>
            <a:ext cx="2494756" cy="402483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873">
              <a:buClrTx/>
              <a:buFontTx/>
              <a:buNone/>
            </a:pPr>
            <a:fld id="{84903896-1353-4598-A040-8D5183B87507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42873">
                <a:buClrTx/>
                <a:buFontTx/>
                <a:buNone/>
              </a:pPr>
              <a:t>05/12/2022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038" y="7006701"/>
            <a:ext cx="3385741" cy="402483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873">
              <a:buClrTx/>
              <a:buFontTx/>
              <a:buNone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466" y="7006701"/>
            <a:ext cx="2494756" cy="402483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873">
              <a:buClrTx/>
              <a:buFontTx/>
              <a:buNone/>
            </a:pPr>
            <a:fld id="{5F7D194F-9A89-4C80-9D4F-70FB74472CEC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42873">
                <a:buClrTx/>
                <a:buFontTx/>
                <a:buNone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5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287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10428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iqjI2-4fLgAhWHAWMBHXPYAIAQjRx6BAgBEAU&amp;url=https://www.asianexpress.co.uk/2017/09/flexing-those-hairy-climbing-muscles/&amp;psig=AOvVaw2njpAHJFrALRNxwxM0EAvb&amp;ust=1552141794395882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ifi72_4PLgAhWdA2MBHdXqAPAQjRx6BAgBEAU&amp;url=https://www.geograph.org.uk/photo/4178767&amp;psig=AOvVaw0h_j8FPdhX-dmRPPFR128K&amp;ust=1552141672744535" TargetMode="External"/><Relationship Id="rId5" Type="http://schemas.openxmlformats.org/officeDocument/2006/relationships/image" Target="../media/image20.jpg"/><Relationship Id="rId10" Type="http://schemas.openxmlformats.org/officeDocument/2006/relationships/image" Target="../media/image23.png"/><Relationship Id="rId4" Type="http://schemas.openxmlformats.org/officeDocument/2006/relationships/hyperlink" Target="https://www.google.com/url?sa=i&amp;rct=j&amp;q=&amp;esrc=s&amp;source=images&amp;cd=&amp;cad=rja&amp;uact=8&amp;ved=2ahUKEwjs3N6L4PLgAhXsDWMBHRN7AnAQjRx6BAgBEAU&amp;url=https://www.thetelegraphandargus.co.uk/news/15069194.bradford-mosques-invite-visitors-for-a-cuppa/&amp;psig=AOvVaw2WO-k43zvB-LV6AraJlob6&amp;ust=1552141508427862" TargetMode="External"/><Relationship Id="rId9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593378" y="1547589"/>
            <a:ext cx="9361040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A4A"/>
              </a:buClr>
              <a:buSzPts val="2400"/>
              <a:buFont typeface="Arial Narrow"/>
              <a:buNone/>
              <a:defRPr sz="2400" b="1" i="0" u="none" strike="noStrike" cap="none">
                <a:solidFill>
                  <a:srgbClr val="ED6A4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dirty="0">
                <a:solidFill>
                  <a:schemeClr val="tx1"/>
                </a:solidFill>
                <a:latin typeface="Roboto Condensed" panose="020B0604020202020204" charset="0"/>
                <a:cs typeface="Roboto Condensed" panose="020B0604020202020204" charset="0"/>
              </a:rPr>
              <a:t>Sharing the Learning Series</a:t>
            </a:r>
          </a:p>
          <a:p>
            <a:r>
              <a:rPr lang="en-GB" sz="3600" dirty="0">
                <a:latin typeface="Roboto Condensed" panose="020B0604020202020204" charset="0"/>
                <a:cs typeface="Roboto Condensed" panose="020B0604020202020204" charset="0"/>
              </a:rPr>
              <a:t>Whole Systems Physical Activity: </a:t>
            </a:r>
          </a:p>
          <a:p>
            <a:r>
              <a:rPr lang="en-GB" sz="3600" dirty="0">
                <a:latin typeface="Roboto Condensed" panose="020B0604020202020204" charset="0"/>
                <a:cs typeface="Roboto Condensed" panose="020B0604020202020204" charset="0"/>
              </a:rPr>
              <a:t>Locality approach and the role of greenspace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43" y="3838746"/>
            <a:ext cx="1767512" cy="10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01" y="3825107"/>
            <a:ext cx="2661641" cy="10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GET DONCASTER MOVING_logo_cmyk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01" y="5191567"/>
            <a:ext cx="2213539" cy="98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Active Calderdale logo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61" y="5114163"/>
            <a:ext cx="1340155" cy="110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 descr="https://www.yorkshiresport.org/wp-content/uploads/2017/01/Yorkshire_Sport_Foundation_RG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59" y="3926410"/>
            <a:ext cx="2362906" cy="84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67" y="5273902"/>
            <a:ext cx="1566280" cy="78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3" y="5094190"/>
            <a:ext cx="1864580" cy="10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6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6" t="29607" r="29547" b="29592"/>
          <a:stretch/>
        </p:blipFill>
        <p:spPr>
          <a:xfrm>
            <a:off x="2249563" y="539477"/>
            <a:ext cx="5996128" cy="615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3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54e900472_6_1"/>
          <p:cNvSpPr txBox="1">
            <a:spLocks noGrp="1"/>
          </p:cNvSpPr>
          <p:nvPr>
            <p:ph type="title"/>
          </p:nvPr>
        </p:nvSpPr>
        <p:spPr>
          <a:xfrm>
            <a:off x="584457" y="351700"/>
            <a:ext cx="8006701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>
              <a:buSzPts val="2800"/>
            </a:pPr>
            <a:r>
              <a:rPr lang="en-GB" sz="3600" dirty="0">
                <a:latin typeface="Roboto Condensed"/>
                <a:ea typeface="Roboto Condensed"/>
                <a:cs typeface="Roboto Condensed"/>
                <a:sym typeface="Roboto Condensed"/>
              </a:rPr>
              <a:t>JU:MP Neighbourhood Approach</a:t>
            </a:r>
            <a:endParaRPr sz="36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6" name="Google Shape;226;gb54e900472_6_1"/>
          <p:cNvSpPr txBox="1">
            <a:spLocks noGrp="1"/>
          </p:cNvSpPr>
          <p:nvPr>
            <p:ph type="body" idx="1"/>
          </p:nvPr>
        </p:nvSpPr>
        <p:spPr>
          <a:xfrm>
            <a:off x="584450" y="959363"/>
            <a:ext cx="747124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</a:pPr>
            <a:r>
              <a:rPr lang="en-GB" sz="2400" dirty="0">
                <a:latin typeface="Roboto Condensed"/>
                <a:ea typeface="Roboto Condensed"/>
                <a:cs typeface="Roboto Condensed"/>
                <a:sym typeface="Roboto Condensed"/>
              </a:rPr>
              <a:t>Whole system working for active children and families</a:t>
            </a:r>
            <a:endParaRPr sz="24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7" name="Google Shape;227;gb54e900472_6_1"/>
          <p:cNvSpPr/>
          <p:nvPr/>
        </p:nvSpPr>
        <p:spPr>
          <a:xfrm rot="-5400000">
            <a:off x="4548704" y="1784412"/>
            <a:ext cx="2549100" cy="8148000"/>
          </a:xfrm>
          <a:prstGeom prst="moon">
            <a:avLst>
              <a:gd name="adj" fmla="val 36421"/>
            </a:avLst>
          </a:prstGeom>
          <a:solidFill>
            <a:srgbClr val="DDEAF6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gb54e900472_6_1"/>
          <p:cNvPicPr preferRelativeResize="0"/>
          <p:nvPr/>
        </p:nvPicPr>
        <p:blipFill rotWithShape="1">
          <a:blip r:embed="rId3">
            <a:alphaModFix/>
          </a:blip>
          <a:srcRect l="7561" t="5309" r="8416" b="16030"/>
          <a:stretch/>
        </p:blipFill>
        <p:spPr>
          <a:xfrm>
            <a:off x="3316435" y="1609656"/>
            <a:ext cx="5058774" cy="367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b54e900472_6_1" descr="Image result for mosque bradford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17488" r="20120" b="12418"/>
          <a:stretch/>
        </p:blipFill>
        <p:spPr>
          <a:xfrm>
            <a:off x="1893184" y="1567013"/>
            <a:ext cx="1519342" cy="14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b54e900472_6_1" descr="Image result for school near peel park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r="37393" b="21573"/>
          <a:stretch/>
        </p:blipFill>
        <p:spPr>
          <a:xfrm>
            <a:off x="8157965" y="1609655"/>
            <a:ext cx="1581718" cy="131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b54e900472_6_1" descr="Image result for community organisation bradford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t="15782"/>
          <a:stretch/>
        </p:blipFill>
        <p:spPr>
          <a:xfrm>
            <a:off x="4767172" y="4751961"/>
            <a:ext cx="2157300" cy="136385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b54e900472_6_1"/>
          <p:cNvSpPr/>
          <p:nvPr/>
        </p:nvSpPr>
        <p:spPr>
          <a:xfrm rot="4072791">
            <a:off x="2509082" y="1563627"/>
            <a:ext cx="1442039" cy="1038201"/>
          </a:xfrm>
          <a:prstGeom prst="teardrop">
            <a:avLst>
              <a:gd name="adj" fmla="val 100000"/>
            </a:avLst>
          </a:prstGeom>
          <a:solidFill>
            <a:srgbClr val="DCE6F2">
              <a:alpha val="80000"/>
            </a:srgbClr>
          </a:solidFill>
          <a:ln w="381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b54e900472_6_1"/>
          <p:cNvSpPr/>
          <p:nvPr/>
        </p:nvSpPr>
        <p:spPr>
          <a:xfrm rot="-336811">
            <a:off x="3444004" y="4873762"/>
            <a:ext cx="1656142" cy="1082791"/>
          </a:xfrm>
          <a:prstGeom prst="teardrop">
            <a:avLst>
              <a:gd name="adj" fmla="val 100000"/>
            </a:avLst>
          </a:prstGeom>
          <a:solidFill>
            <a:srgbClr val="DCE6F2">
              <a:alpha val="80000"/>
            </a:srgbClr>
          </a:solidFill>
          <a:ln w="381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b54e900472_6_1"/>
          <p:cNvSpPr/>
          <p:nvPr/>
        </p:nvSpPr>
        <p:spPr>
          <a:xfrm rot="10800000">
            <a:off x="7049301" y="1240727"/>
            <a:ext cx="1899900" cy="1237800"/>
          </a:xfrm>
          <a:prstGeom prst="teardrop">
            <a:avLst>
              <a:gd name="adj" fmla="val 100000"/>
            </a:avLst>
          </a:prstGeom>
          <a:solidFill>
            <a:srgbClr val="DCE6F2">
              <a:alpha val="80000"/>
            </a:srgbClr>
          </a:solidFill>
          <a:ln w="381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b54e900472_6_1"/>
          <p:cNvSpPr txBox="1"/>
          <p:nvPr/>
        </p:nvSpPr>
        <p:spPr>
          <a:xfrm>
            <a:off x="2695687" y="1826049"/>
            <a:ext cx="122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buSzPts val="1600"/>
            </a:pPr>
            <a:r>
              <a:rPr lang="en-GB" sz="1600">
                <a:solidFill>
                  <a:srgbClr val="244061"/>
                </a:solidFill>
              </a:rPr>
              <a:t>Active</a:t>
            </a:r>
            <a:r>
              <a:rPr lang="en-GB" sz="1600" b="1">
                <a:solidFill>
                  <a:srgbClr val="244061"/>
                </a:solidFill>
              </a:rPr>
              <a:t> Faith Settings</a:t>
            </a:r>
            <a:endParaRPr sz="1600" b="1">
              <a:solidFill>
                <a:srgbClr val="244061"/>
              </a:solidFill>
            </a:endParaRPr>
          </a:p>
        </p:txBody>
      </p:sp>
      <p:sp>
        <p:nvSpPr>
          <p:cNvPr id="236" name="Google Shape;236;gb54e900472_6_1"/>
          <p:cNvSpPr txBox="1"/>
          <p:nvPr/>
        </p:nvSpPr>
        <p:spPr>
          <a:xfrm>
            <a:off x="7367158" y="1402944"/>
            <a:ext cx="122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buSzPts val="1600"/>
            </a:pPr>
            <a:r>
              <a:rPr lang="en-GB" sz="1600">
                <a:solidFill>
                  <a:srgbClr val="244061"/>
                </a:solidFill>
              </a:rPr>
              <a:t>Creating Active </a:t>
            </a:r>
            <a:r>
              <a:rPr lang="en-GB" sz="1600" b="1">
                <a:solidFill>
                  <a:srgbClr val="244061"/>
                </a:solidFill>
              </a:rPr>
              <a:t>schools</a:t>
            </a:r>
            <a:endParaRPr sz="1600" b="1">
              <a:solidFill>
                <a:srgbClr val="244061"/>
              </a:solidFill>
            </a:endParaRPr>
          </a:p>
        </p:txBody>
      </p:sp>
      <p:sp>
        <p:nvSpPr>
          <p:cNvPr id="237" name="Google Shape;237;gb54e900472_6_1"/>
          <p:cNvSpPr txBox="1"/>
          <p:nvPr/>
        </p:nvSpPr>
        <p:spPr>
          <a:xfrm>
            <a:off x="3557752" y="4890639"/>
            <a:ext cx="1602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buSzPts val="1600"/>
            </a:pPr>
            <a:r>
              <a:rPr lang="en-GB" sz="1600" dirty="0">
                <a:solidFill>
                  <a:srgbClr val="244061"/>
                </a:solidFill>
              </a:rPr>
              <a:t>Active</a:t>
            </a:r>
            <a:r>
              <a:rPr lang="en-GB" sz="1600" b="1" dirty="0">
                <a:solidFill>
                  <a:srgbClr val="244061"/>
                </a:solidFill>
              </a:rPr>
              <a:t> community organisations</a:t>
            </a:r>
            <a:endParaRPr sz="1600" b="1" dirty="0">
              <a:solidFill>
                <a:srgbClr val="244061"/>
              </a:solidFill>
            </a:endParaRPr>
          </a:p>
        </p:txBody>
      </p:sp>
      <p:sp>
        <p:nvSpPr>
          <p:cNvPr id="238" name="Google Shape;238;gb54e900472_6_1"/>
          <p:cNvSpPr/>
          <p:nvPr/>
        </p:nvSpPr>
        <p:spPr>
          <a:xfrm rot="446469">
            <a:off x="1555158" y="2914247"/>
            <a:ext cx="2131148" cy="407237"/>
          </a:xfrm>
          <a:prstGeom prst="rightArrow">
            <a:avLst>
              <a:gd name="adj1" fmla="val 100000"/>
              <a:gd name="adj2" fmla="val 55355"/>
            </a:avLst>
          </a:prstGeom>
          <a:solidFill>
            <a:srgbClr val="8DA9DB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>
              <a:buSzPts val="1200"/>
            </a:pPr>
            <a:r>
              <a:rPr lang="en-GB" sz="1300" b="1">
                <a:solidFill>
                  <a:srgbClr val="FFFFFF"/>
                </a:solidFill>
              </a:rPr>
              <a:t>Active streets</a:t>
            </a:r>
            <a:endParaRPr sz="1300" b="1">
              <a:solidFill>
                <a:srgbClr val="FFFFFF"/>
              </a:solidFill>
            </a:endParaRPr>
          </a:p>
        </p:txBody>
      </p:sp>
      <p:sp>
        <p:nvSpPr>
          <p:cNvPr id="239" name="Google Shape;239;gb54e900472_6_1"/>
          <p:cNvSpPr/>
          <p:nvPr/>
        </p:nvSpPr>
        <p:spPr>
          <a:xfrm rot="-1015490">
            <a:off x="2088518" y="4383200"/>
            <a:ext cx="2131103" cy="407031"/>
          </a:xfrm>
          <a:prstGeom prst="rightArrow">
            <a:avLst>
              <a:gd name="adj1" fmla="val 100000"/>
              <a:gd name="adj2" fmla="val 55355"/>
            </a:avLst>
          </a:prstGeom>
          <a:solidFill>
            <a:srgbClr val="8DA9DB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>
              <a:buSzPts val="1200"/>
            </a:pPr>
            <a:r>
              <a:rPr lang="en-GB" sz="1300" b="1">
                <a:solidFill>
                  <a:srgbClr val="FFFFFF"/>
                </a:solidFill>
              </a:rPr>
              <a:t>Playful streets</a:t>
            </a:r>
            <a:endParaRPr sz="1300" b="1">
              <a:solidFill>
                <a:srgbClr val="FFFFFF"/>
              </a:solidFill>
            </a:endParaRPr>
          </a:p>
        </p:txBody>
      </p:sp>
      <p:sp>
        <p:nvSpPr>
          <p:cNvPr id="240" name="Google Shape;240;gb54e900472_6_1"/>
          <p:cNvSpPr/>
          <p:nvPr/>
        </p:nvSpPr>
        <p:spPr>
          <a:xfrm rot="-446469" flipH="1">
            <a:off x="7883282" y="3072833"/>
            <a:ext cx="2131148" cy="380296"/>
          </a:xfrm>
          <a:prstGeom prst="rightArrow">
            <a:avLst>
              <a:gd name="adj1" fmla="val 100000"/>
              <a:gd name="adj2" fmla="val 55355"/>
            </a:avLst>
          </a:prstGeom>
          <a:solidFill>
            <a:srgbClr val="8DA9DB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>
              <a:buSzPts val="1200"/>
            </a:pPr>
            <a:r>
              <a:rPr lang="en-GB" sz="1300" b="1">
                <a:solidFill>
                  <a:srgbClr val="FFFFFF"/>
                </a:solidFill>
              </a:rPr>
              <a:t>Active streets</a:t>
            </a:r>
            <a:endParaRPr sz="1300" b="1">
              <a:solidFill>
                <a:srgbClr val="FFFFFF"/>
              </a:solidFill>
            </a:endParaRPr>
          </a:p>
        </p:txBody>
      </p:sp>
      <p:sp>
        <p:nvSpPr>
          <p:cNvPr id="241" name="Google Shape;241;gb54e900472_6_1"/>
          <p:cNvSpPr/>
          <p:nvPr/>
        </p:nvSpPr>
        <p:spPr>
          <a:xfrm rot="1015490" flipH="1">
            <a:off x="7585872" y="4369680"/>
            <a:ext cx="2131103" cy="407031"/>
          </a:xfrm>
          <a:prstGeom prst="rightArrow">
            <a:avLst>
              <a:gd name="adj1" fmla="val 100000"/>
              <a:gd name="adj2" fmla="val 55355"/>
            </a:avLst>
          </a:prstGeom>
          <a:solidFill>
            <a:srgbClr val="8DA9DB"/>
          </a:solidFill>
          <a:ln w="1270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>
              <a:buSzPts val="1200"/>
            </a:pPr>
            <a:r>
              <a:rPr lang="en-GB" sz="1300" b="1" dirty="0">
                <a:solidFill>
                  <a:srgbClr val="FFFFFF"/>
                </a:solidFill>
              </a:rPr>
              <a:t>Playful streets</a:t>
            </a:r>
            <a:endParaRPr sz="1300" b="1" dirty="0">
              <a:solidFill>
                <a:srgbClr val="FFFFFF"/>
              </a:solidFill>
            </a:endParaRPr>
          </a:p>
        </p:txBody>
      </p:sp>
      <p:grpSp>
        <p:nvGrpSpPr>
          <p:cNvPr id="242" name="Google Shape;242;gb54e900472_6_1"/>
          <p:cNvGrpSpPr/>
          <p:nvPr/>
        </p:nvGrpSpPr>
        <p:grpSpPr>
          <a:xfrm>
            <a:off x="7728745" y="3853969"/>
            <a:ext cx="2016223" cy="658612"/>
            <a:chOff x="6084169" y="3251648"/>
            <a:chExt cx="2016223" cy="658612"/>
          </a:xfrm>
        </p:grpSpPr>
        <p:pic>
          <p:nvPicPr>
            <p:cNvPr id="243" name="Google Shape;243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797335" y="3645024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9524578" flipH="1">
              <a:off x="7536274" y="3736731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293279" y="3527322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9524578" flipH="1">
              <a:off x="7065062" y="3597781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61231" y="3394605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9524578" flipH="1">
              <a:off x="6597258" y="3465064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57175" y="3251648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9524578" flipH="1">
              <a:off x="6096114" y="3322107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1" name="Google Shape;251;gb54e900472_6_1"/>
          <p:cNvGrpSpPr/>
          <p:nvPr/>
        </p:nvGrpSpPr>
        <p:grpSpPr>
          <a:xfrm flipH="1">
            <a:off x="1965985" y="3919113"/>
            <a:ext cx="2016223" cy="658612"/>
            <a:chOff x="6084169" y="3251648"/>
            <a:chExt cx="2016223" cy="658612"/>
          </a:xfrm>
        </p:grpSpPr>
        <p:pic>
          <p:nvPicPr>
            <p:cNvPr id="252" name="Google Shape;252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797335" y="3645024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9524578" flipH="1">
              <a:off x="7536274" y="3736731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293279" y="3527322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9524578" flipH="1">
              <a:off x="7065062" y="3597781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61231" y="3394605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9524578" flipH="1">
              <a:off x="6597258" y="3465064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57175" y="3251648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gb54e900472_6_1" descr="Image result for shoe print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9524578" flipH="1">
              <a:off x="6096114" y="3322107"/>
              <a:ext cx="303057" cy="1227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" name="Google Shape;260;gb54e900472_6_1"/>
          <p:cNvSpPr txBox="1"/>
          <p:nvPr/>
        </p:nvSpPr>
        <p:spPr>
          <a:xfrm>
            <a:off x="4304501" y="6189500"/>
            <a:ext cx="3563100" cy="33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buSzPts val="1600"/>
            </a:pPr>
            <a:r>
              <a:rPr lang="en-GB" sz="1600" b="1">
                <a:solidFill>
                  <a:srgbClr val="93B3D7"/>
                </a:solidFill>
              </a:rPr>
              <a:t>Community Engagement Manager</a:t>
            </a:r>
            <a:endParaRPr sz="1600" b="1">
              <a:solidFill>
                <a:srgbClr val="93B3D7"/>
              </a:solidFill>
            </a:endParaRPr>
          </a:p>
        </p:txBody>
      </p:sp>
      <p:sp>
        <p:nvSpPr>
          <p:cNvPr id="261" name="Google Shape;261;gb54e900472_6_1"/>
          <p:cNvSpPr txBox="1"/>
          <p:nvPr/>
        </p:nvSpPr>
        <p:spPr>
          <a:xfrm>
            <a:off x="3307831" y="6631738"/>
            <a:ext cx="4953600" cy="33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buSzPts val="1600"/>
            </a:pPr>
            <a:r>
              <a:rPr lang="en-GB" sz="1600" b="1" dirty="0">
                <a:solidFill>
                  <a:srgbClr val="93B3D7"/>
                </a:solidFill>
              </a:rPr>
              <a:t>Social Marketing &amp; Communications</a:t>
            </a:r>
            <a:endParaRPr sz="1600" b="1" dirty="0">
              <a:solidFill>
                <a:srgbClr val="93B3D7"/>
              </a:solidFill>
            </a:endParaRPr>
          </a:p>
        </p:txBody>
      </p:sp>
      <p:sp>
        <p:nvSpPr>
          <p:cNvPr id="262" name="Google Shape;262;gb54e900472_6_1"/>
          <p:cNvSpPr txBox="1"/>
          <p:nvPr/>
        </p:nvSpPr>
        <p:spPr>
          <a:xfrm>
            <a:off x="4298332" y="6409294"/>
            <a:ext cx="3230999" cy="33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buSzPts val="1600"/>
            </a:pPr>
            <a:r>
              <a:rPr lang="en-GB" sz="1600" b="1" dirty="0">
                <a:solidFill>
                  <a:srgbClr val="93B3D7"/>
                </a:solidFill>
              </a:rPr>
              <a:t>JU:MP Connector</a:t>
            </a:r>
            <a:endParaRPr sz="1600" b="1" dirty="0">
              <a:solidFill>
                <a:srgbClr val="93B3D7"/>
              </a:solidFill>
            </a:endParaRPr>
          </a:p>
        </p:txBody>
      </p:sp>
      <p:sp>
        <p:nvSpPr>
          <p:cNvPr id="263" name="Google Shape;263;gb54e900472_6_1"/>
          <p:cNvSpPr txBox="1"/>
          <p:nvPr/>
        </p:nvSpPr>
        <p:spPr>
          <a:xfrm>
            <a:off x="4941675" y="3543424"/>
            <a:ext cx="19443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buSzPts val="1800"/>
            </a:pPr>
            <a:r>
              <a:rPr lang="en-GB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Active Playful  </a:t>
            </a:r>
            <a:endParaRPr b="1" dirty="0"/>
          </a:p>
          <a:p>
            <a:pPr algn="ctr">
              <a:buSzPts val="1800"/>
            </a:pPr>
            <a:r>
              <a:rPr lang="en-GB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Park/greenspace</a:t>
            </a: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68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9842" y="3240435"/>
            <a:ext cx="5040560" cy="298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7"/>
          <p:cNvSpPr txBox="1"/>
          <p:nvPr/>
        </p:nvSpPr>
        <p:spPr>
          <a:xfrm>
            <a:off x="704636" y="627126"/>
            <a:ext cx="52217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>
              <a:buSzPts val="3200"/>
            </a:pPr>
            <a:r>
              <a:rPr lang="en-GB" sz="3200" dirty="0">
                <a:solidFill>
                  <a:srgbClr val="ED6A4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JU:MP Action Groups  </a:t>
            </a:r>
            <a:endParaRPr sz="3200" dirty="0">
              <a:solidFill>
                <a:srgbClr val="ED6A4A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8000" r="5860"/>
          <a:stretch/>
        </p:blipFill>
        <p:spPr>
          <a:xfrm>
            <a:off x="485944" y="3995861"/>
            <a:ext cx="5156579" cy="302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6"/>
          <a:stretch/>
        </p:blipFill>
        <p:spPr>
          <a:xfrm>
            <a:off x="196122" y="1547589"/>
            <a:ext cx="4315932" cy="2448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5829" y="1817244"/>
            <a:ext cx="5544616" cy="141576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8 JU:MP Action Groups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8 co-designed Action Plans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JAGs meeting every 6 weeks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9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37397" y="2987749"/>
            <a:ext cx="9088041" cy="1656184"/>
          </a:xfrm>
        </p:spPr>
        <p:txBody>
          <a:bodyPr/>
          <a:lstStyle/>
          <a:p>
            <a:r>
              <a:rPr lang="en-GB" sz="3600" b="0" dirty="0">
                <a:latin typeface="Roboto Condensed" panose="020B0604020202020204" charset="0"/>
                <a:cs typeface="Roboto Condensed" panose="020B0604020202020204" charset="0"/>
              </a:rPr>
              <a:t>Research-practice approach to local action plan development and delivery</a:t>
            </a:r>
          </a:p>
        </p:txBody>
      </p:sp>
    </p:spTree>
    <p:extLst>
      <p:ext uri="{BB962C8B-B14F-4D97-AF65-F5344CB8AC3E}">
        <p14:creationId xmlns:p14="http://schemas.microsoft.com/office/powerpoint/2010/main" val="11261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Roboto Condensed" panose="020B0604020202020204" charset="0"/>
                <a:cs typeface="Roboto Condensed" panose="020B0604020202020204" charset="0"/>
              </a:rPr>
              <a:t>The neighbourhood delivery process</a:t>
            </a:r>
            <a:endParaRPr lang="en-GB" dirty="0">
              <a:latin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HallJ2\Downloads\Neighbourhood process evaluation map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1"/>
          <a:stretch/>
        </p:blipFill>
        <p:spPr bwMode="auto">
          <a:xfrm>
            <a:off x="305349" y="1187549"/>
            <a:ext cx="994478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1"/>
          <p:cNvSpPr txBox="1">
            <a:spLocks noGrp="1"/>
          </p:cNvSpPr>
          <p:nvPr>
            <p:ph type="title"/>
          </p:nvPr>
        </p:nvSpPr>
        <p:spPr>
          <a:xfrm>
            <a:off x="508962" y="564017"/>
            <a:ext cx="7427700" cy="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r>
              <a:rPr lang="en-GB" sz="3200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Developing</a:t>
            </a:r>
            <a:r>
              <a:rPr lang="en-GB" sz="3200" dirty="0">
                <a:latin typeface="Roboto Condensed"/>
                <a:ea typeface="Roboto Condensed"/>
                <a:cs typeface="Roboto Condensed"/>
                <a:sym typeface="Roboto Condensed"/>
              </a:rPr>
              <a:t> local action plans</a:t>
            </a:r>
            <a:endParaRPr sz="32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74025" y="6351226"/>
            <a:ext cx="9050851" cy="75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5" rIns="91428" bIns="45715" numCol="1" anchor="ctr" anchorCtr="0" compatLnSpc="1">
            <a:prstTxWarp prst="textNoShape">
              <a:avLst/>
            </a:prstTxWarp>
            <a:spAutoFit/>
          </a:bodyPr>
          <a:lstStyle/>
          <a:p>
            <a:pPr defTabSz="914286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00" dirty="0">
              <a:solidFill>
                <a:srgbClr val="ED6A4A"/>
              </a:solidFill>
              <a:latin typeface="Libre Franklin"/>
              <a:cs typeface="Arial" pitchFamily="34" charset="0"/>
            </a:endParaRPr>
          </a:p>
          <a:p>
            <a:pPr algn="ctr" defTabSz="914286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dirty="0">
                <a:solidFill>
                  <a:schemeClr val="tx1"/>
                </a:solidFill>
                <a:latin typeface="Roboto Condensed" panose="020B0604020202020204" charset="0"/>
                <a:cs typeface="Roboto Condensed" panose="020B0604020202020204" charset="0"/>
              </a:rPr>
              <a:t>APEASES</a:t>
            </a:r>
          </a:p>
          <a:p>
            <a:pPr defTabSz="914286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dirty="0">
                <a:solidFill>
                  <a:schemeClr val="tx1"/>
                </a:solidFill>
                <a:latin typeface="Roboto Condensed" panose="020B0604020202020204" charset="0"/>
                <a:cs typeface="Roboto Condensed" panose="020B0604020202020204" charset="0"/>
              </a:rPr>
              <a:t>Affordability, practicability, effectiveness, acceptability, safety, equity, sustainability</a:t>
            </a:r>
            <a:endParaRPr lang="en-US" altLang="en-US" sz="1800" dirty="0">
              <a:solidFill>
                <a:schemeClr val="tx1"/>
              </a:solidFill>
              <a:latin typeface="Roboto Condensed" panose="020B0604020202020204" charset="0"/>
              <a:cs typeface="Roboto Condensed" panose="020B0604020202020204" charset="0"/>
            </a:endParaRPr>
          </a:p>
        </p:txBody>
      </p:sp>
      <p:pic>
        <p:nvPicPr>
          <p:cNvPr id="5125" name="Picture 5" descr="https://lh5.googleusercontent.com/tQAPS9ZJiRieQg93REwWwXoyTG3eb81zguJuQChtXwkmiIYzz3bXPymaTxqyoLd5UlA31utBPtgjdbTfGCUaws_cctK96BGppTWWm45F0Cu8mQGk9qvzoVjIzHoo6S8_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8" b="14776"/>
          <a:stretch/>
        </p:blipFill>
        <p:spPr bwMode="auto">
          <a:xfrm>
            <a:off x="5386119" y="3563813"/>
            <a:ext cx="5075391" cy="26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421" y="4110989"/>
            <a:ext cx="3875665" cy="1554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GB" sz="1600" b="1" dirty="0">
                <a:latin typeface="Roboto Condensed" panose="020B0604020202020204" charset="0"/>
                <a:cs typeface="Roboto Condensed" panose="020B0604020202020204" charset="0"/>
              </a:rPr>
              <a:t>Proforma:</a:t>
            </a:r>
          </a:p>
          <a:p>
            <a:pPr algn="ctr"/>
            <a:endParaRPr lang="en-GB" sz="500" b="1" dirty="0">
              <a:latin typeface="Roboto Condensed" panose="020B0604020202020204" charset="0"/>
              <a:cs typeface="Roboto Condensed" panose="020B0604020202020204" charset="0"/>
            </a:endParaRPr>
          </a:p>
          <a:p>
            <a:pPr algn="ctr"/>
            <a:r>
              <a:rPr lang="en-GB" sz="1600" dirty="0">
                <a:latin typeface="Roboto Condensed" panose="020B0604020202020204" charset="0"/>
                <a:cs typeface="Roboto Condensed" panose="020B0604020202020204" charset="0"/>
              </a:rPr>
              <a:t>Part A – describing the idea</a:t>
            </a:r>
          </a:p>
          <a:p>
            <a:pPr algn="ctr"/>
            <a:endParaRPr lang="en-GB" sz="500" dirty="0">
              <a:latin typeface="Roboto Condensed" panose="020B0604020202020204" charset="0"/>
              <a:cs typeface="Roboto Condensed" panose="020B0604020202020204" charset="0"/>
            </a:endParaRPr>
          </a:p>
          <a:p>
            <a:pPr algn="ctr"/>
            <a:r>
              <a:rPr lang="en-GB" sz="1600" dirty="0">
                <a:latin typeface="Roboto Condensed" panose="020B0604020202020204" charset="0"/>
                <a:cs typeface="Roboto Condensed" panose="020B0604020202020204" charset="0"/>
              </a:rPr>
              <a:t>Part B – appraising the idea, APEASES</a:t>
            </a:r>
          </a:p>
          <a:p>
            <a:pPr algn="ctr"/>
            <a:endParaRPr lang="en-GB" sz="500" dirty="0">
              <a:latin typeface="Roboto Condensed" panose="020B0604020202020204" charset="0"/>
              <a:cs typeface="Roboto Condensed" panose="020B0604020202020204" charset="0"/>
            </a:endParaRPr>
          </a:p>
          <a:p>
            <a:pPr algn="ctr"/>
            <a:r>
              <a:rPr lang="en-GB" sz="1600" dirty="0">
                <a:latin typeface="Roboto Condensed" panose="020B0604020202020204" charset="0"/>
                <a:cs typeface="Roboto Condensed" panose="020B0604020202020204" charset="0"/>
              </a:rPr>
              <a:t>Part C – traffic light rating and recommendations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145" y="1337766"/>
            <a:ext cx="8712968" cy="212364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GB" sz="1800" b="1" dirty="0">
                <a:latin typeface="Roboto Condensed" panose="020B0604020202020204" charset="0"/>
                <a:cs typeface="Roboto Condensed" panose="020B0604020202020204" charset="0"/>
              </a:rPr>
              <a:t>Workshop</a:t>
            </a: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en-GB" sz="1800" b="1" dirty="0">
                <a:latin typeface="Roboto Condensed" panose="020B0604020202020204" charset="0"/>
                <a:cs typeface="Roboto Condensed" panose="020B0604020202020204" charset="0"/>
              </a:rPr>
              <a:t>1</a:t>
            </a: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: exploring barriers and opportunities to increasing children’s  </a:t>
            </a:r>
            <a:r>
              <a:rPr lang="en-GB" sz="1800" dirty="0" smtClean="0">
                <a:latin typeface="Roboto Condensed" panose="020B0604020202020204" charset="0"/>
                <a:cs typeface="Roboto Condensed" panose="020B0604020202020204" charset="0"/>
              </a:rPr>
              <a:t>physical </a:t>
            </a:r>
          </a:p>
          <a:p>
            <a:r>
              <a:rPr lang="en-GB" sz="1800" dirty="0" smtClean="0">
                <a:latin typeface="Roboto Condensed" panose="020B0604020202020204" charset="0"/>
                <a:cs typeface="Roboto Condensed" panose="020B0604020202020204" charset="0"/>
              </a:rPr>
              <a:t>activity </a:t>
            </a: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in the neighbourhood </a:t>
            </a:r>
            <a:endParaRPr lang="en-GB" sz="1000" dirty="0">
              <a:latin typeface="Roboto Condensed" panose="020B0604020202020204" charset="0"/>
              <a:cs typeface="Roboto Condensed" panose="020B0604020202020204" charset="0"/>
            </a:endParaRPr>
          </a:p>
          <a:p>
            <a:endParaRPr lang="en-GB" dirty="0">
              <a:latin typeface="Roboto Condensed" panose="020B0604020202020204" charset="0"/>
              <a:cs typeface="Roboto Condensed" panose="020B0604020202020204" charset="0"/>
            </a:endParaRPr>
          </a:p>
          <a:p>
            <a:r>
              <a:rPr lang="en-GB" sz="1800" b="1" dirty="0">
                <a:latin typeface="Roboto Condensed" panose="020B0604020202020204" charset="0"/>
                <a:cs typeface="Roboto Condensed" panose="020B0604020202020204" charset="0"/>
              </a:rPr>
              <a:t>Workshop 2</a:t>
            </a: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: generating ideas for the local action plan </a:t>
            </a:r>
            <a:endParaRPr lang="en-GB" sz="1000" dirty="0">
              <a:latin typeface="Roboto Condensed" panose="020B0604020202020204" charset="0"/>
              <a:cs typeface="Roboto Condensed" panose="020B0604020202020204" charset="0"/>
            </a:endParaRPr>
          </a:p>
          <a:p>
            <a:endParaRPr lang="en-GB" dirty="0">
              <a:latin typeface="Roboto Condensed" panose="020B0604020202020204" charset="0"/>
              <a:cs typeface="Roboto Condensed" panose="020B0604020202020204" charset="0"/>
            </a:endParaRPr>
          </a:p>
          <a:p>
            <a:r>
              <a:rPr lang="en-GB" sz="1800" i="1" dirty="0">
                <a:latin typeface="Roboto Condensed" panose="020B0604020202020204" charset="0"/>
                <a:cs typeface="Roboto Condensed" panose="020B0604020202020204" charset="0"/>
              </a:rPr>
              <a:t>*Rapid reviews, and proforma’s completed* </a:t>
            </a:r>
            <a:endParaRPr lang="en-GB" sz="1000" dirty="0">
              <a:latin typeface="Roboto Condensed" panose="020B0604020202020204" charset="0"/>
              <a:cs typeface="Roboto Condensed" panose="020B0604020202020204" charset="0"/>
            </a:endParaRPr>
          </a:p>
          <a:p>
            <a:endParaRPr lang="en-GB" dirty="0">
              <a:latin typeface="Roboto Condensed" panose="020B0604020202020204" charset="0"/>
              <a:cs typeface="Roboto Condensed" panose="020B0604020202020204" charset="0"/>
            </a:endParaRPr>
          </a:p>
          <a:p>
            <a:r>
              <a:rPr lang="en-GB" sz="1800" b="1" dirty="0">
                <a:latin typeface="Roboto Condensed" panose="020B0604020202020204" charset="0"/>
                <a:cs typeface="Roboto Condensed" panose="020B0604020202020204" charset="0"/>
              </a:rPr>
              <a:t>Workshop 3</a:t>
            </a: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: finalising the local action plan </a:t>
            </a:r>
          </a:p>
        </p:txBody>
      </p:sp>
      <p:sp>
        <p:nvSpPr>
          <p:cNvPr id="5" name="Curved Left Arrow 4"/>
          <p:cNvSpPr/>
          <p:nvPr/>
        </p:nvSpPr>
        <p:spPr>
          <a:xfrm>
            <a:off x="8254029" y="1450195"/>
            <a:ext cx="1368152" cy="1014001"/>
          </a:xfrm>
          <a:prstGeom prst="curved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6741081" y="2195660"/>
            <a:ext cx="1512949" cy="832651"/>
          </a:xfrm>
          <a:prstGeom prst="curved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5274880" y="2691255"/>
            <a:ext cx="1355777" cy="770173"/>
          </a:xfrm>
          <a:prstGeom prst="curved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8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Roboto Condensed" panose="020B0604020202020204" charset="0"/>
                <a:cs typeface="Roboto Condensed" panose="020B0604020202020204" charset="0"/>
              </a:rPr>
              <a:t>The neighbourhood delivery process</a:t>
            </a:r>
            <a:endParaRPr lang="en-GB" dirty="0">
              <a:latin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HallJ2\Downloads\Neighbourhood process evaluation map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1"/>
          <a:stretch/>
        </p:blipFill>
        <p:spPr bwMode="auto">
          <a:xfrm>
            <a:off x="305349" y="1187549"/>
            <a:ext cx="994478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364" y="683496"/>
            <a:ext cx="7427831" cy="361083"/>
          </a:xfrm>
        </p:spPr>
        <p:txBody>
          <a:bodyPr/>
          <a:lstStyle/>
          <a:p>
            <a:r>
              <a:rPr lang="en-GB" dirty="0" smtClean="0">
                <a:latin typeface="Roboto Condensed" panose="020B0604020202020204" charset="0"/>
                <a:cs typeface="Roboto Condensed" panose="020B0604020202020204" charset="0"/>
              </a:rPr>
              <a:t>Implementing local action plans</a:t>
            </a:r>
            <a:endParaRPr lang="en-GB" dirty="0">
              <a:latin typeface="Roboto Condensed" panose="020B0604020202020204" charset="0"/>
              <a:cs typeface="Roboto Condensed" panose="020B0604020202020204" charset="0"/>
            </a:endParaRPr>
          </a:p>
        </p:txBody>
      </p:sp>
      <p:pic>
        <p:nvPicPr>
          <p:cNvPr id="2050" name="Picture 2" descr="https://lh3.googleusercontent.com/FjNW3Qe-eYF8xf7RmasLsYc-w2fcc3Rx0viWzgKozg3oYNqAVJ-yaZEbTE4mpjBTyoF80VmDMNZfTrIDwqknntDgpD7JxWhs7Ok9UqFXqiDjhAYt9lC8Hy36ioiNj7fIy9AHGEASDcB8OcJhV2JEj2KZNTw_KGfE0torKTJL8JdYYeyiRFefQH43I47BCIfRiIgJ3u6k0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36399" r="60561" b="14967"/>
          <a:stretch/>
        </p:blipFill>
        <p:spPr bwMode="auto">
          <a:xfrm>
            <a:off x="600272" y="1403573"/>
            <a:ext cx="6745195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6810" y="4859958"/>
            <a:ext cx="6824094" cy="1554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28" tIns="45715" rIns="91428" bIns="45715">
            <a:spAutoFit/>
          </a:bodyPr>
          <a:lstStyle/>
          <a:p>
            <a:r>
              <a:rPr lang="en-GB" sz="1800" b="1" dirty="0">
                <a:latin typeface="Roboto Condensed" panose="020B0604020202020204" charset="0"/>
                <a:cs typeface="Roboto Condensed" panose="020B0604020202020204" charset="0"/>
              </a:rPr>
              <a:t>Balanced scorecard</a:t>
            </a:r>
          </a:p>
          <a:p>
            <a:endParaRPr lang="en-GB" sz="500" dirty="0">
              <a:latin typeface="Roboto Condensed" panose="020B0604020202020204" charset="0"/>
              <a:cs typeface="Roboto Condensed" panose="020B0604020202020204" charset="0"/>
            </a:endParaRPr>
          </a:p>
          <a:p>
            <a:pPr marL="285715" lvl="3" indent="-285715">
              <a:buFont typeface="Arial" panose="020B0604020202020204" pitchFamily="34" charset="0"/>
              <a:buChar char="•"/>
            </a:pP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What progress have you made on delivering the item?</a:t>
            </a:r>
          </a:p>
          <a:p>
            <a:pPr marL="285715" lvl="1" indent="-285715">
              <a:buFont typeface="Arial" panose="020B0604020202020204" pitchFamily="34" charset="0"/>
              <a:buChar char="•"/>
            </a:pP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What impacts have you noticed?</a:t>
            </a:r>
          </a:p>
          <a:p>
            <a:pPr marL="285715" lvl="1" indent="-285715">
              <a:buFont typeface="Arial" panose="020B0604020202020204" pitchFamily="34" charset="0"/>
              <a:buChar char="•"/>
            </a:pP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What has influenced delivery and impact?</a:t>
            </a:r>
          </a:p>
          <a:p>
            <a:pPr marL="285715" lvl="1" indent="-285715">
              <a:buFont typeface="Arial" panose="020B0604020202020204" pitchFamily="34" charset="0"/>
              <a:buChar char="•"/>
            </a:pPr>
            <a:r>
              <a:rPr lang="en-GB" sz="1800" dirty="0">
                <a:latin typeface="Roboto Condensed" panose="020B0604020202020204" charset="0"/>
                <a:cs typeface="Roboto Condensed" panose="020B0604020202020204" charset="0"/>
              </a:rPr>
              <a:t>Learning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28591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5781" r="6371" b="13159"/>
          <a:stretch/>
        </p:blipFill>
        <p:spPr>
          <a:xfrm>
            <a:off x="1495661" y="-39823"/>
            <a:ext cx="7531796" cy="75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1056464e5fc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916" y="209017"/>
            <a:ext cx="5750644" cy="735065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056464e5fc_1_5"/>
          <p:cNvSpPr txBox="1"/>
          <p:nvPr/>
        </p:nvSpPr>
        <p:spPr>
          <a:xfrm>
            <a:off x="526953" y="2241829"/>
            <a:ext cx="3518955" cy="707834"/>
          </a:xfrm>
          <a:prstGeom prst="rect">
            <a:avLst/>
          </a:prstGeom>
          <a:noFill/>
          <a:ln w="76200" cap="flat" cmpd="sng">
            <a:solidFill>
              <a:srgbClr val="5628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>
              <a:buSzPts val="4000"/>
            </a:pPr>
            <a:r>
              <a:rPr lang="en-GB" sz="4000" dirty="0">
                <a:solidFill>
                  <a:srgbClr val="523A97"/>
                </a:solidFill>
                <a:latin typeface="Calibri"/>
                <a:ea typeface="Calibri"/>
                <a:cs typeface="Calibri"/>
                <a:sym typeface="Calibri"/>
              </a:rPr>
              <a:t>Policy</a:t>
            </a:r>
            <a:endParaRPr dirty="0"/>
          </a:p>
        </p:txBody>
      </p:sp>
      <p:sp>
        <p:nvSpPr>
          <p:cNvPr id="140" name="Google Shape;140;g1056464e5fc_1_5"/>
          <p:cNvSpPr txBox="1"/>
          <p:nvPr/>
        </p:nvSpPr>
        <p:spPr>
          <a:xfrm>
            <a:off x="526951" y="3396656"/>
            <a:ext cx="3531482" cy="707834"/>
          </a:xfrm>
          <a:prstGeom prst="rect">
            <a:avLst/>
          </a:prstGeom>
          <a:noFill/>
          <a:ln w="76200" cap="flat" cmpd="sng">
            <a:solidFill>
              <a:srgbClr val="F050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>
              <a:buSzPts val="4000"/>
            </a:pPr>
            <a:r>
              <a:rPr lang="en-GB" sz="4000" dirty="0">
                <a:solidFill>
                  <a:srgbClr val="F0502B"/>
                </a:solidFill>
                <a:latin typeface="Calibri"/>
                <a:ea typeface="Calibri"/>
                <a:cs typeface="Calibri"/>
                <a:sym typeface="Calibri"/>
              </a:rPr>
              <a:t>Environments</a:t>
            </a:r>
            <a:endParaRPr dirty="0"/>
          </a:p>
        </p:txBody>
      </p:sp>
      <p:sp>
        <p:nvSpPr>
          <p:cNvPr id="141" name="Google Shape;141;g1056464e5fc_1_5"/>
          <p:cNvSpPr txBox="1"/>
          <p:nvPr/>
        </p:nvSpPr>
        <p:spPr>
          <a:xfrm>
            <a:off x="526951" y="4551483"/>
            <a:ext cx="3531482" cy="707834"/>
          </a:xfrm>
          <a:prstGeom prst="rect">
            <a:avLst/>
          </a:prstGeom>
          <a:noFill/>
          <a:ln w="76200" cap="flat" cmpd="sng">
            <a:solidFill>
              <a:srgbClr val="01CC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>
              <a:buSzPts val="4000"/>
            </a:pPr>
            <a:r>
              <a:rPr lang="en-GB" sz="4000" dirty="0">
                <a:solidFill>
                  <a:srgbClr val="35BDA7"/>
                </a:solidFill>
                <a:latin typeface="Calibri"/>
                <a:ea typeface="Calibri"/>
                <a:cs typeface="Calibri"/>
                <a:sym typeface="Calibri"/>
              </a:rPr>
              <a:t>Stakeholders</a:t>
            </a:r>
            <a:endParaRPr dirty="0"/>
          </a:p>
        </p:txBody>
      </p:sp>
      <p:sp>
        <p:nvSpPr>
          <p:cNvPr id="142" name="Google Shape;142;g1056464e5fc_1_5"/>
          <p:cNvSpPr txBox="1"/>
          <p:nvPr/>
        </p:nvSpPr>
        <p:spPr>
          <a:xfrm>
            <a:off x="526951" y="5706310"/>
            <a:ext cx="3518956" cy="707834"/>
          </a:xfrm>
          <a:prstGeom prst="rect">
            <a:avLst/>
          </a:prstGeom>
          <a:noFill/>
          <a:ln w="762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>
              <a:buSzPts val="4000"/>
            </a:pPr>
            <a:r>
              <a:rPr lang="en-GB" sz="4000" dirty="0">
                <a:solidFill>
                  <a:srgbClr val="F7C023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endParaRPr dirty="0"/>
          </a:p>
        </p:txBody>
      </p:sp>
      <p:sp>
        <p:nvSpPr>
          <p:cNvPr id="9" name="Google Shape;133;g1056464e5fc_1_0"/>
          <p:cNvSpPr txBox="1">
            <a:spLocks noGrp="1"/>
          </p:cNvSpPr>
          <p:nvPr>
            <p:ph type="title"/>
          </p:nvPr>
        </p:nvSpPr>
        <p:spPr>
          <a:xfrm>
            <a:off x="22200" y="209018"/>
            <a:ext cx="4681751" cy="144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b" anchorCtr="0">
            <a:normAutofit/>
          </a:bodyPr>
          <a:lstStyle/>
          <a:p>
            <a:pPr algn="ctr">
              <a:buSzPts val="6000"/>
            </a:pPr>
            <a:r>
              <a:rPr lang="en-GB" sz="3600" i="0" dirty="0">
                <a:solidFill>
                  <a:srgbClr val="7030A0"/>
                </a:solidFill>
              </a:rPr>
              <a:t>Creating Active Schools</a:t>
            </a:r>
            <a:r>
              <a:rPr lang="en-GB" sz="3600" b="0" i="0" dirty="0">
                <a:solidFill>
                  <a:srgbClr val="7030A0"/>
                </a:solidFill>
              </a:rPr>
              <a:t/>
            </a:r>
            <a:br>
              <a:rPr lang="en-GB" sz="3600" b="0" i="0" dirty="0">
                <a:solidFill>
                  <a:srgbClr val="7030A0"/>
                </a:solidFill>
              </a:rPr>
            </a:br>
            <a:r>
              <a:rPr lang="en-GB" sz="3600" b="0" i="0" dirty="0">
                <a:solidFill>
                  <a:srgbClr val="7030A0"/>
                </a:solidFill>
              </a:rPr>
              <a:t>36 JU:MP schools </a:t>
            </a:r>
            <a:endParaRPr sz="3600" b="0" i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81411" y="540481"/>
            <a:ext cx="9505056" cy="858695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lvl="0"/>
            <a:r>
              <a:rPr lang="en-GB" sz="2400" b="1" dirty="0"/>
              <a:t>Aims: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To bring regional partners together to share learning on whole systems physical activity on:</a:t>
            </a:r>
          </a:p>
          <a:p>
            <a:pPr marL="342857" lvl="3" indent="-342857">
              <a:buFont typeface="Arial" panose="020B0604020202020204" pitchFamily="34" charset="0"/>
              <a:buChar char="•"/>
            </a:pPr>
            <a:r>
              <a:rPr lang="en-GB" sz="2400" dirty="0"/>
              <a:t>A locality/neighbourhood approach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The role of parks and greenspace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lvl="0"/>
            <a:r>
              <a:rPr lang="en-GB" sz="2400" b="1" dirty="0"/>
              <a:t>Overview: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Three presentations on WSPA Locality working approach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Workshop and discussion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Walking tour of JU:MP Scotchman Road Neighbourhood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12.30 – 1pm Lunch and networking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Two presentations on  role of parks and greenspace in WSPA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Workshop and discussion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Sport England; Sharing the future plans on place </a:t>
            </a:r>
            <a:r>
              <a:rPr lang="en-GB" sz="2400" dirty="0" smtClean="0"/>
              <a:t>based  </a:t>
            </a: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Summary and next </a:t>
            </a:r>
            <a:r>
              <a:rPr lang="en-GB" sz="2400" dirty="0" smtClean="0"/>
              <a:t>steps - networking</a:t>
            </a: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753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46" y="611485"/>
            <a:ext cx="5259018" cy="1512168"/>
          </a:xfrm>
        </p:spPr>
        <p:txBody>
          <a:bodyPr>
            <a:normAutofit fontScale="90000"/>
          </a:bodyPr>
          <a:lstStyle/>
          <a:p>
            <a:r>
              <a:rPr lang="en-GB" sz="4000" i="0" dirty="0" smtClean="0">
                <a:solidFill>
                  <a:schemeClr val="tx1"/>
                </a:solidFill>
              </a:rPr>
              <a:t>Active Faith Settings (IRS)</a:t>
            </a:r>
            <a:br>
              <a:rPr lang="en-GB" sz="4000" i="0" dirty="0" smtClean="0">
                <a:solidFill>
                  <a:schemeClr val="tx1"/>
                </a:solidFill>
              </a:rPr>
            </a:br>
            <a:r>
              <a:rPr lang="en-GB" sz="4000" b="0" i="0" dirty="0" smtClean="0">
                <a:solidFill>
                  <a:schemeClr val="tx1"/>
                </a:solidFill>
              </a:rPr>
              <a:t>JU:MP/Faith in Communities </a:t>
            </a:r>
            <a:r>
              <a:rPr lang="en-GB" b="0" i="0" dirty="0" smtClean="0">
                <a:solidFill>
                  <a:schemeClr val="accent2"/>
                </a:solidFill>
              </a:rPr>
              <a:t/>
            </a:r>
            <a:br>
              <a:rPr lang="en-GB" b="0" i="0" dirty="0" smtClean="0">
                <a:solidFill>
                  <a:schemeClr val="accent2"/>
                </a:solidFill>
              </a:rPr>
            </a:br>
            <a:r>
              <a:rPr lang="en-GB" sz="3600" b="0" i="0" dirty="0" smtClean="0">
                <a:solidFill>
                  <a:schemeClr val="accent2"/>
                </a:solidFill>
              </a:rPr>
              <a:t>17 Mosques/Madrassas engaged</a:t>
            </a:r>
            <a:endParaRPr lang="en-GB" sz="3600" b="0" i="0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63" y="323453"/>
            <a:ext cx="4639997" cy="618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8" y="2267670"/>
            <a:ext cx="5331026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67" y="4427909"/>
            <a:ext cx="38404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19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65386" y="251449"/>
            <a:ext cx="9221689" cy="1073097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 Key Learning: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390" y="1188701"/>
            <a:ext cx="9505056" cy="841767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marL="342857" indent="-342857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000000"/>
                </a:solidFill>
                <a:cs typeface="Arial"/>
                <a:sym typeface="Arial"/>
              </a:rPr>
              <a:t>Community engagement and co-production are essential for whole systems </a:t>
            </a:r>
            <a:r>
              <a:rPr lang="en-GB" sz="2400" kern="0" dirty="0" smtClean="0">
                <a:solidFill>
                  <a:srgbClr val="000000"/>
                </a:solidFill>
                <a:cs typeface="Arial"/>
                <a:sym typeface="Arial"/>
              </a:rPr>
              <a:t>locality working. Needs to be meaningful </a:t>
            </a:r>
            <a:r>
              <a:rPr lang="en-GB" sz="2400" dirty="0" smtClean="0"/>
              <a:t>and </a:t>
            </a:r>
            <a:r>
              <a:rPr lang="en-GB" sz="2400" kern="0" dirty="0" smtClean="0">
                <a:solidFill>
                  <a:srgbClr val="000000"/>
                </a:solidFill>
                <a:cs typeface="Arial"/>
                <a:sym typeface="Arial"/>
              </a:rPr>
              <a:t>t</a:t>
            </a:r>
            <a:r>
              <a:rPr lang="en-GB" sz="2400" dirty="0" smtClean="0"/>
              <a:t>akes more </a:t>
            </a:r>
            <a:r>
              <a:rPr lang="en-GB" sz="2400" dirty="0"/>
              <a:t>time/resource </a:t>
            </a:r>
            <a:r>
              <a:rPr lang="en-GB" sz="2400" dirty="0" smtClean="0"/>
              <a:t>than predicted</a:t>
            </a:r>
            <a:r>
              <a:rPr lang="en-GB" sz="2400" dirty="0"/>
              <a:t>. </a:t>
            </a:r>
            <a:r>
              <a:rPr lang="en-GB" sz="2400" dirty="0" smtClean="0"/>
              <a:t>Working </a:t>
            </a:r>
            <a:r>
              <a:rPr lang="en-GB" sz="2400" dirty="0"/>
              <a:t>with locally trusted organisations </a:t>
            </a:r>
            <a:r>
              <a:rPr lang="en-GB" sz="2400" dirty="0" smtClean="0"/>
              <a:t>can help.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Upskilling and development of the workforce across different settings is required: e.g. understanding behaviour </a:t>
            </a:r>
            <a:r>
              <a:rPr lang="en-GB" sz="2400" dirty="0" smtClean="0"/>
              <a:t>change approach.</a:t>
            </a:r>
          </a:p>
          <a:p>
            <a:endParaRPr lang="en-GB" sz="2400" dirty="0" smtClean="0"/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Connecting up the system is key but capacity is an issue, not yet clear how best to do this. Connecting people face to face matters alongside digital connection.</a:t>
            </a:r>
          </a:p>
          <a:p>
            <a:endParaRPr lang="en-GB" sz="2400" dirty="0"/>
          </a:p>
          <a:p>
            <a:pPr>
              <a:buClr>
                <a:srgbClr val="000000"/>
              </a:buClr>
            </a:pPr>
            <a:endParaRPr lang="en-GB" sz="2400" kern="0" dirty="0" smtClean="0">
              <a:solidFill>
                <a:srgbClr val="000000"/>
              </a:solidFill>
              <a:cs typeface="Arial"/>
              <a:sym typeface="Arial"/>
            </a:endParaRPr>
          </a:p>
          <a:p>
            <a:pPr marL="342857" indent="-342857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42857" indent="-342857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42857" indent="-342857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42857" indent="-342857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42857" indent="-342857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42857" indent="-342857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42857" indent="-342857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1400" kern="0" dirty="0" smtClean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754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4"/>
          <p:cNvSpPr txBox="1"/>
          <p:nvPr/>
        </p:nvSpPr>
        <p:spPr>
          <a:xfrm>
            <a:off x="978355" y="899520"/>
            <a:ext cx="7351645" cy="397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r>
              <a:rPr lang="en-GB" sz="3600" b="1" dirty="0">
                <a:solidFill>
                  <a:srgbClr val="EB6A4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14 JU:MP Connectors</a:t>
            </a:r>
          </a:p>
          <a:p>
            <a:r>
              <a:rPr lang="en-GB" sz="2400" b="1" dirty="0">
                <a:solidFill>
                  <a:srgbClr val="EB6A4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Delivered by VCS organisations </a:t>
            </a:r>
          </a:p>
          <a:p>
            <a:endParaRPr lang="en-GB" sz="2100" dirty="0">
              <a:solidFill>
                <a:srgbClr val="45141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r>
              <a:rPr lang="en-GB" sz="2400" dirty="0">
                <a:solidFill>
                  <a:srgbClr val="45141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Build the skills, confidence and motivation of less active families to be active together and independently</a:t>
            </a:r>
          </a:p>
          <a:p>
            <a:endParaRPr sz="2400" dirty="0">
              <a:solidFill>
                <a:srgbClr val="45141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r>
              <a:rPr lang="en-GB" sz="2400" dirty="0">
                <a:solidFill>
                  <a:srgbClr val="45141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 Join up community, schools and greenspace </a:t>
            </a:r>
          </a:p>
          <a:p>
            <a:endParaRPr sz="2400" dirty="0">
              <a:solidFill>
                <a:srgbClr val="45141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r>
              <a:rPr lang="en-GB" sz="2400" dirty="0">
                <a:solidFill>
                  <a:srgbClr val="45141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Support the delivery of the local JU:MP Action Plan. </a:t>
            </a:r>
            <a:endParaRPr sz="2400" dirty="0">
              <a:solidFill>
                <a:srgbClr val="45141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endParaRPr sz="2100" dirty="0">
              <a:solidFill>
                <a:srgbClr val="45141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01" name="Google Shape;80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4443" y="2525791"/>
            <a:ext cx="1651650" cy="220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4" descr="https://lh6.googleusercontent.com/s2IIcUSohrtwfe47KzD7Ohi_fAUkF9Ej8w08rhlnBKEGaJnmvTdGsK9VJZi1Awf5ZEK45XEM18jjgMSZxfDQL-5HsKi1F7TMhcwFSQDltp6-hq08p4BIt_fAe4eHac6CrJv4qW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4443" y="253735"/>
            <a:ext cx="1651650" cy="21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44" descr="https://lh5.googleusercontent.com/UDMnOmwKLduveIs_ZHd0HqBJRtWax6Zff6-dQfBMfFBhEhPycOnK0lpA2Ejcw7SeKzZ4wHsXDw3UmxR-inbtiyDiciM0lvjpLaGLuW-AvDWrT-SL3oJi5uoKYp4Ccl6_D6D5NUk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1298" y="4899932"/>
            <a:ext cx="1651650" cy="2189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2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65386" y="251449"/>
            <a:ext cx="9221689" cy="1073097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 Key Learning: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388" y="1464492"/>
            <a:ext cx="9433048" cy="347786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Organisation and community cultural norms have to change and this change can only happen with support from leaders </a:t>
            </a:r>
            <a:r>
              <a:rPr lang="en-GB" sz="2400" dirty="0" err="1"/>
              <a:t>e.g</a:t>
            </a:r>
            <a:r>
              <a:rPr lang="en-GB" sz="2400" dirty="0"/>
              <a:t> head teacher or Imam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 </a:t>
            </a:r>
            <a:r>
              <a:rPr lang="en-GB" sz="2400" dirty="0"/>
              <a:t>strong research-practice collaboration can help embed evidence-based practice to maximise feasibility, acceptability and </a:t>
            </a:r>
            <a:r>
              <a:rPr lang="en-GB" sz="2400" dirty="0" smtClean="0"/>
              <a:t>effectiveness. 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1400" kern="0" dirty="0" smtClean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018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84" y="611485"/>
            <a:ext cx="9221689" cy="1461188"/>
          </a:xfrm>
        </p:spPr>
        <p:txBody>
          <a:bodyPr>
            <a:normAutofit/>
          </a:bodyPr>
          <a:lstStyle/>
          <a:p>
            <a:pPr algn="ctr"/>
            <a:r>
              <a:rPr lang="en-GB" sz="3200" i="0" dirty="0">
                <a:solidFill>
                  <a:schemeClr val="tx1"/>
                </a:solidFill>
              </a:rPr>
              <a:t>Workshop 1: </a:t>
            </a:r>
            <a:br>
              <a:rPr lang="en-GB" sz="3200" i="0" dirty="0">
                <a:solidFill>
                  <a:schemeClr val="tx1"/>
                </a:solidFill>
              </a:rPr>
            </a:br>
            <a:r>
              <a:rPr lang="en-GB" sz="3200" i="0" dirty="0">
                <a:solidFill>
                  <a:schemeClr val="tx1"/>
                </a:solidFill>
              </a:rPr>
              <a:t>Taking a locality/neighbourhood approach to whole systems physical 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2425" y="2483693"/>
            <a:ext cx="9073008" cy="304697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GB" sz="3200" dirty="0" smtClean="0">
                <a:latin typeface="Arial Narrow" panose="020B0606020202030204" pitchFamily="34" charset="0"/>
              </a:rPr>
              <a:t>•	Reflections </a:t>
            </a:r>
            <a:r>
              <a:rPr lang="en-GB" sz="3200" dirty="0">
                <a:latin typeface="Arial Narrow" panose="020B0606020202030204" pitchFamily="34" charset="0"/>
              </a:rPr>
              <a:t>on what you have heard? How 	similar/how different?</a:t>
            </a:r>
          </a:p>
          <a:p>
            <a:endParaRPr lang="en-GB" sz="3200" dirty="0">
              <a:latin typeface="Arial Narrow" panose="020B0606020202030204" pitchFamily="34" charset="0"/>
            </a:endParaRPr>
          </a:p>
          <a:p>
            <a:r>
              <a:rPr lang="en-GB" sz="3200" dirty="0">
                <a:latin typeface="Arial Narrow" panose="020B0606020202030204" pitchFamily="34" charset="0"/>
              </a:rPr>
              <a:t>•	What’s worked well? What are the challenges? </a:t>
            </a:r>
          </a:p>
          <a:p>
            <a:endParaRPr lang="en-GB" sz="3200" dirty="0">
              <a:latin typeface="Arial Narrow" panose="020B0606020202030204" pitchFamily="34" charset="0"/>
            </a:endParaRPr>
          </a:p>
          <a:p>
            <a:r>
              <a:rPr lang="en-GB" sz="3200" dirty="0">
                <a:latin typeface="Arial Narrow" panose="020B0606020202030204" pitchFamily="34" charset="0"/>
              </a:rPr>
              <a:t>•	What have you learned? Solutions?</a:t>
            </a:r>
          </a:p>
        </p:txBody>
      </p:sp>
    </p:spTree>
    <p:extLst>
      <p:ext uri="{BB962C8B-B14F-4D97-AF65-F5344CB8AC3E}">
        <p14:creationId xmlns:p14="http://schemas.microsoft.com/office/powerpoint/2010/main" val="365331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3d316aaf0_0_58"/>
          <p:cNvSpPr txBox="1">
            <a:spLocks noGrp="1"/>
          </p:cNvSpPr>
          <p:nvPr>
            <p:ph type="ctrTitle"/>
          </p:nvPr>
        </p:nvSpPr>
        <p:spPr>
          <a:xfrm>
            <a:off x="809404" y="2411685"/>
            <a:ext cx="9087900" cy="2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buSzPts val="3600"/>
            </a:pPr>
            <a:r>
              <a:rPr lang="en-GB" b="1" dirty="0" smtClean="0">
                <a:latin typeface="Roboto Condensed"/>
                <a:ea typeface="Roboto Condensed"/>
                <a:cs typeface="Roboto Condensed"/>
                <a:sym typeface="Roboto Condensed"/>
              </a:rPr>
              <a:t>JU:MP </a:t>
            </a:r>
            <a:r>
              <a:rPr lang="en-GB" sz="4400" dirty="0">
                <a:latin typeface="Roboto Condensed"/>
                <a:ea typeface="Roboto Condensed"/>
                <a:cs typeface="Roboto Condensed"/>
                <a:sym typeface="Roboto Condensed"/>
              </a:rPr>
              <a:t/>
            </a:r>
            <a:br>
              <a:rPr lang="en-GB" sz="44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endParaRPr sz="7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ctr">
              <a:buSzPts val="3600"/>
            </a:pPr>
            <a:endParaRPr sz="17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ctr">
              <a:buSzPts val="3600"/>
            </a:pPr>
            <a:r>
              <a:rPr lang="en-GB" sz="3600" dirty="0">
                <a:latin typeface="Roboto Condensed"/>
                <a:ea typeface="Roboto Condensed"/>
                <a:cs typeface="Roboto Condensed"/>
                <a:sym typeface="Roboto Condensed"/>
              </a:rPr>
              <a:t> An Active Bradford Programme</a:t>
            </a:r>
            <a:br>
              <a:rPr lang="en-GB" sz="36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-GB" sz="2900" b="0" dirty="0">
                <a:latin typeface="Roboto Condensed"/>
                <a:ea typeface="Roboto Condensed"/>
                <a:cs typeface="Roboto Condensed"/>
                <a:sym typeface="Roboto Condensed"/>
              </a:rPr>
              <a:t>Delivered by Born in Bradford </a:t>
            </a:r>
            <a:br>
              <a:rPr lang="en-GB" sz="2900" b="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-GB" sz="2900" b="0" dirty="0">
                <a:latin typeface="Roboto Condensed"/>
                <a:ea typeface="Roboto Condensed"/>
                <a:cs typeface="Roboto Condensed"/>
                <a:sym typeface="Roboto Condensed"/>
              </a:rPr>
              <a:t/>
            </a:r>
            <a:br>
              <a:rPr lang="en-GB" sz="2900" b="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-GB" sz="2900" b="0" dirty="0">
                <a:latin typeface="Roboto Condensed"/>
                <a:ea typeface="Roboto Condensed"/>
                <a:cs typeface="Roboto Condensed"/>
                <a:sym typeface="Roboto Condensed"/>
              </a:rPr>
              <a:t>Jan Burkhardt, Sally Barber and Jen Hall</a:t>
            </a:r>
            <a:endParaRPr sz="2900" b="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026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bc21451df_0_114"/>
          <p:cNvSpPr txBox="1">
            <a:spLocks noGrp="1"/>
          </p:cNvSpPr>
          <p:nvPr>
            <p:ph type="title"/>
          </p:nvPr>
        </p:nvSpPr>
        <p:spPr>
          <a:xfrm>
            <a:off x="529627" y="388015"/>
            <a:ext cx="54465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>
              <a:buSzPts val="2800"/>
            </a:pPr>
            <a:r>
              <a:rPr lang="en-GB" sz="3400">
                <a:latin typeface="Roboto Condensed"/>
                <a:ea typeface="Roboto Condensed"/>
                <a:cs typeface="Roboto Condensed"/>
                <a:sym typeface="Roboto Condensed"/>
              </a:rPr>
              <a:t>JU:MP</a:t>
            </a:r>
            <a:endParaRPr sz="3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0" name="Google Shape;140;gabc21451df_0_114"/>
          <p:cNvSpPr txBox="1">
            <a:spLocks noGrp="1"/>
          </p:cNvSpPr>
          <p:nvPr>
            <p:ph type="body" idx="1"/>
          </p:nvPr>
        </p:nvSpPr>
        <p:spPr>
          <a:xfrm>
            <a:off x="529626" y="962175"/>
            <a:ext cx="6544472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marL="0" indent="0">
              <a:spcBef>
                <a:spcPts val="0"/>
              </a:spcBef>
              <a:buSzPts val="2400"/>
            </a:pPr>
            <a:r>
              <a:rPr lang="en-GB" sz="2400" dirty="0">
                <a:latin typeface="Roboto Condensed"/>
                <a:ea typeface="Roboto Condensed"/>
                <a:cs typeface="Roboto Condensed"/>
                <a:sym typeface="Roboto Condensed"/>
              </a:rPr>
              <a:t>The Bradford Local Delivery Pilot</a:t>
            </a:r>
            <a:endParaRPr sz="24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1" name="Google Shape;141;gabc21451df_0_114"/>
          <p:cNvSpPr txBox="1">
            <a:spLocks noGrp="1"/>
          </p:cNvSpPr>
          <p:nvPr>
            <p:ph type="body" idx="3"/>
          </p:nvPr>
        </p:nvSpPr>
        <p:spPr>
          <a:xfrm>
            <a:off x="529614" y="2532726"/>
            <a:ext cx="3583500" cy="24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ED6A4A"/>
              </a:buClr>
              <a:buSzPts val="2400"/>
            </a:pPr>
            <a:r>
              <a:rPr lang="en-GB" sz="2900" dirty="0">
                <a:solidFill>
                  <a:srgbClr val="ED6A4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Aim: </a:t>
            </a:r>
            <a:endParaRPr sz="2900" dirty="0">
              <a:solidFill>
                <a:srgbClr val="ED6A4A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indent="0">
              <a:buSzPts val="2400"/>
            </a:pPr>
            <a:r>
              <a:rPr lang="en-GB" sz="2400" dirty="0">
                <a:latin typeface="Roboto Condensed"/>
                <a:ea typeface="Roboto Condensed"/>
                <a:cs typeface="Roboto Condensed"/>
                <a:sym typeface="Roboto Condensed"/>
              </a:rPr>
              <a:t>Step change in physical activity levels of children aged 5 – 14 years and their families</a:t>
            </a:r>
            <a:endParaRPr sz="24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indent="0">
              <a:buSzPts val="1800"/>
            </a:pPr>
            <a:endParaRPr sz="18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2" name="Google Shape;142;gabc21451df_0_114"/>
          <p:cNvSpPr txBox="1">
            <a:spLocks noGrp="1"/>
          </p:cNvSpPr>
          <p:nvPr>
            <p:ph type="body" idx="4"/>
          </p:nvPr>
        </p:nvSpPr>
        <p:spPr>
          <a:xfrm>
            <a:off x="4913861" y="1647348"/>
            <a:ext cx="5688631" cy="4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ED6A4A"/>
              </a:buClr>
              <a:buSzPts val="2400"/>
            </a:pPr>
            <a:r>
              <a:rPr lang="en-GB" sz="2900" dirty="0">
                <a:solidFill>
                  <a:srgbClr val="ED6A4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Approach: </a:t>
            </a:r>
            <a:endParaRPr sz="2900" dirty="0">
              <a:solidFill>
                <a:srgbClr val="ED6A4A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indent="0">
              <a:buSzPts val="2400"/>
            </a:pPr>
            <a:r>
              <a:rPr lang="en-GB" sz="2400" dirty="0">
                <a:latin typeface="Roboto Condensed"/>
                <a:ea typeface="Roboto Condensed"/>
                <a:cs typeface="Roboto Condensed"/>
                <a:sym typeface="Roboto Condensed"/>
              </a:rPr>
              <a:t>Whole systems, collaborative, asset-based, sustainable, behaviour change</a:t>
            </a:r>
          </a:p>
          <a:p>
            <a:pPr marL="0" indent="0">
              <a:buSzPts val="2400"/>
            </a:pPr>
            <a:endParaRPr sz="24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indent="0">
              <a:buSzPts val="2400"/>
            </a:pPr>
            <a:r>
              <a:rPr lang="en-GB" sz="2400" b="1" dirty="0">
                <a:latin typeface="Roboto Condensed"/>
                <a:ea typeface="Roboto Condensed"/>
                <a:cs typeface="Roboto Condensed"/>
                <a:sym typeface="Roboto Condensed"/>
              </a:rPr>
              <a:t>Test and learn research programme</a:t>
            </a:r>
            <a:endParaRPr dirty="0"/>
          </a:p>
          <a:p>
            <a:pPr marL="0" indent="0">
              <a:buSzPts val="900"/>
            </a:pPr>
            <a:endParaRPr sz="900" b="1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indent="0">
              <a:buClr>
                <a:srgbClr val="ED6A4A"/>
              </a:buClr>
              <a:buSzPts val="2400"/>
            </a:pPr>
            <a:r>
              <a:rPr lang="en-GB" sz="2900" dirty="0">
                <a:solidFill>
                  <a:srgbClr val="ED6A4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Outcomes: </a:t>
            </a:r>
            <a:endParaRPr sz="2900" dirty="0"/>
          </a:p>
          <a:p>
            <a:pPr marL="285715" indent="-285715">
              <a:buSzPts val="2400"/>
              <a:buFont typeface="Roboto Condensed"/>
              <a:buChar char="•"/>
            </a:pPr>
            <a:r>
              <a:rPr lang="en-GB" sz="2400" dirty="0">
                <a:latin typeface="Roboto Condensed"/>
                <a:ea typeface="Roboto Condensed"/>
                <a:cs typeface="Roboto Condensed"/>
                <a:sym typeface="Roboto Condensed"/>
              </a:rPr>
              <a:t>Better Health</a:t>
            </a:r>
            <a:endParaRPr sz="2400" dirty="0"/>
          </a:p>
          <a:p>
            <a:pPr marL="285715" indent="-285715">
              <a:buSzPts val="2400"/>
              <a:buFont typeface="Roboto Condensed"/>
              <a:buChar char="•"/>
            </a:pPr>
            <a:r>
              <a:rPr lang="en-GB" sz="2400" dirty="0">
                <a:latin typeface="Roboto Condensed"/>
                <a:ea typeface="Roboto Condensed"/>
                <a:cs typeface="Roboto Condensed"/>
                <a:sym typeface="Roboto Condensed"/>
              </a:rPr>
              <a:t>Better Skills</a:t>
            </a:r>
            <a:endParaRPr sz="2400" dirty="0"/>
          </a:p>
          <a:p>
            <a:pPr marL="285715" indent="-285715">
              <a:buSzPts val="2400"/>
              <a:buFont typeface="Roboto Condensed"/>
              <a:buChar char="•"/>
            </a:pPr>
            <a:r>
              <a:rPr lang="en-GB" sz="2400" dirty="0">
                <a:latin typeface="Roboto Condensed"/>
                <a:ea typeface="Roboto Condensed"/>
                <a:cs typeface="Roboto Condensed"/>
                <a:sym typeface="Roboto Condensed"/>
              </a:rPr>
              <a:t>Safe, clean, active communities</a:t>
            </a:r>
            <a:endParaRPr sz="2400" dirty="0"/>
          </a:p>
          <a:p>
            <a:pPr marL="0" indent="0">
              <a:buSzPts val="1800"/>
            </a:pPr>
            <a:endParaRPr sz="18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indent="0">
              <a:buSzPts val="1400"/>
            </a:pPr>
            <a:endParaRPr sz="14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43" name="Google Shape;143;gabc21451df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9605" y="5724054"/>
            <a:ext cx="1870075" cy="109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"/>
          <p:cNvSpPr>
            <a:spLocks noGrp="1"/>
          </p:cNvSpPr>
          <p:nvPr>
            <p:ph type="pic" idx="4294967295"/>
          </p:nvPr>
        </p:nvSpPr>
        <p:spPr>
          <a:xfrm>
            <a:off x="58225" y="446988"/>
            <a:ext cx="10573800" cy="6665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27" descr="https://lh6.googleusercontent.com/76981zAOMR_ETDHsjBwU21lvtk3pLU_4jLZwzU9jFDxyRd1PDGXZJm2Qc0pHgSu4INRyQTaEnTjUKltx0jSMQfs4AIrS7-5hwXNiRwuoCGY9CxOfch-CtCwCSiC-2x7887eOcGU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02" y="205463"/>
            <a:ext cx="10573798" cy="714871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7"/>
          <p:cNvSpPr txBox="1"/>
          <p:nvPr/>
        </p:nvSpPr>
        <p:spPr>
          <a:xfrm>
            <a:off x="2667326" y="6939652"/>
            <a:ext cx="2677800" cy="4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>
              <a:buSzPts val="1700"/>
            </a:pPr>
            <a:r>
              <a:rPr lang="en-GB" sz="1700" b="1">
                <a:latin typeface="Calibri"/>
                <a:ea typeface="Calibri"/>
                <a:cs typeface="Calibri"/>
                <a:sym typeface="Calibri"/>
              </a:rPr>
              <a:t>Pioneer Neighbourhoods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27"/>
          <p:cNvCxnSpPr>
            <a:stCxn id="404" idx="1"/>
          </p:cNvCxnSpPr>
          <p:nvPr/>
        </p:nvCxnSpPr>
        <p:spPr>
          <a:xfrm flipH="1" flipV="1">
            <a:off x="1803330" y="6302757"/>
            <a:ext cx="863996" cy="860006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06" name="Google Shape;406;p27"/>
          <p:cNvCxnSpPr/>
          <p:nvPr/>
        </p:nvCxnSpPr>
        <p:spPr>
          <a:xfrm rot="10800000">
            <a:off x="4062302" y="5082352"/>
            <a:ext cx="524400" cy="1857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07" name="Google Shape;407;p27"/>
          <p:cNvCxnSpPr/>
          <p:nvPr/>
        </p:nvCxnSpPr>
        <p:spPr>
          <a:xfrm rot="10800000" flipH="1">
            <a:off x="5345129" y="5064050"/>
            <a:ext cx="1066799" cy="1875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8" name="Google Shape;408;p27"/>
          <p:cNvSpPr txBox="1"/>
          <p:nvPr/>
        </p:nvSpPr>
        <p:spPr>
          <a:xfrm>
            <a:off x="6135050" y="6939652"/>
            <a:ext cx="3701700" cy="707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>
              <a:buSzPts val="1700"/>
            </a:pPr>
            <a:r>
              <a:rPr lang="en-GB" sz="17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Commissioned Leadership Neighbourhoods</a:t>
            </a:r>
            <a:endParaRPr sz="1700"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27"/>
          <p:cNvCxnSpPr/>
          <p:nvPr/>
        </p:nvCxnSpPr>
        <p:spPr>
          <a:xfrm rot="10800000">
            <a:off x="3697853" y="3934700"/>
            <a:ext cx="3472500" cy="30141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0" name="Google Shape;410;p27"/>
          <p:cNvCxnSpPr/>
          <p:nvPr/>
        </p:nvCxnSpPr>
        <p:spPr>
          <a:xfrm rot="10800000">
            <a:off x="3515774" y="5610475"/>
            <a:ext cx="3697800" cy="13845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1" name="Google Shape;411;p27"/>
          <p:cNvSpPr txBox="1"/>
          <p:nvPr/>
        </p:nvSpPr>
        <p:spPr>
          <a:xfrm>
            <a:off x="6761100" y="1171826"/>
            <a:ext cx="3701700" cy="44622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>
              <a:buSzPts val="1700"/>
            </a:pPr>
            <a:r>
              <a:rPr lang="en-GB" sz="1700" b="1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Direct Delivery Neighbourhoods</a:t>
            </a:r>
            <a:endParaRPr sz="1700" b="1">
              <a:solidFill>
                <a:srgbClr val="0000F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2" name="Google Shape;412;p27"/>
          <p:cNvCxnSpPr/>
          <p:nvPr/>
        </p:nvCxnSpPr>
        <p:spPr>
          <a:xfrm flipH="1">
            <a:off x="5345125" y="1618225"/>
            <a:ext cx="2083251" cy="414873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3" name="Google Shape;413;p27"/>
          <p:cNvCxnSpPr/>
          <p:nvPr/>
        </p:nvCxnSpPr>
        <p:spPr>
          <a:xfrm>
            <a:off x="7863050" y="1618225"/>
            <a:ext cx="6300" cy="16608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4" name="Google Shape;414;p27"/>
          <p:cNvCxnSpPr/>
          <p:nvPr/>
        </p:nvCxnSpPr>
        <p:spPr>
          <a:xfrm flipH="1">
            <a:off x="4881951" y="1618225"/>
            <a:ext cx="2117101" cy="5496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231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34292"/>
            <a:ext cx="2567410" cy="14791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567412" y="4335470"/>
            <a:ext cx="6624649" cy="2259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6101" y="4599705"/>
            <a:ext cx="1957577" cy="45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4274" tIns="52138" rIns="104274" bIns="52138" rtlCol="0" anchor="ctr">
            <a:spAutoFit/>
          </a:bodyPr>
          <a:lstStyle/>
          <a:p>
            <a:pPr defTabSz="1042744">
              <a:buClrTx/>
            </a:pPr>
            <a:endParaRPr lang="en-GB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Social Marketing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682699" y="1353516"/>
            <a:ext cx="420983" cy="30949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67412" y="1862167"/>
            <a:ext cx="6398961" cy="5318158"/>
          </a:xfrm>
          <a:prstGeom prst="ellipse">
            <a:avLst/>
          </a:prstGeom>
          <a:noFill/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819676" y="3833984"/>
            <a:ext cx="1978626" cy="1587511"/>
          </a:xfrm>
          <a:prstGeom prst="ellipse">
            <a:avLst/>
          </a:prstGeom>
          <a:noFill/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51348" y="3269160"/>
            <a:ext cx="3128018" cy="2594896"/>
          </a:xfrm>
          <a:prstGeom prst="ellipse">
            <a:avLst/>
          </a:prstGeom>
          <a:noFill/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56792" y="2417795"/>
            <a:ext cx="5253664" cy="4281671"/>
          </a:xfrm>
          <a:prstGeom prst="ellipse">
            <a:avLst/>
          </a:prstGeom>
          <a:noFill/>
          <a:ln>
            <a:solidFill>
              <a:srgbClr val="FF0000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defTabSz="1042744">
              <a:buClrTx/>
            </a:pPr>
            <a:endParaRPr lang="en-GB" sz="2100" kern="1200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61970" y="2814673"/>
            <a:ext cx="4298460" cy="3490106"/>
          </a:xfrm>
          <a:prstGeom prst="ellipse">
            <a:avLst/>
          </a:prstGeom>
          <a:noFill/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8983" y="3720748"/>
            <a:ext cx="1560012" cy="536182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txBody>
          <a:bodyPr wrap="square" lIns="104274" tIns="52138" rIns="104274" bIns="52138" rtlCol="0" anchor="ctr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Children &amp; Families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3651" y="1685331"/>
            <a:ext cx="1514605" cy="320738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txBody>
          <a:bodyPr wrap="square" lIns="104274" tIns="52138" rIns="104274" bIns="52138" rtlCol="0" anchor="ctr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Policy &amp; Strategy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3647" y="2257427"/>
            <a:ext cx="1518453" cy="320738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txBody>
          <a:bodyPr wrap="square" lIns="104274" tIns="52138" rIns="104274" bIns="52138" rtlCol="0" anchor="ctr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Environment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40438" y="2744563"/>
            <a:ext cx="1505993" cy="320738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txBody>
          <a:bodyPr wrap="square" lIns="104274" tIns="52138" rIns="104274" bIns="52138" rtlCol="0" anchor="ctr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Communities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09122" y="3278426"/>
            <a:ext cx="1560013" cy="320738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txBody>
          <a:bodyPr wrap="square" lIns="104274" tIns="52138" rIns="104274" bIns="52138" rtlCol="0" anchor="ctr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Organisations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0465" y="6240479"/>
            <a:ext cx="1329873" cy="536182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Green space development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86141" y="5367351"/>
            <a:ext cx="724312" cy="751625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Active playful parks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09382" y="5175951"/>
            <a:ext cx="1076445" cy="536182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Local action plans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80122" y="4573594"/>
            <a:ext cx="871226" cy="536182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Young leaders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89225" y="5843603"/>
            <a:ext cx="1656685" cy="536182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Sustainable sport and PA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03938" y="5049846"/>
            <a:ext cx="1258040" cy="320738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Fun days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95001" y="4652968"/>
            <a:ext cx="1219043" cy="320738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JUMP digital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46967" y="5572828"/>
            <a:ext cx="1451274" cy="536182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Creating Active Schools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063751" y="4573596"/>
            <a:ext cx="892260" cy="751625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Active Faith Settings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7815" y="5096575"/>
            <a:ext cx="1600424" cy="536182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Communicating what’s 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61470" y="5367348"/>
            <a:ext cx="1221224" cy="536182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People development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4562" y="6283809"/>
            <a:ext cx="1147920" cy="53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4274" tIns="52138" rIns="104274" bIns="52138" rtlCol="0" anchor="ctr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Active Travel and streets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22728" y="7034233"/>
            <a:ext cx="1854527" cy="320738"/>
          </a:xfrm>
          <a:prstGeom prst="rect">
            <a:avLst/>
          </a:prstGeom>
          <a:solidFill>
            <a:schemeClr val="bg1"/>
          </a:solidFill>
        </p:spPr>
        <p:txBody>
          <a:bodyPr wrap="square" lIns="104274" tIns="52138" rIns="104274" bIns="52138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Strategic influence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09047" y="6035439"/>
            <a:ext cx="1415619" cy="536182"/>
          </a:xfrm>
          <a:prstGeom prst="rect">
            <a:avLst/>
          </a:prstGeom>
          <a:ln w="952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4274" tIns="52138" rIns="104274" bIns="52138" rtlCol="0" anchor="ctr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</a:rPr>
              <a:t>JU:MP Connectors</a:t>
            </a:r>
          </a:p>
        </p:txBody>
      </p:sp>
      <p:sp>
        <p:nvSpPr>
          <p:cNvPr id="88" name="Arc 87"/>
          <p:cNvSpPr/>
          <p:nvPr/>
        </p:nvSpPr>
        <p:spPr>
          <a:xfrm>
            <a:off x="5766892" y="1638723"/>
            <a:ext cx="1431347" cy="2478609"/>
          </a:xfrm>
          <a:prstGeom prst="arc">
            <a:avLst>
              <a:gd name="adj1" fmla="val 16200000"/>
              <a:gd name="adj2" fmla="val 5057364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90" name="Arc 89"/>
          <p:cNvSpPr/>
          <p:nvPr/>
        </p:nvSpPr>
        <p:spPr>
          <a:xfrm>
            <a:off x="5955428" y="2417796"/>
            <a:ext cx="1040072" cy="1699532"/>
          </a:xfrm>
          <a:prstGeom prst="arc">
            <a:avLst>
              <a:gd name="adj1" fmla="val 16200000"/>
              <a:gd name="adj2" fmla="val 5057364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91" name="Arc 90"/>
          <p:cNvSpPr/>
          <p:nvPr/>
        </p:nvSpPr>
        <p:spPr>
          <a:xfrm>
            <a:off x="6187877" y="2876087"/>
            <a:ext cx="673575" cy="1241245"/>
          </a:xfrm>
          <a:prstGeom prst="arc">
            <a:avLst>
              <a:gd name="adj1" fmla="val 16200000"/>
              <a:gd name="adj2" fmla="val 5057364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93" name="Arc 92"/>
          <p:cNvSpPr/>
          <p:nvPr/>
        </p:nvSpPr>
        <p:spPr>
          <a:xfrm>
            <a:off x="6187875" y="3337954"/>
            <a:ext cx="589378" cy="779374"/>
          </a:xfrm>
          <a:prstGeom prst="arc">
            <a:avLst>
              <a:gd name="adj1" fmla="val 16200000"/>
              <a:gd name="adj2" fmla="val 5057364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89" name="Arc 88"/>
          <p:cNvSpPr/>
          <p:nvPr/>
        </p:nvSpPr>
        <p:spPr>
          <a:xfrm rot="14879947">
            <a:off x="4735388" y="2233634"/>
            <a:ext cx="1202962" cy="1443170"/>
          </a:xfrm>
          <a:prstGeom prst="arc">
            <a:avLst>
              <a:gd name="adj1" fmla="val 13694914"/>
              <a:gd name="adj2" fmla="val 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94" name="Arc 93"/>
          <p:cNvSpPr/>
          <p:nvPr/>
        </p:nvSpPr>
        <p:spPr>
          <a:xfrm rot="14879947">
            <a:off x="4268392" y="1684576"/>
            <a:ext cx="1991506" cy="1812288"/>
          </a:xfrm>
          <a:prstGeom prst="arc">
            <a:avLst>
              <a:gd name="adj1" fmla="val 13015901"/>
              <a:gd name="adj2" fmla="val 716974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96" name="Arc 95"/>
          <p:cNvSpPr/>
          <p:nvPr/>
        </p:nvSpPr>
        <p:spPr>
          <a:xfrm rot="14879947">
            <a:off x="4857386" y="2795933"/>
            <a:ext cx="736877" cy="868769"/>
          </a:xfrm>
          <a:prstGeom prst="arc">
            <a:avLst>
              <a:gd name="adj1" fmla="val 13694914"/>
              <a:gd name="adj2" fmla="val 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97" name="Arc 96"/>
          <p:cNvSpPr/>
          <p:nvPr/>
        </p:nvSpPr>
        <p:spPr>
          <a:xfrm>
            <a:off x="5955428" y="2276064"/>
            <a:ext cx="906022" cy="679159"/>
          </a:xfrm>
          <a:prstGeom prst="arc">
            <a:avLst>
              <a:gd name="adj1" fmla="val 16200000"/>
              <a:gd name="adj2" fmla="val 5101816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98" name="Arc 97"/>
          <p:cNvSpPr/>
          <p:nvPr/>
        </p:nvSpPr>
        <p:spPr>
          <a:xfrm>
            <a:off x="6133626" y="1782795"/>
            <a:ext cx="685358" cy="1031881"/>
          </a:xfrm>
          <a:prstGeom prst="arc">
            <a:avLst>
              <a:gd name="adj1" fmla="val 16200000"/>
              <a:gd name="adj2" fmla="val 5101816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99" name="Arc 98"/>
          <p:cNvSpPr/>
          <p:nvPr/>
        </p:nvSpPr>
        <p:spPr>
          <a:xfrm rot="14879947">
            <a:off x="4815281" y="1709648"/>
            <a:ext cx="848153" cy="689252"/>
          </a:xfrm>
          <a:prstGeom prst="arc">
            <a:avLst>
              <a:gd name="adj1" fmla="val 13694914"/>
              <a:gd name="adj2" fmla="val 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black"/>
              </a:solidFill>
            </a:endParaRPr>
          </a:p>
        </p:txBody>
      </p:sp>
      <p:sp>
        <p:nvSpPr>
          <p:cNvPr id="101" name="Trapezoid 100"/>
          <p:cNvSpPr/>
          <p:nvPr/>
        </p:nvSpPr>
        <p:spPr>
          <a:xfrm rot="10800000">
            <a:off x="2982274" y="49193"/>
            <a:ext cx="5478916" cy="1359625"/>
          </a:xfrm>
          <a:prstGeom prst="trapezoid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29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079512" y="-30185"/>
            <a:ext cx="1529351" cy="320738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Context: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240985" y="334046"/>
            <a:ext cx="1094559" cy="536182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Research &amp; Evidence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335545" y="334046"/>
            <a:ext cx="1599074" cy="536182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Social, political, economic factors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851089" y="378854"/>
            <a:ext cx="1571567" cy="320738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community voice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452201" y="366693"/>
            <a:ext cx="840599" cy="536182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Local assets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335547" y="922320"/>
            <a:ext cx="4126330" cy="42846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Programme evolution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6064" y="4256091"/>
            <a:ext cx="1552116" cy="659292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 stream development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3999400"/>
            <a:ext cx="1430160" cy="1613399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Behaviour change theory</a:t>
            </a:r>
          </a:p>
          <a:p>
            <a:pPr defTabSz="1042744">
              <a:buClrTx/>
            </a:pPr>
            <a:endParaRPr lang="en-GB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Evidence</a:t>
            </a:r>
          </a:p>
          <a:p>
            <a:pPr defTabSz="1042744">
              <a:buClrTx/>
            </a:pPr>
            <a:endParaRPr lang="en-GB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Co-production/</a:t>
            </a:r>
          </a:p>
          <a:p>
            <a:pPr defTabSz="1042744">
              <a:buClrTx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co-design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8461190" y="3695661"/>
            <a:ext cx="2189118" cy="1751062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rtlCol="0" anchor="ctr"/>
          <a:lstStyle/>
          <a:p>
            <a:pPr algn="ctr" defTabSz="1042744">
              <a:buClrTx/>
            </a:pPr>
            <a:endParaRPr lang="en-GB" sz="2100" kern="120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82178" y="4097341"/>
            <a:ext cx="1515543" cy="1074790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 algn="ctr" defTabSz="1042744">
              <a:buClrTx/>
            </a:pPr>
            <a:r>
              <a:rPr lang="en-GB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Population level change</a:t>
            </a:r>
          </a:p>
        </p:txBody>
      </p:sp>
    </p:spTree>
    <p:extLst>
      <p:ext uri="{BB962C8B-B14F-4D97-AF65-F5344CB8AC3E}">
        <p14:creationId xmlns:p14="http://schemas.microsoft.com/office/powerpoint/2010/main" val="23548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5781" r="6371" b="13159"/>
          <a:stretch/>
        </p:blipFill>
        <p:spPr>
          <a:xfrm>
            <a:off x="1673498" y="-2776"/>
            <a:ext cx="7488832" cy="75561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1" y="323453"/>
            <a:ext cx="2810013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8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5232" r="6247" b="12802"/>
          <a:stretch/>
        </p:blipFill>
        <p:spPr>
          <a:xfrm>
            <a:off x="1601492" y="0"/>
            <a:ext cx="7462811" cy="75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2" t="18053" r="18895" b="19482"/>
          <a:stretch/>
        </p:blipFill>
        <p:spPr>
          <a:xfrm>
            <a:off x="1601491" y="-26038"/>
            <a:ext cx="7488832" cy="75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854</Words>
  <Application>Microsoft Office PowerPoint</Application>
  <PresentationFormat>Custom</PresentationFormat>
  <Paragraphs>192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Libre Franklin</vt:lpstr>
      <vt:lpstr>Arial Narrow</vt:lpstr>
      <vt:lpstr>Calibri</vt:lpstr>
      <vt:lpstr>Roboto Condensed</vt:lpstr>
      <vt:lpstr>Roboto Condensed Light</vt:lpstr>
      <vt:lpstr>Office Theme</vt:lpstr>
      <vt:lpstr>1_Office Theme</vt:lpstr>
      <vt:lpstr>PowerPoint Presentation</vt:lpstr>
      <vt:lpstr>PowerPoint Presentation</vt:lpstr>
      <vt:lpstr>JU:MP     An Active Bradford Programme Delivered by Born in Bradford   Jan Burkhardt, Sally Barber and Jen Hall</vt:lpstr>
      <vt:lpstr>JU:MP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JU:MP Neighbourhood Approach</vt:lpstr>
      <vt:lpstr>PowerPoint Presentation</vt:lpstr>
      <vt:lpstr>Research-practice approach to local action plan development and delivery</vt:lpstr>
      <vt:lpstr>The neighbourhood delivery process</vt:lpstr>
      <vt:lpstr>Developing local action plans</vt:lpstr>
      <vt:lpstr>The neighbourhood delivery process</vt:lpstr>
      <vt:lpstr>Implementing local action plans</vt:lpstr>
      <vt:lpstr>PowerPoint Presentation</vt:lpstr>
      <vt:lpstr>Creating Active Schools 36 JU:MP schools </vt:lpstr>
      <vt:lpstr>Active Faith Settings (IRS) JU:MP/Faith in Communities  17 Mosques/Madrassas engaged</vt:lpstr>
      <vt:lpstr> Key Learning:</vt:lpstr>
      <vt:lpstr>PowerPoint Presentation</vt:lpstr>
      <vt:lpstr> Key Learning:</vt:lpstr>
      <vt:lpstr>Workshop 1:  Taking a locality/neighbourhood approach to whole systems physical activity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Reflective practice</dc:title>
  <dc:creator>Magpie Comms</dc:creator>
  <cp:lastModifiedBy>Jan Burkhardt</cp:lastModifiedBy>
  <cp:revision>97</cp:revision>
  <cp:lastPrinted>2022-11-28T17:30:18Z</cp:lastPrinted>
  <dcterms:created xsi:type="dcterms:W3CDTF">2019-08-07T15:58:08Z</dcterms:created>
  <dcterms:modified xsi:type="dcterms:W3CDTF">2022-12-05T14:16:21Z</dcterms:modified>
</cp:coreProperties>
</file>