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2" r:id="rId2"/>
    <p:sldId id="404" r:id="rId3"/>
    <p:sldId id="405" r:id="rId4"/>
    <p:sldId id="406" r:id="rId5"/>
    <p:sldId id="407" r:id="rId6"/>
    <p:sldId id="409" r:id="rId7"/>
  </p:sldIdLst>
  <p:sldSz cx="10691813" cy="7559675"/>
  <p:notesSz cx="6797675" cy="9926638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Roboto Condensed" panose="020B0604020202020204" charset="0"/>
      <p:regular r:id="rId14"/>
      <p:bold r:id="rId15"/>
      <p:italic r:id="rId16"/>
      <p:boldItalic r:id="rId17"/>
    </p:embeddedFont>
    <p:embeddedFont>
      <p:font typeface="Roboto Condensed Light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ihluFFgrgJtQV1pyxZS1rIiA9L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2261" autoAdjust="0"/>
  </p:normalViewPr>
  <p:slideViewPr>
    <p:cSldViewPr>
      <p:cViewPr>
        <p:scale>
          <a:sx n="70" d="100"/>
          <a:sy n="70" d="100"/>
        </p:scale>
        <p:origin x="-1546" y="-8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64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2E299-3ECC-4047-B729-52E8784EBD9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49CE-D313-4B30-998D-294E430BD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1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bc21451d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abc21451df_0_11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gabc21451df_0_1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CMO guidelines</a:t>
            </a:r>
            <a:endParaRPr/>
          </a:p>
        </p:txBody>
      </p:sp>
      <p:sp>
        <p:nvSpPr>
          <p:cNvPr id="384" name="Google Shape;384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">
  <p:cSld name="Body copy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A picture containing graphical user interface, text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4301"/>
            <a:ext cx="10691813" cy="755537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529630" y="605819"/>
            <a:ext cx="5446631" cy="3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A4A"/>
              </a:buClr>
              <a:buSzPts val="2400"/>
              <a:buFont typeface="Arial Narrow"/>
              <a:buNone/>
              <a:defRPr sz="2400" b="1" i="0">
                <a:solidFill>
                  <a:srgbClr val="ED6A4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529626" y="1088870"/>
            <a:ext cx="4523137" cy="3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451412"/>
              </a:buClr>
              <a:buSzPts val="1700"/>
              <a:buNone/>
              <a:defRPr sz="1700" b="1" i="0">
                <a:solidFill>
                  <a:srgbClr val="45141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286" lvl="1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0" b="1"/>
            </a:lvl2pPr>
            <a:lvl3pPr marL="1371431" lvl="2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00" b="1"/>
            </a:lvl3pPr>
            <a:lvl4pPr marL="1828574" lvl="3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4pPr>
            <a:lvl5pPr marL="2285717" lvl="4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5pPr>
            <a:lvl6pPr marL="2742860" lvl="5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6pPr>
            <a:lvl7pPr marL="3200005" lvl="6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7pPr>
            <a:lvl8pPr marL="3657148" lvl="7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8pPr>
            <a:lvl9pPr marL="4114291" lvl="8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7933401" y="2254326"/>
            <a:ext cx="2231572" cy="157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123529"/>
              </a:lnSpc>
              <a:spcBef>
                <a:spcPts val="1102"/>
              </a:spcBef>
              <a:spcAft>
                <a:spcPts val="0"/>
              </a:spcAft>
              <a:buClr>
                <a:srgbClr val="ED6A4A"/>
              </a:buClr>
              <a:buSzPts val="1700"/>
              <a:buNone/>
              <a:defRPr sz="1700" b="1" i="0">
                <a:solidFill>
                  <a:srgbClr val="ED6A4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286" lvl="1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0" b="1"/>
            </a:lvl2pPr>
            <a:lvl3pPr marL="1371431" lvl="2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00" b="1"/>
            </a:lvl3pPr>
            <a:lvl4pPr marL="1828574" lvl="3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4pPr>
            <a:lvl5pPr marL="2285717" lvl="4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5pPr>
            <a:lvl6pPr marL="2742860" lvl="5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6pPr>
            <a:lvl7pPr marL="3200005" lvl="6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7pPr>
            <a:lvl8pPr marL="3657148" lvl="7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8pPr>
            <a:lvl9pPr marL="4114291" lvl="8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3"/>
          </p:nvPr>
        </p:nvSpPr>
        <p:spPr>
          <a:xfrm>
            <a:off x="526840" y="2240838"/>
            <a:ext cx="3424674" cy="237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451412"/>
              </a:buClr>
              <a:buSzPts val="1200"/>
              <a:buFont typeface="Arial"/>
              <a:buNone/>
              <a:defRPr sz="1300" b="0" i="0">
                <a:solidFill>
                  <a:srgbClr val="4514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286" lvl="1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31" lvl="2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74" lvl="3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17" lvl="4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60" lvl="5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5" lvl="6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8" lvl="7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91" lvl="8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4"/>
          </p:nvPr>
        </p:nvSpPr>
        <p:spPr>
          <a:xfrm>
            <a:off x="4336929" y="2240837"/>
            <a:ext cx="3206872" cy="422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451412"/>
              </a:buClr>
              <a:buSzPts val="1200"/>
              <a:buNone/>
              <a:defRPr sz="1300" b="0" i="0">
                <a:solidFill>
                  <a:srgbClr val="4514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286" lvl="1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31" marR="0" lvl="2" indent="-36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/>
            </a:lvl3pPr>
            <a:lvl4pPr marL="1828574" marR="0" lvl="3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/>
            </a:lvl4pPr>
            <a:lvl5pPr marL="2285717" lvl="4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60" lvl="5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5" lvl="6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8" lvl="7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91" lvl="8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Blank 1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b3d316aaf0_0_168"/>
          <p:cNvSpPr/>
          <p:nvPr/>
        </p:nvSpPr>
        <p:spPr>
          <a:xfrm>
            <a:off x="1" y="0"/>
            <a:ext cx="10692130" cy="7556500"/>
          </a:xfrm>
          <a:custGeom>
            <a:avLst/>
            <a:gdLst/>
            <a:ahLst/>
            <a:cxnLst/>
            <a:rect l="l" t="t" r="r" b="b"/>
            <a:pathLst>
              <a:path w="10692130" h="7556500" extrusionOk="0">
                <a:moveTo>
                  <a:pt x="0" y="0"/>
                </a:moveTo>
                <a:lnTo>
                  <a:pt x="10691813" y="0"/>
                </a:lnTo>
                <a:lnTo>
                  <a:pt x="10691813" y="7556500"/>
                </a:lnTo>
              </a:path>
              <a:path w="10692130" h="7556500" extrusionOk="0">
                <a:moveTo>
                  <a:pt x="0" y="755650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b3d316aaf0_0_168"/>
          <p:cNvSpPr txBox="1">
            <a:spLocks noGrp="1"/>
          </p:cNvSpPr>
          <p:nvPr>
            <p:ph type="ftr" idx="11"/>
          </p:nvPr>
        </p:nvSpPr>
        <p:spPr>
          <a:xfrm>
            <a:off x="3635214" y="7030498"/>
            <a:ext cx="3421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b3d316aaf0_0_168"/>
          <p:cNvSpPr txBox="1">
            <a:spLocks noGrp="1"/>
          </p:cNvSpPr>
          <p:nvPr>
            <p:ph type="dt" idx="10"/>
          </p:nvPr>
        </p:nvSpPr>
        <p:spPr>
          <a:xfrm>
            <a:off x="534593" y="7030498"/>
            <a:ext cx="2459099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b3d316aaf0_0_168"/>
          <p:cNvSpPr txBox="1">
            <a:spLocks noGrp="1"/>
          </p:cNvSpPr>
          <p:nvPr>
            <p:ph type="sldNum" idx="12"/>
          </p:nvPr>
        </p:nvSpPr>
        <p:spPr>
          <a:xfrm>
            <a:off x="7698099" y="7030498"/>
            <a:ext cx="2459099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647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ody copy slide">
  <p:cSld name="4_Body copy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27" y="-15255"/>
            <a:ext cx="10741066" cy="759018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>
            <a:off x="529629" y="605818"/>
            <a:ext cx="5446631" cy="3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  <a:defRPr sz="2400">
                <a:solidFill>
                  <a:srgbClr val="ED6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>
            <a:off x="529626" y="1088869"/>
            <a:ext cx="4523137" cy="36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  <a:defRPr sz="1700" b="0">
                <a:solidFill>
                  <a:srgbClr val="4514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286" lvl="1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646"/>
              <a:buNone/>
              <a:defRPr sz="2200" b="1"/>
            </a:lvl2pPr>
            <a:lvl3pPr marL="1371431" lvl="2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205"/>
              <a:buNone/>
              <a:defRPr sz="1900" b="1"/>
            </a:lvl3pPr>
            <a:lvl4pPr marL="1828574" lvl="3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4pPr>
            <a:lvl5pPr marL="2285717" lvl="4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5pPr>
            <a:lvl6pPr marL="2742860" lvl="5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6pPr>
            <a:lvl7pPr marL="3200005" lvl="6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7pPr>
            <a:lvl8pPr marL="3657148" lvl="7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8pPr>
            <a:lvl9pPr marL="4114291" lvl="8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2"/>
          </p:nvPr>
        </p:nvSpPr>
        <p:spPr>
          <a:xfrm>
            <a:off x="7933401" y="2254326"/>
            <a:ext cx="2231572" cy="157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123529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  <a:defRPr sz="1700" b="0">
                <a:solidFill>
                  <a:srgbClr val="ED6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286" lvl="1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646"/>
              <a:buNone/>
              <a:defRPr sz="2200" b="1"/>
            </a:lvl2pPr>
            <a:lvl3pPr marL="1371431" lvl="2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205"/>
              <a:buNone/>
              <a:defRPr sz="1900" b="1"/>
            </a:lvl3pPr>
            <a:lvl4pPr marL="1828574" lvl="3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4pPr>
            <a:lvl5pPr marL="2285717" lvl="4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5pPr>
            <a:lvl6pPr marL="2742860" lvl="5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6pPr>
            <a:lvl7pPr marL="3200005" lvl="6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7pPr>
            <a:lvl8pPr marL="3657148" lvl="7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8pPr>
            <a:lvl9pPr marL="4114291" lvl="8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700" b="1"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3"/>
          </p:nvPr>
        </p:nvSpPr>
        <p:spPr>
          <a:xfrm>
            <a:off x="526840" y="2240838"/>
            <a:ext cx="3424674" cy="237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Font typeface="Roboto Condensed Light"/>
              <a:buNone/>
              <a:defRPr sz="1300">
                <a:solidFill>
                  <a:srgbClr val="45141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286" lvl="1" indent="-396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646"/>
              <a:buChar char="•"/>
              <a:defRPr/>
            </a:lvl2pPr>
            <a:lvl3pPr marL="1371431" lvl="2" indent="-36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205"/>
              <a:buChar char="•"/>
              <a:defRPr/>
            </a:lvl3pPr>
            <a:lvl4pPr marL="1828574" lvl="3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4pPr>
            <a:lvl5pPr marL="2285717" lvl="4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5pPr>
            <a:lvl6pPr marL="2742860" lvl="5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6pPr>
            <a:lvl7pPr marL="3200005" lvl="6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7pPr>
            <a:lvl8pPr marL="3657148" lvl="7" indent="-35454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8pPr>
            <a:lvl9pPr marL="4114291" lvl="8" indent="-35454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4"/>
          </p:nvPr>
        </p:nvSpPr>
        <p:spPr>
          <a:xfrm>
            <a:off x="4336929" y="2240837"/>
            <a:ext cx="3206872" cy="422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  <a:defRPr sz="1300">
                <a:solidFill>
                  <a:srgbClr val="45141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286" lvl="1" indent="-396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646"/>
              <a:buChar char="•"/>
              <a:defRPr/>
            </a:lvl2pPr>
            <a:lvl3pPr marL="1371431" marR="0" lvl="2" indent="-36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/>
            </a:lvl3pPr>
            <a:lvl4pPr marL="1828574" marR="0" lvl="3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/>
            </a:lvl4pPr>
            <a:lvl5pPr marL="2285717" lvl="4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5pPr>
            <a:lvl6pPr marL="2742860" lvl="5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6pPr>
            <a:lvl7pPr marL="3200005" lvl="6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7pPr>
            <a:lvl8pPr marL="3657148" lvl="7" indent="-35454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8pPr>
            <a:lvl9pPr marL="4114291" lvl="8" indent="-35454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43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735064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  <a:defRPr sz="2900" b="1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xfrm>
            <a:off x="3541665" y="7006704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dt" idx="10"/>
          </p:nvPr>
        </p:nvSpPr>
        <p:spPr>
          <a:xfrm>
            <a:off x="735062" y="7006704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sldNum" idx="12"/>
          </p:nvPr>
        </p:nvSpPr>
        <p:spPr>
          <a:xfrm>
            <a:off x="7551093" y="7006704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0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73506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735065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rm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735062" y="7006705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541666" y="7006705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7551093" y="7006705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76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 txBox="1">
            <a:spLocks/>
          </p:cNvSpPr>
          <p:nvPr/>
        </p:nvSpPr>
        <p:spPr>
          <a:xfrm>
            <a:off x="593378" y="1547589"/>
            <a:ext cx="936104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A4A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rgbClr val="ED6A4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Sharing the Learning </a:t>
            </a:r>
            <a:r>
              <a:rPr lang="en-GB" sz="3600" dirty="0" smtClean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from workshop at </a:t>
            </a:r>
            <a:r>
              <a:rPr lang="en-GB" sz="3600" dirty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Lister </a:t>
            </a:r>
            <a:r>
              <a:rPr lang="en-GB" sz="3600" dirty="0" err="1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Mills,Bradford</a:t>
            </a:r>
            <a:r>
              <a:rPr lang="en-GB" sz="3600" dirty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, </a:t>
            </a:r>
            <a:r>
              <a:rPr lang="en-GB" sz="3600" dirty="0" smtClean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29</a:t>
            </a:r>
            <a:r>
              <a:rPr lang="en-GB" sz="3600" baseline="30000" dirty="0" smtClean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th</a:t>
            </a:r>
            <a:r>
              <a:rPr lang="en-GB" sz="3600" dirty="0" smtClean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 November 2022</a:t>
            </a:r>
            <a:endParaRPr lang="en-GB" sz="3600" dirty="0">
              <a:solidFill>
                <a:schemeClr val="tx1"/>
              </a:solidFill>
              <a:latin typeface="Roboto Condensed" panose="020B0604020202020204" charset="0"/>
              <a:cs typeface="Roboto Condensed" panose="020B0604020202020204" charset="0"/>
            </a:endParaRPr>
          </a:p>
          <a:p>
            <a:r>
              <a:rPr lang="en-GB" sz="3600" dirty="0">
                <a:latin typeface="Roboto Condensed" panose="020B0604020202020204" charset="0"/>
                <a:cs typeface="Roboto Condensed" panose="020B0604020202020204" charset="0"/>
              </a:rPr>
              <a:t>Whole Systems Physical Activity: </a:t>
            </a:r>
          </a:p>
          <a:p>
            <a:r>
              <a:rPr lang="en-GB" sz="3600" dirty="0">
                <a:latin typeface="Roboto Condensed" panose="020B0604020202020204" charset="0"/>
                <a:cs typeface="Roboto Condensed" panose="020B0604020202020204" charset="0"/>
              </a:rPr>
              <a:t>Locality </a:t>
            </a:r>
            <a:r>
              <a:rPr lang="en-GB" sz="3600" dirty="0" smtClean="0">
                <a:latin typeface="Roboto Condensed" panose="020B0604020202020204" charset="0"/>
                <a:cs typeface="Roboto Condensed" panose="020B0604020202020204" charset="0"/>
              </a:rPr>
              <a:t>approach</a:t>
            </a:r>
            <a:endParaRPr lang="en-GB" sz="3600" dirty="0">
              <a:latin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3" y="3838746"/>
            <a:ext cx="1767512" cy="10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01" y="3825107"/>
            <a:ext cx="2661641" cy="10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ET DONCASTER MOVING_logo_cmyk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01" y="5191567"/>
            <a:ext cx="2213539" cy="9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ctive Calderdale logo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61" y="5114163"/>
            <a:ext cx="1340155" cy="11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https://www.yorkshiresport.org/wp-content/uploads/2017/01/Yorkshire_Sport_Foundation_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9" y="3926410"/>
            <a:ext cx="2362906" cy="8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67" y="5273902"/>
            <a:ext cx="1566280" cy="7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3" y="5094190"/>
            <a:ext cx="1864580" cy="10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02" y="683493"/>
            <a:ext cx="9221689" cy="1461188"/>
          </a:xfrm>
        </p:spPr>
        <p:txBody>
          <a:bodyPr>
            <a:normAutofit/>
          </a:bodyPr>
          <a:lstStyle/>
          <a:p>
            <a:r>
              <a:rPr lang="en-GB" sz="3600" i="0" dirty="0" smtClean="0">
                <a:solidFill>
                  <a:schemeClr val="tx1"/>
                </a:solidFill>
              </a:rPr>
              <a:t>What’s </a:t>
            </a:r>
            <a:r>
              <a:rPr lang="en-GB" sz="3600" i="0" dirty="0">
                <a:solidFill>
                  <a:schemeClr val="tx1"/>
                </a:solidFill>
              </a:rPr>
              <a:t>working well</a:t>
            </a:r>
            <a:r>
              <a:rPr lang="en-GB" sz="3600" i="0" dirty="0" smtClean="0">
                <a:solidFill>
                  <a:schemeClr val="tx1"/>
                </a:solidFill>
              </a:rPr>
              <a:t>?</a:t>
            </a:r>
            <a:r>
              <a:rPr lang="en-GB" sz="4000" i="0" dirty="0" smtClean="0">
                <a:solidFill>
                  <a:schemeClr val="tx1"/>
                </a:solidFill>
              </a:rPr>
              <a:t/>
            </a:r>
            <a:br>
              <a:rPr lang="en-GB" sz="4000" i="0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402" y="1619597"/>
            <a:ext cx="9721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●</a:t>
            </a: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	School’s </a:t>
            </a:r>
            <a:r>
              <a:rPr lang="en-GB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connecting </a:t>
            </a: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into communities can be effective</a:t>
            </a:r>
          </a:p>
          <a:p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●	Exclusive focus on a target age group compared to all </a:t>
            </a:r>
            <a:r>
              <a:rPr lang="en-GB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age </a:t>
            </a: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ranges. </a:t>
            </a:r>
            <a:r>
              <a:rPr lang="en-GB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	Working </a:t>
            </a:r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across wider age ranges produces a </a:t>
            </a:r>
            <a:r>
              <a:rPr lang="en-GB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space for intergenerational 	work</a:t>
            </a:r>
            <a:endParaRPr lang="en-GB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●	Working at hyper local level - at street level</a:t>
            </a:r>
          </a:p>
          <a:p>
            <a:endParaRPr lang="en-GB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Incorporate into what already exists </a:t>
            </a:r>
          </a:p>
          <a:p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●	Embedding physical activity into day to day life </a:t>
            </a:r>
          </a:p>
          <a:p>
            <a:r>
              <a:rPr lang="en-GB" sz="2400" dirty="0">
                <a:latin typeface="Arial Narrow" panose="020B0606020202030204" pitchFamily="34" charset="0"/>
                <a:cs typeface="Arial" panose="020B0604020202020204" pitchFamily="34" charset="0"/>
              </a:rPr>
              <a:t>●	Embed in existing services</a:t>
            </a:r>
          </a:p>
        </p:txBody>
      </p:sp>
    </p:spTree>
    <p:extLst>
      <p:ext uri="{BB962C8B-B14F-4D97-AF65-F5344CB8AC3E}">
        <p14:creationId xmlns:p14="http://schemas.microsoft.com/office/powerpoint/2010/main" val="382502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02" y="683493"/>
            <a:ext cx="9221689" cy="14611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4000" i="0" dirty="0">
                <a:solidFill>
                  <a:schemeClr val="tx1"/>
                </a:solidFill>
              </a:rPr>
              <a:t/>
            </a:r>
            <a:br>
              <a:rPr lang="en-GB" sz="4000" i="0" dirty="0">
                <a:solidFill>
                  <a:schemeClr val="tx1"/>
                </a:solidFill>
              </a:rPr>
            </a:br>
            <a:r>
              <a:rPr lang="en-GB" sz="4000" i="0" dirty="0" smtClean="0">
                <a:solidFill>
                  <a:schemeClr val="tx1"/>
                </a:solidFill>
              </a:rPr>
              <a:t/>
            </a:r>
            <a:br>
              <a:rPr lang="en-GB" sz="4000" i="0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650" y="388481"/>
            <a:ext cx="943304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Narrow" panose="020B0606020202030204" pitchFamily="34" charset="0"/>
              </a:rPr>
              <a:t>Community engagement and co-production </a:t>
            </a:r>
          </a:p>
          <a:p>
            <a:r>
              <a:rPr lang="en-GB" sz="2400" b="1" dirty="0">
                <a:latin typeface="Arial Narrow" panose="020B0606020202030204" pitchFamily="34" charset="0"/>
              </a:rPr>
              <a:t>Trust: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Trusting local people to make decisions (community chest approach)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LTO/workforce - capacity and skilled individuals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Power of relationships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Show communities what impacts are happening, showcases stories, builds </a:t>
            </a:r>
            <a:r>
              <a:rPr lang="en-GB" sz="2400" dirty="0" smtClean="0">
                <a:latin typeface="Arial Narrow" panose="020B0606020202030204" pitchFamily="34" charset="0"/>
              </a:rPr>
              <a:t>	confidence </a:t>
            </a:r>
            <a:r>
              <a:rPr lang="en-GB" sz="2400" dirty="0">
                <a:latin typeface="Arial Narrow" panose="020B0606020202030204" pitchFamily="34" charset="0"/>
              </a:rPr>
              <a:t>and trust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How to ensure ‘seldom heard’ voices are part of the </a:t>
            </a:r>
            <a:r>
              <a:rPr lang="en-GB" sz="2400" dirty="0" smtClean="0">
                <a:latin typeface="Arial Narrow" panose="020B0606020202030204" pitchFamily="34" charset="0"/>
              </a:rPr>
              <a:t>communication/co-	production</a:t>
            </a:r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</a:rPr>
              <a:t>●	Tap in to community pride (or positive value) 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b="1" dirty="0">
                <a:latin typeface="Arial Narrow" panose="020B0606020202030204" pitchFamily="34" charset="0"/>
              </a:rPr>
              <a:t>Local ownership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Involving people - shared </a:t>
            </a:r>
            <a:r>
              <a:rPr lang="en-GB" sz="2400" dirty="0" smtClean="0">
                <a:latin typeface="Arial Narrow" panose="020B0606020202030204" pitchFamily="34" charset="0"/>
              </a:rPr>
              <a:t>ownership</a:t>
            </a:r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</a:rPr>
              <a:t>●	Ownership builds from using peoples own ideas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Co-production developing for people in unique places, so everything is </a:t>
            </a:r>
            <a:r>
              <a:rPr lang="en-GB" sz="2400" dirty="0" smtClean="0">
                <a:latin typeface="Arial Narrow" panose="020B0606020202030204" pitchFamily="34" charset="0"/>
              </a:rPr>
              <a:t>	tailored</a:t>
            </a:r>
            <a:r>
              <a:rPr lang="en-GB" sz="2400" dirty="0">
                <a:latin typeface="Arial Narrow" panose="020B0606020202030204" pitchFamily="34" charset="0"/>
              </a:rPr>
              <a:t>, so people have ownership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Voluntary sector organisations to hold money - to get funds into </a:t>
            </a:r>
            <a:r>
              <a:rPr lang="en-GB" sz="2400" dirty="0" smtClean="0">
                <a:latin typeface="Arial Narrow" panose="020B0606020202030204" pitchFamily="34" charset="0"/>
              </a:rPr>
              <a:t>	communities</a:t>
            </a:r>
            <a:endParaRPr lang="en-GB" sz="2400" dirty="0">
              <a:latin typeface="Arial Narrow" panose="020B0606020202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4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402" y="539477"/>
            <a:ext cx="9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>
                <a:latin typeface="Arial Narrow" panose="020B0606020202030204" pitchFamily="34" charset="0"/>
              </a:rPr>
              <a:t>Challenges</a:t>
            </a:r>
            <a:r>
              <a:rPr lang="en-GB" sz="2400" dirty="0">
                <a:latin typeface="Arial Narrow" panose="020B0606020202030204" pitchFamily="34" charset="0"/>
              </a:rPr>
              <a:t> - </a:t>
            </a:r>
            <a:r>
              <a:rPr lang="en-GB" sz="2400" b="1" dirty="0">
                <a:latin typeface="Arial Narrow" panose="020B0606020202030204" pitchFamily="34" charset="0"/>
              </a:rPr>
              <a:t>Resources and sustainability of impact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You need a level of resource to get started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Readiness of assets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Short timescale of funding - needs at least a decade (for psychological </a:t>
            </a:r>
            <a:r>
              <a:rPr lang="en-GB" sz="2400" dirty="0" smtClean="0">
                <a:latin typeface="Arial Narrow" panose="020B0606020202030204" pitchFamily="34" charset="0"/>
              </a:rPr>
              <a:t>	and </a:t>
            </a:r>
            <a:r>
              <a:rPr lang="en-GB" sz="2400" dirty="0">
                <a:latin typeface="Arial Narrow" panose="020B0606020202030204" pitchFamily="34" charset="0"/>
              </a:rPr>
              <a:t>generational shift) to see sustainability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How might this be replicated in different contexts/geographies? E.g. </a:t>
            </a:r>
            <a:r>
              <a:rPr lang="en-GB" sz="2400" dirty="0" smtClean="0">
                <a:latin typeface="Arial Narrow" panose="020B0606020202030204" pitchFamily="34" charset="0"/>
              </a:rPr>
              <a:t>	rural</a:t>
            </a:r>
            <a:r>
              <a:rPr lang="en-GB" sz="2400" dirty="0">
                <a:latin typeface="Arial Narrow" panose="020B0606020202030204" pitchFamily="34" charset="0"/>
              </a:rPr>
              <a:t>, coastal 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b="1" dirty="0">
                <a:latin typeface="Arial Narrow" panose="020B0606020202030204" pitchFamily="34" charset="0"/>
              </a:rPr>
              <a:t>Solutions</a:t>
            </a:r>
          </a:p>
          <a:p>
            <a:r>
              <a:rPr lang="en-GB" sz="2400" b="1" dirty="0">
                <a:latin typeface="Arial Narrow" panose="020B0606020202030204" pitchFamily="34" charset="0"/>
              </a:rPr>
              <a:t>Taking Asset-based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Narrow" panose="020B0606020202030204" pitchFamily="34" charset="0"/>
              </a:rPr>
              <a:t>Using </a:t>
            </a:r>
            <a:r>
              <a:rPr lang="en-GB" sz="2400" dirty="0">
                <a:latin typeface="Arial Narrow" panose="020B0606020202030204" pitchFamily="34" charset="0"/>
              </a:rPr>
              <a:t>‘solution focused’ language (having a tea + chat) - as opposed </a:t>
            </a:r>
            <a:r>
              <a:rPr lang="en-GB" sz="2400" dirty="0" smtClean="0">
                <a:latin typeface="Arial Narrow" panose="020B0606020202030204" pitchFamily="34" charset="0"/>
              </a:rPr>
              <a:t>	to </a:t>
            </a:r>
            <a:r>
              <a:rPr lang="en-GB" sz="2400" dirty="0">
                <a:latin typeface="Arial Narrow" panose="020B0606020202030204" pitchFamily="34" charset="0"/>
              </a:rPr>
              <a:t>talking about “problems”</a:t>
            </a:r>
          </a:p>
          <a:p>
            <a:r>
              <a:rPr lang="en-GB" sz="2400" b="1" dirty="0" smtClean="0">
                <a:latin typeface="Arial Narrow" panose="020B0606020202030204" pitchFamily="34" charset="0"/>
              </a:rPr>
              <a:t>Taking </a:t>
            </a:r>
            <a:r>
              <a:rPr lang="en-GB" sz="2400" b="1" dirty="0">
                <a:latin typeface="Arial Narrow" panose="020B0606020202030204" pitchFamily="34" charset="0"/>
              </a:rPr>
              <a:t>Behaviour change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Narrow" panose="020B0606020202030204" pitchFamily="34" charset="0"/>
              </a:rPr>
              <a:t>COM-B </a:t>
            </a:r>
            <a:r>
              <a:rPr lang="en-GB" sz="2400" dirty="0">
                <a:latin typeface="Arial Narrow" panose="020B0606020202030204" pitchFamily="34" charset="0"/>
              </a:rPr>
              <a:t>and Theory of </a:t>
            </a:r>
            <a:r>
              <a:rPr lang="en-GB" sz="2400" dirty="0" smtClean="0">
                <a:latin typeface="Arial Narrow" panose="020B0606020202030204" pitchFamily="34" charset="0"/>
              </a:rPr>
              <a:t>change</a:t>
            </a:r>
            <a:endParaRPr lang="en-GB" sz="2400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1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402" y="1043533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 Narrow" panose="020B0606020202030204" pitchFamily="34" charset="0"/>
              </a:rPr>
              <a:t>Learning</a:t>
            </a:r>
          </a:p>
          <a:p>
            <a:endParaRPr lang="en-GB" sz="2400" b="1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</a:rPr>
              <a:t>●	Sharing and showcasing the learning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●	Importance of case studies and using social media/</a:t>
            </a:r>
            <a:r>
              <a:rPr lang="en-GB" sz="2400" dirty="0" err="1">
                <a:latin typeface="Arial Narrow" panose="020B0606020202030204" pitchFamily="34" charset="0"/>
              </a:rPr>
              <a:t>comms</a:t>
            </a:r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</a:rPr>
              <a:t>●	This kind of event is really useful. Speeds up process for </a:t>
            </a:r>
            <a:r>
              <a:rPr lang="en-GB" sz="2400" dirty="0" smtClean="0">
                <a:latin typeface="Arial Narrow" panose="020B0606020202030204" pitchFamily="34" charset="0"/>
              </a:rPr>
              <a:t>	everyone 	else </a:t>
            </a:r>
            <a:r>
              <a:rPr lang="en-GB" sz="2400" dirty="0">
                <a:latin typeface="Arial Narrow" panose="020B0606020202030204" pitchFamily="34" charset="0"/>
              </a:rPr>
              <a:t>as can </a:t>
            </a:r>
            <a:r>
              <a:rPr lang="en-GB" sz="2400" dirty="0" smtClean="0">
                <a:latin typeface="Arial Narrow" panose="020B0606020202030204" pitchFamily="34" charset="0"/>
              </a:rPr>
              <a:t>learn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80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5"/>
          <p:cNvPicPr preferRelativeResize="0"/>
          <p:nvPr/>
        </p:nvPicPr>
        <p:blipFill rotWithShape="1">
          <a:blip r:embed="rId3">
            <a:alphaModFix/>
          </a:blip>
          <a:srcRect l="1497" t="-347" r="1518" b="2739"/>
          <a:stretch/>
        </p:blipFill>
        <p:spPr>
          <a:xfrm>
            <a:off x="2052792" y="1501503"/>
            <a:ext cx="8442025" cy="565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5026">
            <a:off x="7033998" y="280836"/>
            <a:ext cx="737028" cy="52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702295">
            <a:off x="6830799" y="4479707"/>
            <a:ext cx="737028" cy="52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2446" y="1233336"/>
            <a:ext cx="310077" cy="16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3040" y="1092983"/>
            <a:ext cx="203211" cy="1111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5"/>
          <p:cNvSpPr/>
          <p:nvPr/>
        </p:nvSpPr>
        <p:spPr>
          <a:xfrm>
            <a:off x="524740" y="541337"/>
            <a:ext cx="57490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Thanks!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47</Words>
  <Application>Microsoft Office PowerPoint</Application>
  <PresentationFormat>Custom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Roboto</vt:lpstr>
      <vt:lpstr>Roboto Condensed</vt:lpstr>
      <vt:lpstr>Roboto Condensed Light</vt:lpstr>
      <vt:lpstr>Calibri</vt:lpstr>
      <vt:lpstr>Arial Narrow</vt:lpstr>
      <vt:lpstr>Office Theme</vt:lpstr>
      <vt:lpstr>PowerPoint Presentation</vt:lpstr>
      <vt:lpstr>What’s working well?  </vt:lpstr>
      <vt:lpstr>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practice</dc:title>
  <dc:creator>Magpie Comms</dc:creator>
  <cp:lastModifiedBy>Jan Burkhardt</cp:lastModifiedBy>
  <cp:revision>106</cp:revision>
  <cp:lastPrinted>2022-11-28T17:30:18Z</cp:lastPrinted>
  <dcterms:created xsi:type="dcterms:W3CDTF">2019-08-07T15:58:08Z</dcterms:created>
  <dcterms:modified xsi:type="dcterms:W3CDTF">2023-03-27T14:16:38Z</dcterms:modified>
</cp:coreProperties>
</file>