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11"/>
  </p:notesMasterIdLst>
  <p:sldIdLst>
    <p:sldId id="256" r:id="rId3"/>
    <p:sldId id="285" r:id="rId4"/>
    <p:sldId id="545" r:id="rId5"/>
    <p:sldId id="543" r:id="rId6"/>
    <p:sldId id="544" r:id="rId7"/>
    <p:sldId id="541" r:id="rId8"/>
    <p:sldId id="546" r:id="rId9"/>
    <p:sldId id="332" r:id="rId10"/>
  </p:sldIdLst>
  <p:sldSz cx="193929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71" autoAdjust="0"/>
  </p:normalViewPr>
  <p:slideViewPr>
    <p:cSldViewPr snapToGrid="0">
      <p:cViewPr>
        <p:scale>
          <a:sx n="40" d="100"/>
          <a:sy n="40" d="100"/>
        </p:scale>
        <p:origin x="7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81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Overview of workstreams and where the connectors and fun days fit in to the bigger picture. </a:t>
            </a:r>
          </a:p>
        </p:txBody>
      </p:sp>
    </p:spTree>
    <p:extLst>
      <p:ext uri="{BB962C8B-B14F-4D97-AF65-F5344CB8AC3E}">
        <p14:creationId xmlns:p14="http://schemas.microsoft.com/office/powerpoint/2010/main" val="303087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-      PA Outside of school and links to school on evening and weekends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/>
              <a:t>Engage organisations – </a:t>
            </a:r>
            <a:r>
              <a:rPr lang="en-GB" sz="1200" b="1" dirty="0"/>
              <a:t>schools, community and faith settings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Empower families – </a:t>
            </a:r>
            <a:r>
              <a: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direct engagement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the communities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b="1" dirty="0"/>
              <a:t>Facilitate use of local facilities </a:t>
            </a:r>
            <a:r>
              <a:rPr lang="en-GB" sz="1200" dirty="0"/>
              <a:t>in schools and sports centre for community use on </a:t>
            </a:r>
            <a:r>
              <a:rPr lang="en-GB" sz="1200" b="1" dirty="0"/>
              <a:t>evening and weekends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/>
              <a:t>Identifying other opportunities to get physically active within the hyper local neighbourhoods.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96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- Launch JUMP in different community settings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200" dirty="0"/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/>
              <a:t>Engage children and families through schools and community settings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/>
              <a:t>Sign them to the JUMP movement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73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Active travel initiatives / </a:t>
            </a:r>
            <a:r>
              <a:rPr lang="en-GB" sz="1200" dirty="0"/>
              <a:t>Chalk walks / Community fun days / play streets / clean ups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Marketing campaigns – flag banners / electricity boxes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/>
              <a:t>Connecting activities to campaigns – e.g. Get out whatever the weather, active travel week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Utilising local notice boards and system partner networks</a:t>
            </a:r>
          </a:p>
        </p:txBody>
      </p:sp>
    </p:spTree>
    <p:extLst>
      <p:ext uri="{BB962C8B-B14F-4D97-AF65-F5344CB8AC3E}">
        <p14:creationId xmlns:p14="http://schemas.microsoft.com/office/powerpoint/2010/main" val="2553038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668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Co-designed with girls from local community, mosques and community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Journey for co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Activation / community engagement / legacy </a:t>
            </a:r>
          </a:p>
        </p:txBody>
      </p:sp>
    </p:spTree>
    <p:extLst>
      <p:ext uri="{BB962C8B-B14F-4D97-AF65-F5344CB8AC3E}">
        <p14:creationId xmlns:p14="http://schemas.microsoft.com/office/powerpoint/2010/main" val="822992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6A39E-620D-B1AE-2F6B-CB39CB1C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9C4C6D-9F27-2577-2292-8BC681CD3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A3167-9024-975D-9540-9B0272C51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06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0344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69644" y="184149"/>
            <a:ext cx="17453611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69644" y="3200400"/>
            <a:ext cx="1745361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73235" y="12344400"/>
            <a:ext cx="452501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905568" y="1539875"/>
            <a:ext cx="15514321" cy="33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824336" y="4876800"/>
            <a:ext cx="7595554" cy="883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635998" y="12583821"/>
            <a:ext cx="262247" cy="25775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7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8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med"/>
  <p:txStyles>
    <p:titleStyle>
      <a:lvl1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4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07067" marR="0" indent="-307067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01867" marR="0" indent="-292444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–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91794" marR="0" indent="-272948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555806" marR="0" indent="-327538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–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965228" marR="0" indent="-327538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»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374651" marR="0" indent="-327538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784074" marR="0" indent="-327538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193495" marR="0" indent="-327537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602918" marR="0" indent="-327537" algn="l" defTabSz="818845" rtl="0" latinLnBrk="0">
        <a:lnSpc>
          <a:spcPct val="100000"/>
        </a:lnSpc>
        <a:spcBef>
          <a:spcPts val="627"/>
        </a:spcBef>
        <a:spcAft>
          <a:spcPts val="0"/>
        </a:spcAft>
        <a:buClrTx/>
        <a:buSzPct val="100000"/>
        <a:buFont typeface="Arial"/>
        <a:buChar char="•"/>
        <a:tabLst/>
        <a:defRPr sz="286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8188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63" Type="http://schemas.openxmlformats.org/officeDocument/2006/relationships/image" Target="../media/image61.png"/><Relationship Id="rId84" Type="http://schemas.openxmlformats.org/officeDocument/2006/relationships/image" Target="../media/image82.png"/><Relationship Id="rId16" Type="http://schemas.openxmlformats.org/officeDocument/2006/relationships/image" Target="../media/image14.png"/><Relationship Id="rId107" Type="http://schemas.openxmlformats.org/officeDocument/2006/relationships/image" Target="../media/image105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102" Type="http://schemas.openxmlformats.org/officeDocument/2006/relationships/image" Target="../media/image100.png"/><Relationship Id="rId123" Type="http://schemas.openxmlformats.org/officeDocument/2006/relationships/image" Target="../media/image121.png"/><Relationship Id="rId128" Type="http://schemas.openxmlformats.org/officeDocument/2006/relationships/image" Target="../media/image126.png"/><Relationship Id="rId5" Type="http://schemas.openxmlformats.org/officeDocument/2006/relationships/image" Target="../media/image3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113" Type="http://schemas.openxmlformats.org/officeDocument/2006/relationships/image" Target="../media/image111.png"/><Relationship Id="rId118" Type="http://schemas.openxmlformats.org/officeDocument/2006/relationships/image" Target="../media/image116.png"/><Relationship Id="rId134" Type="http://schemas.openxmlformats.org/officeDocument/2006/relationships/image" Target="../media/image132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59" Type="http://schemas.openxmlformats.org/officeDocument/2006/relationships/image" Target="../media/image57.png"/><Relationship Id="rId103" Type="http://schemas.openxmlformats.org/officeDocument/2006/relationships/image" Target="../media/image101.png"/><Relationship Id="rId108" Type="http://schemas.openxmlformats.org/officeDocument/2006/relationships/image" Target="../media/image106.png"/><Relationship Id="rId124" Type="http://schemas.openxmlformats.org/officeDocument/2006/relationships/image" Target="../media/image122.png"/><Relationship Id="rId129" Type="http://schemas.openxmlformats.org/officeDocument/2006/relationships/image" Target="../media/image127.png"/><Relationship Id="rId54" Type="http://schemas.openxmlformats.org/officeDocument/2006/relationships/image" Target="../media/image52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49" Type="http://schemas.openxmlformats.org/officeDocument/2006/relationships/image" Target="../media/image47.png"/><Relationship Id="rId114" Type="http://schemas.openxmlformats.org/officeDocument/2006/relationships/image" Target="../media/image112.png"/><Relationship Id="rId119" Type="http://schemas.openxmlformats.org/officeDocument/2006/relationships/image" Target="../media/image117.png"/><Relationship Id="rId44" Type="http://schemas.openxmlformats.org/officeDocument/2006/relationships/image" Target="../media/image42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130" Type="http://schemas.openxmlformats.org/officeDocument/2006/relationships/image" Target="../media/image128.png"/><Relationship Id="rId135" Type="http://schemas.openxmlformats.org/officeDocument/2006/relationships/image" Target="../media/image133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109" Type="http://schemas.openxmlformats.org/officeDocument/2006/relationships/image" Target="../media/image10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openxmlformats.org/officeDocument/2006/relationships/image" Target="../media/image95.png"/><Relationship Id="rId104" Type="http://schemas.openxmlformats.org/officeDocument/2006/relationships/image" Target="../media/image102.png"/><Relationship Id="rId120" Type="http://schemas.openxmlformats.org/officeDocument/2006/relationships/image" Target="../media/image118.png"/><Relationship Id="rId125" Type="http://schemas.openxmlformats.org/officeDocument/2006/relationships/image" Target="../media/image123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110" Type="http://schemas.openxmlformats.org/officeDocument/2006/relationships/image" Target="../media/image108.png"/><Relationship Id="rId115" Type="http://schemas.openxmlformats.org/officeDocument/2006/relationships/image" Target="../media/image113.png"/><Relationship Id="rId131" Type="http://schemas.openxmlformats.org/officeDocument/2006/relationships/image" Target="../media/image129.png"/><Relationship Id="rId136" Type="http://schemas.openxmlformats.org/officeDocument/2006/relationships/image" Target="../media/image134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56" Type="http://schemas.openxmlformats.org/officeDocument/2006/relationships/image" Target="../media/image54.png"/><Relationship Id="rId77" Type="http://schemas.openxmlformats.org/officeDocument/2006/relationships/image" Target="../media/image75.png"/><Relationship Id="rId100" Type="http://schemas.openxmlformats.org/officeDocument/2006/relationships/image" Target="../media/image98.png"/><Relationship Id="rId105" Type="http://schemas.openxmlformats.org/officeDocument/2006/relationships/image" Target="../media/image103.png"/><Relationship Id="rId126" Type="http://schemas.openxmlformats.org/officeDocument/2006/relationships/image" Target="../media/image124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93" Type="http://schemas.openxmlformats.org/officeDocument/2006/relationships/image" Target="../media/image91.png"/><Relationship Id="rId98" Type="http://schemas.openxmlformats.org/officeDocument/2006/relationships/image" Target="../media/image96.png"/><Relationship Id="rId121" Type="http://schemas.openxmlformats.org/officeDocument/2006/relationships/image" Target="../media/image119.png"/><Relationship Id="rId3" Type="http://schemas.openxmlformats.org/officeDocument/2006/relationships/image" Target="../media/image1.png"/><Relationship Id="rId25" Type="http://schemas.openxmlformats.org/officeDocument/2006/relationships/image" Target="../media/image23.png"/><Relationship Id="rId46" Type="http://schemas.openxmlformats.org/officeDocument/2006/relationships/image" Target="../media/image44.png"/><Relationship Id="rId67" Type="http://schemas.openxmlformats.org/officeDocument/2006/relationships/image" Target="../media/image65.png"/><Relationship Id="rId116" Type="http://schemas.openxmlformats.org/officeDocument/2006/relationships/image" Target="../media/image114.png"/><Relationship Id="rId137" Type="http://schemas.openxmlformats.org/officeDocument/2006/relationships/image" Target="../media/image13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62" Type="http://schemas.openxmlformats.org/officeDocument/2006/relationships/image" Target="../media/image60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111" Type="http://schemas.openxmlformats.org/officeDocument/2006/relationships/image" Target="../media/image109.png"/><Relationship Id="rId132" Type="http://schemas.openxmlformats.org/officeDocument/2006/relationships/image" Target="../media/image130.png"/><Relationship Id="rId15" Type="http://schemas.openxmlformats.org/officeDocument/2006/relationships/image" Target="../media/image13.png"/><Relationship Id="rId36" Type="http://schemas.openxmlformats.org/officeDocument/2006/relationships/image" Target="../media/image34.png"/><Relationship Id="rId57" Type="http://schemas.openxmlformats.org/officeDocument/2006/relationships/image" Target="../media/image55.png"/><Relationship Id="rId106" Type="http://schemas.openxmlformats.org/officeDocument/2006/relationships/image" Target="../media/image104.png"/><Relationship Id="rId127" Type="http://schemas.openxmlformats.org/officeDocument/2006/relationships/image" Target="../media/image125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52" Type="http://schemas.openxmlformats.org/officeDocument/2006/relationships/image" Target="../media/image50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94" Type="http://schemas.openxmlformats.org/officeDocument/2006/relationships/image" Target="../media/image92.png"/><Relationship Id="rId99" Type="http://schemas.openxmlformats.org/officeDocument/2006/relationships/image" Target="../media/image97.png"/><Relationship Id="rId101" Type="http://schemas.openxmlformats.org/officeDocument/2006/relationships/image" Target="../media/image99.png"/><Relationship Id="rId122" Type="http://schemas.openxmlformats.org/officeDocument/2006/relationships/image" Target="../media/image12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26" Type="http://schemas.openxmlformats.org/officeDocument/2006/relationships/image" Target="../media/image24.png"/><Relationship Id="rId47" Type="http://schemas.openxmlformats.org/officeDocument/2006/relationships/image" Target="../media/image45.png"/><Relationship Id="rId68" Type="http://schemas.openxmlformats.org/officeDocument/2006/relationships/image" Target="../media/image66.png"/><Relationship Id="rId89" Type="http://schemas.openxmlformats.org/officeDocument/2006/relationships/image" Target="../media/image87.png"/><Relationship Id="rId112" Type="http://schemas.openxmlformats.org/officeDocument/2006/relationships/image" Target="../media/image110.png"/><Relationship Id="rId133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image" Target="../media/image154.png"/><Relationship Id="rId7" Type="http://schemas.openxmlformats.org/officeDocument/2006/relationships/image" Target="../media/image158.jpg"/><Relationship Id="rId12" Type="http://schemas.openxmlformats.org/officeDocument/2006/relationships/image" Target="../media/image1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62.jpe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64.pn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11" Type="http://schemas.openxmlformats.org/officeDocument/2006/relationships/image" Target="../media/image178.jpeg"/><Relationship Id="rId5" Type="http://schemas.openxmlformats.org/officeDocument/2006/relationships/image" Target="../media/image166.png"/><Relationship Id="rId10" Type="http://schemas.openxmlformats.org/officeDocument/2006/relationships/image" Target="../media/image177.jpeg"/><Relationship Id="rId4" Type="http://schemas.openxmlformats.org/officeDocument/2006/relationships/image" Target="../media/image165.png"/><Relationship Id="rId9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54.pn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83.jpeg"/><Relationship Id="rId5" Type="http://schemas.openxmlformats.org/officeDocument/2006/relationships/image" Target="../media/image156.png"/><Relationship Id="rId10" Type="http://schemas.openxmlformats.org/officeDocument/2006/relationships/image" Target="../media/image182.jpeg"/><Relationship Id="rId4" Type="http://schemas.openxmlformats.org/officeDocument/2006/relationships/image" Target="../media/image155.png"/><Relationship Id="rId9" Type="http://schemas.openxmlformats.org/officeDocument/2006/relationships/image" Target="../media/image18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C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0" descr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156" y="2768600"/>
            <a:ext cx="152413" cy="16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562" y="2336800"/>
            <a:ext cx="812865" cy="78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 2" descr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212" y="2438400"/>
            <a:ext cx="571546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 3" descr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013" y="1473200"/>
            <a:ext cx="381031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 4" descr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258" y="1371600"/>
            <a:ext cx="393732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 5" descr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989" y="1409700"/>
            <a:ext cx="419134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 6" descr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828" y="2222500"/>
            <a:ext cx="342928" cy="71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 7" descr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861" y="1498600"/>
            <a:ext cx="406433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 8" descr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8139" y="1676400"/>
            <a:ext cx="24132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 9" descr="Imag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6694" y="1587500"/>
            <a:ext cx="190516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 10" descr="Imag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2132" y="1397000"/>
            <a:ext cx="24132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 11" descr="Imag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0587" y="1066800"/>
            <a:ext cx="190516" cy="2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 12" descr="Imag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9720" y="1130300"/>
            <a:ext cx="190516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 13" descr="Imag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608" y="1016000"/>
            <a:ext cx="139712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 14" descr="Imag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0525" y="1955800"/>
            <a:ext cx="152413" cy="1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 15" descr="Imag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40525" y="1778000"/>
            <a:ext cx="152413" cy="1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 16" descr="Imag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3542" y="1549400"/>
            <a:ext cx="190516" cy="13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 17" descr="Imag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10979" y="2336800"/>
            <a:ext cx="19060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 18" descr="Image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59169" y="2489200"/>
            <a:ext cx="12701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 19" descr="Imag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2386" y="2905312"/>
            <a:ext cx="25636" cy="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 20" descr="Imag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35538" y="2451100"/>
            <a:ext cx="38104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 21" descr="Image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22837" y="2298700"/>
            <a:ext cx="25403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 22" descr="Image 2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22837" y="2538929"/>
            <a:ext cx="21314" cy="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 23" descr="Image 2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41737" y="2383736"/>
            <a:ext cx="19204" cy="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 24" descr="Image 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10137" y="1828800"/>
            <a:ext cx="50805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 25" descr="Imag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77402" y="1863781"/>
            <a:ext cx="19060" cy="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 26" descr="Image 2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59169" y="1638300"/>
            <a:ext cx="12701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 27" descr="Image 2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29594" y="2755900"/>
            <a:ext cx="152413" cy="1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 28" descr="Image 2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48565" y="2209800"/>
            <a:ext cx="406433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 29" descr="Image 2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873803" y="2171700"/>
            <a:ext cx="393732" cy="71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 30" descr="Image 3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454670" y="2082800"/>
            <a:ext cx="381031" cy="74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 31" descr="Image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68979" y="2260600"/>
            <a:ext cx="101609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 32" descr="Imag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80236" y="2260600"/>
            <a:ext cx="393732" cy="74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 33" descr="Image 3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381844" y="2489200"/>
            <a:ext cx="101609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 34" descr="Image 3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622620" y="2717800"/>
            <a:ext cx="25947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 35" descr="Image 3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97760" y="2697310"/>
            <a:ext cx="25403" cy="20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 36" descr="Image 3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65453" y="2133009"/>
            <a:ext cx="19060" cy="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 37" descr="Imag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854080" y="2564365"/>
            <a:ext cx="19060" cy="26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 38" descr="Imag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845024" y="2437428"/>
            <a:ext cx="38104" cy="26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 39" descr="Imag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852389" y="2451100"/>
            <a:ext cx="19060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 40" descr="Imag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832323" y="2527300"/>
            <a:ext cx="25403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 41" descr="Imag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127824" y="12204700"/>
            <a:ext cx="2159170" cy="151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 42" descr="Imag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226838" y="1310721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 43" descr="Imag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206054" y="13201152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 44" descr="Imag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021350" y="1329068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 45" descr="Imag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54094" y="13261711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 46" descr="Image 4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788275" y="13135520"/>
            <a:ext cx="38104" cy="34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 47" descr="Image 4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00977" y="13169900"/>
            <a:ext cx="38104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 48" descr="Image 48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809628" y="13257804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 49" descr="Image 49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815328" y="1328423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 50" descr="Image 50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820865" y="1322247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 51" descr="Image 5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770704" y="13099800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 52" descr="Image 5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812071" y="13224431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 53" descr="Image 53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820703" y="13165824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 54" descr="Image 54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785524" y="1347582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 55" descr="Image 55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824493" y="13340993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 56" descr="Image 56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830457" y="1345592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 57" descr="Image 5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795132" y="1351404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 58" descr="Image 58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834058" y="13434764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 59" descr="Image 59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811257" y="13459510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 60" descr="Image 60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4808813" y="13408880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 61" descr="Image 61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797902" y="13415880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 62" descr="Image 62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4806858" y="1335287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 63" descr="Image 6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827216" y="13423532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 64" descr="Image 64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4744320" y="1356597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 65" descr="Image 65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5296315" y="13345250"/>
            <a:ext cx="3810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 66" descr="Image 66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5270703" y="13182592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 67" descr="Image 67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5294843" y="13403915"/>
            <a:ext cx="32574" cy="32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 68" descr="Image 68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5316949" y="13286945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 69" descr="Image 69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292030" y="13279716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 70" descr="Image 70"/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5301341" y="1322068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 71" descr="Image 71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266625" y="1321547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 72" descr="Image 72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287633" y="1320212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 73" descr="Image 73"/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4585060" y="12445772"/>
            <a:ext cx="3810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 74" descr="Image 74"/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4564555" y="12454890"/>
            <a:ext cx="33208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 75" descr="Image 75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4735250" y="1244544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 76" descr="Image 76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4608734" y="12433300"/>
            <a:ext cx="32574" cy="33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 77" descr="Image 77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4718913" y="12500871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 78" descr="Image 78"/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4601388" y="12457399"/>
            <a:ext cx="34477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 79" descr="Image 79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4729336" y="1248923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 80" descr="Image 80"/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4654582" y="12451633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 81" descr="Image 81"/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4726566" y="12477356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 82" descr="Image 82"/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4725753" y="1244967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 83" descr="Image 83"/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6147282" y="13246100"/>
            <a:ext cx="63506" cy="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 84" descr="Image 84"/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6147282" y="13220700"/>
            <a:ext cx="63506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 85" descr="Image 85"/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6203255" y="13232246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 86" descr="Image 86"/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6219054" y="13233711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 87" descr="Image 87"/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5922803" y="12923745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 88" descr="Image 88"/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5956353" y="12917722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 89" descr="Image 89"/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6159984" y="13411200"/>
            <a:ext cx="63506" cy="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 90" descr="Image 90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201464" y="1339829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 91" descr="Image 91"/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6116449" y="13062123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 92" descr="Image 92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5639242" y="12268200"/>
            <a:ext cx="38104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 93" descr="Image 93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5612548" y="12241625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 94" descr="Image 94"/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4720704" y="13036889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 95" descr="Image 95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5547728" y="1227255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 96" descr="Image 96"/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5536327" y="12284116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 97" descr="Image 97"/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4655558" y="12989677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 98" descr="Image 98"/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5577018" y="12254975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 99" descr="Image 99"/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5592086" y="12255138"/>
            <a:ext cx="32574" cy="3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 100" descr="Image 100"/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2908529" y="11722100"/>
            <a:ext cx="1231998" cy="2274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 101" descr="Image 101"/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3439931" y="11841212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 102" descr="Image 102"/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3530877" y="13385800"/>
            <a:ext cx="32457" cy="2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 103" descr="Image 103"/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3530877" y="13549309"/>
            <a:ext cx="28989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 104" descr="Image 104"/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3539576" y="13579581"/>
            <a:ext cx="294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 105" descr="Image 105"/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3924608" y="12895751"/>
            <a:ext cx="381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 106" descr="Image 106"/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899206" y="12916337"/>
            <a:ext cx="2777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 107" descr="Image 107"/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>
            <a:off x="4005333" y="12503200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 108" descr="Image 108"/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3861103" y="12039600"/>
            <a:ext cx="28197" cy="2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 109" descr="Image 109"/>
          <p:cNvPicPr>
            <a:picLocks noChangeAspect="1"/>
          </p:cNvPicPr>
          <p:nvPr/>
        </p:nvPicPr>
        <p:blipFill>
          <a:blip r:embed="rId112"/>
          <a:stretch>
            <a:fillRect/>
          </a:stretch>
        </p:blipFill>
        <p:spPr>
          <a:xfrm>
            <a:off x="3866943" y="12065000"/>
            <a:ext cx="27604" cy="28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 110" descr="Image 110"/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4028556" y="12225195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 112" descr="Image 112"/>
          <p:cNvPicPr>
            <a:picLocks noChangeAspect="1"/>
          </p:cNvPicPr>
          <p:nvPr/>
        </p:nvPicPr>
        <p:blipFill>
          <a:blip r:embed="rId114"/>
          <a:stretch>
            <a:fillRect/>
          </a:stretch>
        </p:blipFill>
        <p:spPr>
          <a:xfrm>
            <a:off x="4003300" y="12439760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 113" descr="Image 113"/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>
            <a:off x="3937308" y="12166600"/>
            <a:ext cx="30219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 114" descr="Image 114"/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>
            <a:off x="3899206" y="12136903"/>
            <a:ext cx="28092" cy="29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 115" descr="Image 11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880193" y="12144916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 116" descr="Image 116"/>
          <p:cNvPicPr>
            <a:picLocks noChangeAspect="1"/>
          </p:cNvPicPr>
          <p:nvPr/>
        </p:nvPicPr>
        <p:blipFill>
          <a:blip r:embed="rId118"/>
          <a:stretch>
            <a:fillRect/>
          </a:stretch>
        </p:blipFill>
        <p:spPr>
          <a:xfrm>
            <a:off x="3886505" y="12142154"/>
            <a:ext cx="315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 117" descr="Image 117"/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1435212" y="11087100"/>
            <a:ext cx="1574926" cy="290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 118" descr="Image 118"/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2114455" y="11233666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 119" descr="Image 119"/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235375" y="13218830"/>
            <a:ext cx="298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 120" descr="Image 120"/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2233146" y="13426217"/>
            <a:ext cx="27633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 121" descr="Image 121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2241979" y="13465568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 122" descr="Image 122"/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2743416" y="12585700"/>
            <a:ext cx="28258" cy="2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 123" descr="Image 123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2704183" y="12613877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 124" descr="Image 124"/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2840367" y="12083291"/>
            <a:ext cx="30059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 125" descr="Image 125"/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2654509" y="11490944"/>
            <a:ext cx="38104" cy="27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 126" descr="Image 126"/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>
            <a:off x="2662213" y="11521895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 127" descr="Image 127"/>
          <p:cNvPicPr>
            <a:picLocks noChangeAspect="1"/>
          </p:cNvPicPr>
          <p:nvPr/>
        </p:nvPicPr>
        <p:blipFill>
          <a:blip r:embed="rId129"/>
          <a:stretch>
            <a:fillRect/>
          </a:stretch>
        </p:blipFill>
        <p:spPr>
          <a:xfrm>
            <a:off x="2869960" y="11726391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 129" descr="Image 129"/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>
            <a:off x="2837366" y="12001493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 130" descr="Image 130"/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>
            <a:off x="2756117" y="11658600"/>
            <a:ext cx="27849" cy="3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 131" descr="Image 131"/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>
            <a:off x="2704314" y="11613504"/>
            <a:ext cx="27604" cy="3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 132" descr="Image 132"/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>
            <a:off x="2679756" y="11623651"/>
            <a:ext cx="27604" cy="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 133" descr="Image 133"/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2692452" y="11620135"/>
            <a:ext cx="27604" cy="2763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 0"/>
          <p:cNvSpPr txBox="1"/>
          <p:nvPr/>
        </p:nvSpPr>
        <p:spPr>
          <a:xfrm>
            <a:off x="762899" y="3949583"/>
            <a:ext cx="17995880" cy="357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Place-based whole system approaches to improving children’s physical activity  </a:t>
            </a:r>
            <a:endParaRPr lang="en-GB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6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6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National Sharing Learning Event  </a:t>
            </a:r>
          </a:p>
          <a:p>
            <a:pPr algn="ctr"/>
            <a:endParaRPr lang="en-GB" sz="6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1578112" y="8415438"/>
            <a:ext cx="16236675" cy="3896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5100"/>
              </a:lnSpc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endParaRPr lang="en-GB" sz="40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endParaRPr lang="en-GB" sz="40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r>
              <a:rPr lang="en-GB" sz="4000" dirty="0">
                <a:solidFill>
                  <a:schemeClr val="bg1"/>
                </a:solidFill>
              </a:rPr>
              <a:t>Lead: </a:t>
            </a:r>
            <a:r>
              <a:rPr lang="en-GB" sz="4400" b="1" dirty="0">
                <a:solidFill>
                  <a:schemeClr val="bg1"/>
                </a:solidFill>
              </a:rPr>
              <a:t>Sonia Fayyaz</a:t>
            </a:r>
          </a:p>
          <a:p>
            <a:pPr marL="0" marR="0" lvl="0" indent="0" algn="ctr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vaniaRegular"/>
                <a:sym typeface="AlvaniaRegular"/>
              </a:rPr>
              <a:t>JU:MP Community E</a:t>
            </a:r>
            <a:r>
              <a:rPr lang="en-GB" sz="4000" dirty="0" err="1">
                <a:solidFill>
                  <a:schemeClr val="bg1"/>
                </a:solidFill>
                <a:latin typeface="AlvaniaRegular"/>
                <a:sym typeface="AlvaniaRegular"/>
              </a:rPr>
              <a:t>ngagement</a:t>
            </a:r>
            <a:r>
              <a:rPr lang="en-GB" sz="4000" dirty="0">
                <a:solidFill>
                  <a:schemeClr val="bg1"/>
                </a:solidFill>
                <a:latin typeface="AlvaniaRegular"/>
                <a:sym typeface="AlvaniaRegular"/>
              </a:rPr>
              <a:t> Manager</a:t>
            </a:r>
          </a:p>
          <a:p>
            <a:pPr marL="0" marR="0" lvl="0" indent="0" algn="ctr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r>
              <a:rPr lang="en-GB" sz="2800" dirty="0">
                <a:solidFill>
                  <a:schemeClr val="bg1"/>
                </a:solidFill>
                <a:latin typeface="AlvaniaRegular"/>
                <a:sym typeface="AlvaniaRegular"/>
              </a:rPr>
              <a:t>(Scotchman Road | Manningham | Keighley)</a:t>
            </a:r>
          </a:p>
          <a:p>
            <a:pPr algn="ctr">
              <a:lnSpc>
                <a:spcPts val="5100"/>
              </a:lnSpc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57" name="Image 135" descr="Image 135"/>
          <p:cNvPicPr>
            <a:picLocks noChangeAspect="1"/>
          </p:cNvPicPr>
          <p:nvPr/>
        </p:nvPicPr>
        <p:blipFill>
          <a:blip r:embed="rId135"/>
          <a:stretch>
            <a:fillRect/>
          </a:stretch>
        </p:blipFill>
        <p:spPr>
          <a:xfrm>
            <a:off x="17400367" y="12039600"/>
            <a:ext cx="215918" cy="26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 136" descr="Image 136"/>
          <p:cNvPicPr>
            <a:picLocks noChangeAspect="1"/>
          </p:cNvPicPr>
          <p:nvPr/>
        </p:nvPicPr>
        <p:blipFill>
          <a:blip r:embed="rId136"/>
          <a:stretch>
            <a:fillRect/>
          </a:stretch>
        </p:blipFill>
        <p:spPr>
          <a:xfrm>
            <a:off x="17895706" y="12026900"/>
            <a:ext cx="190516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 137" descr="Image 137"/>
          <p:cNvPicPr>
            <a:picLocks noChangeAspect="1"/>
          </p:cNvPicPr>
          <p:nvPr/>
        </p:nvPicPr>
        <p:blipFill>
          <a:blip r:embed="rId137"/>
          <a:stretch>
            <a:fillRect/>
          </a:stretch>
        </p:blipFill>
        <p:spPr>
          <a:xfrm>
            <a:off x="18327540" y="12039600"/>
            <a:ext cx="228619" cy="266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1A1F31B9-20D8-61E6-45CD-CB66E5BE1FB4}"/>
              </a:ext>
            </a:extLst>
          </p:cNvPr>
          <p:cNvSpPr txBox="1"/>
          <p:nvPr/>
        </p:nvSpPr>
        <p:spPr>
          <a:xfrm>
            <a:off x="1642502" y="7459153"/>
            <a:ext cx="16236675" cy="713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5100"/>
              </a:lnSpc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r>
              <a:rPr lang="en-GB" sz="6600" b="1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Reaching children and families beyond school </a:t>
            </a:r>
            <a:endParaRPr lang="en-GB" sz="49600" b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53" y="0"/>
            <a:ext cx="178758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0"/>
          <p:cNvSpPr/>
          <p:nvPr/>
        </p:nvSpPr>
        <p:spPr>
          <a:xfrm>
            <a:off x="3867245" y="1023582"/>
            <a:ext cx="11667058" cy="11668837"/>
          </a:xfrm>
          <a:prstGeom prst="ellipse">
            <a:avLst/>
          </a:prstGeom>
          <a:ln w="12700">
            <a:solidFill>
              <a:srgbClr val="98CCEB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Shape 1"/>
          <p:cNvSpPr/>
          <p:nvPr/>
        </p:nvSpPr>
        <p:spPr>
          <a:xfrm>
            <a:off x="3867245" y="1023582"/>
            <a:ext cx="11667058" cy="11668837"/>
          </a:xfrm>
          <a:prstGeom prst="ellipse">
            <a:avLst/>
          </a:prstGeom>
          <a:solidFill>
            <a:srgbClr val="FFFFFF">
              <a:alpha val="30000"/>
            </a:srgbClr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" name="Shape 2"/>
          <p:cNvSpPr/>
          <p:nvPr/>
        </p:nvSpPr>
        <p:spPr>
          <a:xfrm>
            <a:off x="4081053" y="1227883"/>
            <a:ext cx="10274693" cy="10292267"/>
          </a:xfrm>
          <a:prstGeom prst="ellipse">
            <a:avLst/>
          </a:prstGeom>
          <a:ln w="12700">
            <a:solidFill>
              <a:srgbClr val="98CCEB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" name="Shape 3"/>
          <p:cNvSpPr/>
          <p:nvPr/>
        </p:nvSpPr>
        <p:spPr>
          <a:xfrm>
            <a:off x="4369129" y="1499996"/>
            <a:ext cx="8354189" cy="8355467"/>
          </a:xfrm>
          <a:prstGeom prst="ellipse">
            <a:avLst/>
          </a:prstGeom>
          <a:ln w="12700">
            <a:solidFill>
              <a:srgbClr val="98CCEB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Shape 4"/>
          <p:cNvSpPr/>
          <p:nvPr/>
        </p:nvSpPr>
        <p:spPr>
          <a:xfrm>
            <a:off x="4705217" y="1692076"/>
            <a:ext cx="6625737" cy="6626750"/>
          </a:xfrm>
          <a:prstGeom prst="ellipse">
            <a:avLst/>
          </a:prstGeom>
          <a:ln w="12700">
            <a:solidFill>
              <a:srgbClr val="98CCEB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Shape 5"/>
          <p:cNvSpPr/>
          <p:nvPr/>
        </p:nvSpPr>
        <p:spPr>
          <a:xfrm>
            <a:off x="5009297" y="1932175"/>
            <a:ext cx="4769252" cy="4769980"/>
          </a:xfrm>
          <a:prstGeom prst="ellipse">
            <a:avLst/>
          </a:prstGeom>
          <a:ln w="12700">
            <a:solidFill>
              <a:srgbClr val="98CCEB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Text 6"/>
          <p:cNvSpPr txBox="1"/>
          <p:nvPr/>
        </p:nvSpPr>
        <p:spPr>
          <a:xfrm>
            <a:off x="4796845" y="3926997"/>
            <a:ext cx="4055232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Social 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Marketing</a:t>
            </a:r>
          </a:p>
        </p:txBody>
      </p:sp>
      <p:sp>
        <p:nvSpPr>
          <p:cNvPr id="27" name="Shape 7"/>
          <p:cNvSpPr/>
          <p:nvPr/>
        </p:nvSpPr>
        <p:spPr>
          <a:xfrm>
            <a:off x="6718029" y="3644363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" name="Text 8"/>
          <p:cNvSpPr txBox="1"/>
          <p:nvPr/>
        </p:nvSpPr>
        <p:spPr>
          <a:xfrm>
            <a:off x="5875523" y="5057530"/>
            <a:ext cx="4055230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Communicating</a:t>
            </a:r>
            <a:br>
              <a:rPr kumimoji="0" sz="2239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What’s On</a:t>
            </a:r>
          </a:p>
        </p:txBody>
      </p:sp>
      <p:sp>
        <p:nvSpPr>
          <p:cNvPr id="29" name="Shape 9"/>
          <p:cNvSpPr/>
          <p:nvPr/>
        </p:nvSpPr>
        <p:spPr>
          <a:xfrm>
            <a:off x="7796704" y="4762051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" name="Text 10"/>
          <p:cNvSpPr txBox="1"/>
          <p:nvPr/>
        </p:nvSpPr>
        <p:spPr>
          <a:xfrm>
            <a:off x="5246294" y="2732228"/>
            <a:ext cx="4055232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JU:MP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Fun Days</a:t>
            </a:r>
          </a:p>
        </p:txBody>
      </p:sp>
      <p:sp>
        <p:nvSpPr>
          <p:cNvPr id="31" name="Shape 11"/>
          <p:cNvSpPr/>
          <p:nvPr/>
        </p:nvSpPr>
        <p:spPr>
          <a:xfrm>
            <a:off x="7154637" y="2449596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Text 12"/>
          <p:cNvSpPr txBox="1"/>
          <p:nvPr/>
        </p:nvSpPr>
        <p:spPr>
          <a:xfrm>
            <a:off x="7596267" y="3708598"/>
            <a:ext cx="1776479" cy="56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JU:MP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Digital</a:t>
            </a:r>
          </a:p>
        </p:txBody>
      </p:sp>
      <p:sp>
        <p:nvSpPr>
          <p:cNvPr id="33" name="Text 13"/>
          <p:cNvSpPr txBox="1"/>
          <p:nvPr/>
        </p:nvSpPr>
        <p:spPr>
          <a:xfrm>
            <a:off x="7545955" y="5421587"/>
            <a:ext cx="4055230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JU:MP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Connectors</a:t>
            </a:r>
          </a:p>
        </p:txBody>
      </p:sp>
      <p:sp>
        <p:nvSpPr>
          <p:cNvPr id="34" name="Text 14"/>
          <p:cNvSpPr txBox="1"/>
          <p:nvPr/>
        </p:nvSpPr>
        <p:spPr>
          <a:xfrm>
            <a:off x="8214207" y="7331445"/>
            <a:ext cx="962792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JU:MP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Leads</a:t>
            </a:r>
          </a:p>
        </p:txBody>
      </p:sp>
      <p:sp>
        <p:nvSpPr>
          <p:cNvPr id="35" name="Shape 15"/>
          <p:cNvSpPr/>
          <p:nvPr/>
        </p:nvSpPr>
        <p:spPr>
          <a:xfrm>
            <a:off x="8580030" y="7035966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 16"/>
          <p:cNvSpPr txBox="1"/>
          <p:nvPr/>
        </p:nvSpPr>
        <p:spPr>
          <a:xfrm>
            <a:off x="8251176" y="2835004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Local Action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Plans</a:t>
            </a:r>
          </a:p>
        </p:txBody>
      </p:sp>
      <p:sp>
        <p:nvSpPr>
          <p:cNvPr id="37" name="Text 17"/>
          <p:cNvSpPr txBox="1"/>
          <p:nvPr/>
        </p:nvSpPr>
        <p:spPr>
          <a:xfrm>
            <a:off x="9188598" y="4286712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Sustainable Sports</a:t>
            </a:r>
          </a:p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&amp;PA</a:t>
            </a:r>
          </a:p>
        </p:txBody>
      </p:sp>
      <p:sp>
        <p:nvSpPr>
          <p:cNvPr id="38" name="Text 18"/>
          <p:cNvSpPr txBox="1"/>
          <p:nvPr/>
        </p:nvSpPr>
        <p:spPr>
          <a:xfrm>
            <a:off x="9124391" y="6175216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People Skills 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Development</a:t>
            </a:r>
          </a:p>
        </p:txBody>
      </p:sp>
      <p:sp>
        <p:nvSpPr>
          <p:cNvPr id="39" name="Shape 19"/>
          <p:cNvSpPr/>
          <p:nvPr/>
        </p:nvSpPr>
        <p:spPr>
          <a:xfrm>
            <a:off x="11045574" y="5879737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0" name="Shape 20"/>
          <p:cNvSpPr/>
          <p:nvPr/>
        </p:nvSpPr>
        <p:spPr>
          <a:xfrm>
            <a:off x="12586538" y="4941910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Shape 21"/>
          <p:cNvSpPr/>
          <p:nvPr/>
        </p:nvSpPr>
        <p:spPr>
          <a:xfrm>
            <a:off x="9483954" y="5133294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Shape 22"/>
          <p:cNvSpPr/>
          <p:nvPr/>
        </p:nvSpPr>
        <p:spPr>
          <a:xfrm>
            <a:off x="11109778" y="4016927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" name="Shape 23"/>
          <p:cNvSpPr/>
          <p:nvPr/>
        </p:nvSpPr>
        <p:spPr>
          <a:xfrm>
            <a:off x="12958939" y="9643899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" name="Shape 24"/>
          <p:cNvSpPr/>
          <p:nvPr/>
        </p:nvSpPr>
        <p:spPr>
          <a:xfrm>
            <a:off x="10172359" y="2513831"/>
            <a:ext cx="218306" cy="21833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7ABF"/>
            </a:solidFill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5" name="Text 25"/>
          <p:cNvSpPr txBox="1"/>
          <p:nvPr/>
        </p:nvSpPr>
        <p:spPr>
          <a:xfrm>
            <a:off x="6941357" y="8847388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Creating Active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Schools</a:t>
            </a:r>
          </a:p>
        </p:txBody>
      </p:sp>
      <p:sp>
        <p:nvSpPr>
          <p:cNvPr id="46" name="Shape 26"/>
          <p:cNvSpPr/>
          <p:nvPr/>
        </p:nvSpPr>
        <p:spPr>
          <a:xfrm>
            <a:off x="8862540" y="8564754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Text 27"/>
          <p:cNvSpPr txBox="1"/>
          <p:nvPr/>
        </p:nvSpPr>
        <p:spPr>
          <a:xfrm>
            <a:off x="8790514" y="7871018"/>
            <a:ext cx="4055230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Active Faith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Settings</a:t>
            </a:r>
          </a:p>
        </p:txBody>
      </p:sp>
      <p:sp>
        <p:nvSpPr>
          <p:cNvPr id="48" name="Shape 28"/>
          <p:cNvSpPr/>
          <p:nvPr/>
        </p:nvSpPr>
        <p:spPr>
          <a:xfrm>
            <a:off x="10711697" y="7588384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9" name="Text 29"/>
          <p:cNvSpPr txBox="1"/>
          <p:nvPr/>
        </p:nvSpPr>
        <p:spPr>
          <a:xfrm>
            <a:off x="10665355" y="5224542"/>
            <a:ext cx="4055230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Active Travel&amp;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Streets</a:t>
            </a:r>
          </a:p>
        </p:txBody>
      </p:sp>
      <p:sp>
        <p:nvSpPr>
          <p:cNvPr id="50" name="Text 30"/>
          <p:cNvSpPr txBox="1"/>
          <p:nvPr/>
        </p:nvSpPr>
        <p:spPr>
          <a:xfrm>
            <a:off x="8251176" y="10234861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Active Playful</a:t>
            </a:r>
          </a:p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Parks </a:t>
            </a:r>
          </a:p>
        </p:txBody>
      </p:sp>
      <p:sp>
        <p:nvSpPr>
          <p:cNvPr id="51" name="Shape 31"/>
          <p:cNvSpPr/>
          <p:nvPr/>
        </p:nvSpPr>
        <p:spPr>
          <a:xfrm>
            <a:off x="10172359" y="9952227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Text 32"/>
          <p:cNvSpPr txBox="1"/>
          <p:nvPr/>
        </p:nvSpPr>
        <p:spPr>
          <a:xfrm>
            <a:off x="10845133" y="8089416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Green Space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Development</a:t>
            </a:r>
          </a:p>
        </p:txBody>
      </p:sp>
      <p:sp>
        <p:nvSpPr>
          <p:cNvPr id="53" name="Shape 33"/>
          <p:cNvSpPr/>
          <p:nvPr/>
        </p:nvSpPr>
        <p:spPr>
          <a:xfrm>
            <a:off x="12766317" y="7806783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4" name="Text 34"/>
          <p:cNvSpPr txBox="1"/>
          <p:nvPr/>
        </p:nvSpPr>
        <p:spPr>
          <a:xfrm>
            <a:off x="11037754" y="9939381"/>
            <a:ext cx="4055230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Embedding PA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in Policy</a:t>
            </a:r>
          </a:p>
        </p:txBody>
      </p:sp>
      <p:sp>
        <p:nvSpPr>
          <p:cNvPr id="55" name="Text 35"/>
          <p:cNvSpPr txBox="1"/>
          <p:nvPr/>
        </p:nvSpPr>
        <p:spPr>
          <a:xfrm>
            <a:off x="9445423" y="11519558"/>
            <a:ext cx="4055231" cy="54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818845" rtl="0" eaLnBrk="1" fontAlgn="auto" latinLnBrk="0" hangingPunct="0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Strategic </a:t>
            </a:r>
            <a:b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</a:br>
            <a:r>
              <a:rPr kumimoji="0" sz="2239" b="0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Influence</a:t>
            </a:r>
          </a:p>
        </p:txBody>
      </p:sp>
      <p:sp>
        <p:nvSpPr>
          <p:cNvPr id="56" name="Shape 36"/>
          <p:cNvSpPr/>
          <p:nvPr/>
        </p:nvSpPr>
        <p:spPr>
          <a:xfrm>
            <a:off x="11366606" y="11236925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7" name="Image 0" descr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18" y="-13032381"/>
            <a:ext cx="1787583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 3" descr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88" y="-634306"/>
            <a:ext cx="14841164" cy="1138751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37"/>
          <p:cNvSpPr/>
          <p:nvPr/>
        </p:nvSpPr>
        <p:spPr>
          <a:xfrm>
            <a:off x="8374567" y="3425966"/>
            <a:ext cx="218306" cy="218338"/>
          </a:xfrm>
          <a:prstGeom prst="ellipse">
            <a:avLst/>
          </a:prstGeom>
          <a:solidFill>
            <a:srgbClr val="057ABF"/>
          </a:solidFill>
          <a:ln w="12700">
            <a:miter lim="400000"/>
          </a:ln>
        </p:spPr>
        <p:txBody>
          <a:bodyPr lIns="40941" tIns="40941" rIns="40941" bIns="40941"/>
          <a:lstStyle/>
          <a:p>
            <a:pPr marL="0" marR="0" lvl="0" indent="0" algn="l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1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2" name="Text 38"/>
          <p:cNvSpPr txBox="1"/>
          <p:nvPr/>
        </p:nvSpPr>
        <p:spPr>
          <a:xfrm rot="1620000">
            <a:off x="5479942" y="7083583"/>
            <a:ext cx="2271065" cy="37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700" b="1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marL="0" marR="0" lvl="0" indent="0" algn="ctr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18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COMMUNITIES</a:t>
            </a:r>
          </a:p>
        </p:txBody>
      </p:sp>
      <p:sp>
        <p:nvSpPr>
          <p:cNvPr id="63" name="Text 39"/>
          <p:cNvSpPr txBox="1"/>
          <p:nvPr/>
        </p:nvSpPr>
        <p:spPr>
          <a:xfrm rot="1680000">
            <a:off x="5409412" y="8626270"/>
            <a:ext cx="2535646" cy="37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700" b="1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marL="0" marR="0" lvl="0" indent="0" algn="ctr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18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ORGANISATIONS</a:t>
            </a:r>
          </a:p>
        </p:txBody>
      </p:sp>
      <p:sp>
        <p:nvSpPr>
          <p:cNvPr id="64" name="Text 40"/>
          <p:cNvSpPr txBox="1"/>
          <p:nvPr/>
        </p:nvSpPr>
        <p:spPr>
          <a:xfrm rot="1440000">
            <a:off x="5692356" y="10137715"/>
            <a:ext cx="2305180" cy="37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700" b="1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marL="0" marR="0" lvl="0" indent="0" algn="ctr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18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ENVIRONMENT</a:t>
            </a:r>
          </a:p>
        </p:txBody>
      </p:sp>
      <p:sp>
        <p:nvSpPr>
          <p:cNvPr id="65" name="Text 41"/>
          <p:cNvSpPr txBox="1"/>
          <p:nvPr/>
        </p:nvSpPr>
        <p:spPr>
          <a:xfrm rot="1200000">
            <a:off x="6137874" y="11569861"/>
            <a:ext cx="2964720" cy="37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700" b="1">
                <a:solidFill>
                  <a:srgbClr val="057ABF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marL="0" marR="0" lvl="0" indent="0" algn="ctr" defTabSz="8188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18" b="1" i="0" u="none" strike="noStrike" kern="0" cap="none" spc="0" normalizeH="0" baseline="0" noProof="0">
                <a:ln>
                  <a:noFill/>
                </a:ln>
                <a:solidFill>
                  <a:srgbClr val="057ABF"/>
                </a:solidFill>
                <a:effectLst/>
                <a:uLnTx/>
                <a:uFillTx/>
                <a:latin typeface="Karla"/>
                <a:sym typeface="Karla"/>
              </a:rPr>
              <a:t>POLICY&amp;STRATEGY</a:t>
            </a:r>
          </a:p>
        </p:txBody>
      </p:sp>
      <p:pic>
        <p:nvPicPr>
          <p:cNvPr id="66" name="Image 4" descr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97" y="3946478"/>
            <a:ext cx="238801" cy="19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 5" descr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668" y="4162567"/>
            <a:ext cx="261544" cy="20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 6" descr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784" y="4390030"/>
            <a:ext cx="238801" cy="79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 7" descr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154" y="4492388"/>
            <a:ext cx="238801" cy="170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 8" descr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270" y="4651612"/>
            <a:ext cx="250172" cy="21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 9" descr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3755" y="4867701"/>
            <a:ext cx="261544" cy="23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 10" descr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1983" y="5049671"/>
            <a:ext cx="272915" cy="22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 11" descr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2953" y="5208896"/>
            <a:ext cx="295659" cy="272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 12" descr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2071" y="5436358"/>
            <a:ext cx="238883" cy="29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 13" descr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4097" y="5618329"/>
            <a:ext cx="261544" cy="19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 14" descr="Imag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7809" y="5754806"/>
            <a:ext cx="250172" cy="261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 15" descr="Imag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1124" y="5834418"/>
            <a:ext cx="329773" cy="329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 16" descr="Imag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2666" y="5982269"/>
            <a:ext cx="147830" cy="22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 17" descr="Imag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3636" y="6016388"/>
            <a:ext cx="147830" cy="261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 18" descr="Imag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2838" y="6073254"/>
            <a:ext cx="125087" cy="23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 19" descr="Imag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35180" y="6107373"/>
            <a:ext cx="204687" cy="261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 20" descr="Imag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8493" y="6164239"/>
            <a:ext cx="193316" cy="2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D7436-FE6C-4523-B60E-8446B91A2BDB}"/>
              </a:ext>
            </a:extLst>
          </p:cNvPr>
          <p:cNvSpPr txBox="1"/>
          <p:nvPr/>
        </p:nvSpPr>
        <p:spPr>
          <a:xfrm>
            <a:off x="512358" y="606793"/>
            <a:ext cx="5289996" cy="1744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253165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pPr>
            <a:r>
              <a:rPr kumimoji="0" lang="en-GB" sz="5600" b="0" i="0" u="none" strike="noStrike" kern="0" cap="none" spc="0" normalizeH="0" baseline="0" noProof="0" dirty="0">
                <a:ln>
                  <a:noFill/>
                </a:ln>
                <a:solidFill>
                  <a:srgbClr val="253165"/>
                </a:solidFill>
                <a:effectLst/>
                <a:uLnTx/>
                <a:uFillTx/>
                <a:latin typeface="AlvaniaRegular"/>
                <a:ea typeface="AlvaniaRegular"/>
                <a:cs typeface="AlvaniaRegular"/>
                <a:sym typeface="AlvaniaRegular"/>
              </a:rPr>
              <a:t>JU:MP</a:t>
            </a:r>
            <a:r>
              <a:rPr kumimoji="0" lang="en-GB" sz="5500" b="0" i="0" u="none" strike="noStrike" kern="0" cap="none" spc="0" normalizeH="0" baseline="0" noProof="0" dirty="0">
                <a:ln>
                  <a:noFill/>
                </a:ln>
                <a:solidFill>
                  <a:srgbClr val="253165"/>
                </a:solidFill>
                <a:effectLst/>
                <a:uLnTx/>
                <a:uFillTx/>
                <a:latin typeface="AlvaniaRegular"/>
                <a:ea typeface="AlvaniaRegular"/>
                <a:cs typeface="AlvaniaRegular"/>
                <a:sym typeface="AlvaniaRegular"/>
              </a:rPr>
              <a:t> </a:t>
            </a:r>
            <a:r>
              <a:rPr kumimoji="0" lang="en-GB" sz="5600" b="0" i="0" u="none" strike="noStrike" kern="0" cap="none" spc="0" normalizeH="0" baseline="0" noProof="0" dirty="0">
                <a:ln>
                  <a:noFill/>
                </a:ln>
                <a:solidFill>
                  <a:srgbClr val="253165"/>
                </a:solidFill>
                <a:effectLst/>
                <a:uLnTx/>
                <a:uFillTx/>
                <a:latin typeface="AlvaniaRegular"/>
                <a:ea typeface="AlvaniaRegular"/>
                <a:cs typeface="AlvaniaRegular"/>
                <a:sym typeface="AlvaniaRegular"/>
              </a:rPr>
              <a:t>workstreams</a:t>
            </a:r>
          </a:p>
        </p:txBody>
      </p:sp>
    </p:spTree>
    <p:extLst>
      <p:ext uri="{BB962C8B-B14F-4D97-AF65-F5344CB8AC3E}">
        <p14:creationId xmlns:p14="http://schemas.microsoft.com/office/powerpoint/2010/main" val="1908223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13" y="12293600"/>
            <a:ext cx="22756561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4179" y="12293600"/>
            <a:ext cx="31379450" cy="16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1917" y="12128500"/>
            <a:ext cx="25161041" cy="182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490" y="1005799"/>
            <a:ext cx="2743417" cy="1562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68E2C996-A4D9-D3DB-3C8E-369412B8D13D}"/>
              </a:ext>
            </a:extLst>
          </p:cNvPr>
          <p:cNvSpPr txBox="1"/>
          <p:nvPr/>
        </p:nvSpPr>
        <p:spPr>
          <a:xfrm>
            <a:off x="1695301" y="2620109"/>
            <a:ext cx="7572923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8319F-BE84-5BB5-4298-2293135AE1CD}"/>
              </a:ext>
            </a:extLst>
          </p:cNvPr>
          <p:cNvSpPr txBox="1"/>
          <p:nvPr/>
        </p:nvSpPr>
        <p:spPr>
          <a:xfrm>
            <a:off x="-1068449" y="12578151"/>
            <a:ext cx="757292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JU:MP Connector</a:t>
            </a:r>
          </a:p>
        </p:txBody>
      </p:sp>
      <p:pic>
        <p:nvPicPr>
          <p:cNvPr id="3" name="Google Shape;350;g7a4ce2442d_0_93" descr="https://lh6.googleusercontent.com/s2IIcUSohrtwfe47KzD7Ohi_fAUkF9Ej8w08rhlnBKEGaJnmvTdGsK9VJZi1Awf5ZEK45XEM18jjgMSZxfDQL-5HsKi1F7TMhcwFSQDltp6-hq08p4BIt_fAe4eHac6CrJv4qWnd">
            <a:extLst>
              <a:ext uri="{FF2B5EF4-FFF2-40B4-BE49-F238E27FC236}">
                <a16:creationId xmlns:a16="http://schemas.microsoft.com/office/drawing/2014/main" id="{9DAF03F2-E76F-C710-F04A-C07287D12DA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55236" y="214521"/>
            <a:ext cx="4148228" cy="561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1;g7a4ce2442d_0_93" descr="https://lh5.googleusercontent.com/UDMnOmwKLduveIs_ZHd0HqBJRtWax6Zff6-dQfBMfFBhEhPycOnK0lpA2Ejcw7SeKzZ4wHsXDw3UmxR-inbtiyDiciM0lvjpLaGLuW-AvDWrT-SL3oJi5uoKYp4Ccl6_D6D5NUkT">
            <a:extLst>
              <a:ext uri="{FF2B5EF4-FFF2-40B4-BE49-F238E27FC236}">
                <a16:creationId xmlns:a16="http://schemas.microsoft.com/office/drawing/2014/main" id="{6EC20AC7-F90B-CC2B-8645-AA99A4F44D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993" y="6696471"/>
            <a:ext cx="4353684" cy="5432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E08BFA-AEE5-4736-DB48-E559B00A4F9D}"/>
              </a:ext>
            </a:extLst>
          </p:cNvPr>
          <p:cNvSpPr txBox="1"/>
          <p:nvPr/>
        </p:nvSpPr>
        <p:spPr>
          <a:xfrm>
            <a:off x="5316045" y="10212333"/>
            <a:ext cx="14076855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658539" hangingPunct="1">
              <a:buClr>
                <a:srgbClr val="000000"/>
              </a:buClr>
              <a:defRPr/>
            </a:pPr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Build the skills, confidence and motivation of families to be active</a:t>
            </a:r>
          </a:p>
          <a:p>
            <a:pPr defTabSz="1658539" hangingPunct="1">
              <a:buClr>
                <a:srgbClr val="000000"/>
              </a:buClr>
              <a:defRPr/>
            </a:pPr>
            <a:endParaRPr lang="en-GB" sz="24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658539" hangingPunct="1">
              <a:buClr>
                <a:srgbClr val="000000"/>
              </a:buClr>
              <a:defRPr/>
            </a:pPr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 Family engagement in local greenspace  and school offering a range of activities</a:t>
            </a:r>
          </a:p>
          <a:p>
            <a:pPr defTabSz="1658539" hangingPunct="1">
              <a:buClr>
                <a:srgbClr val="000000"/>
              </a:buClr>
              <a:defRPr/>
            </a:pPr>
            <a:endParaRPr lang="en-GB" sz="2400" dirty="0">
              <a:solidFill>
                <a:srgbClr val="45141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defTabSz="1658539" hangingPunct="1">
              <a:buClr>
                <a:srgbClr val="000000"/>
              </a:buClr>
              <a:defRPr/>
            </a:pPr>
            <a:r>
              <a:rPr lang="en-GB" sz="2400" dirty="0">
                <a:solidFill>
                  <a:srgbClr val="45141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 Build links between schools, community and greenspace. Support the delivery of the neighbourhood action plan. </a:t>
            </a:r>
          </a:p>
        </p:txBody>
      </p:sp>
      <p:pic>
        <p:nvPicPr>
          <p:cNvPr id="3074" name="Picture 2" descr="Race Equality Network on X: &quot;Byron Francis receiving his award for the  contribution of Unity Boxing Academy to the COVID-19 Prevention Project,  keeping people fit and healthy and together! 👏 #WeAreREN #TeamBradford @">
            <a:extLst>
              <a:ext uri="{FF2B5EF4-FFF2-40B4-BE49-F238E27FC236}">
                <a16:creationId xmlns:a16="http://schemas.microsoft.com/office/drawing/2014/main" id="{D0F07AA4-2868-E226-27FC-25F11B60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155" y="338801"/>
            <a:ext cx="5841899" cy="77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shmir Park — Play Bradford">
            <a:extLst>
              <a:ext uri="{FF2B5EF4-FFF2-40B4-BE49-F238E27FC236}">
                <a16:creationId xmlns:a16="http://schemas.microsoft.com/office/drawing/2014/main" id="{F0FC6A69-0404-DB9D-E2D8-061738E3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282" y="8375273"/>
            <a:ext cx="4038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Bradford's newest inner city park is now open for play - YorkshireLive">
            <a:extLst>
              <a:ext uri="{FF2B5EF4-FFF2-40B4-BE49-F238E27FC236}">
                <a16:creationId xmlns:a16="http://schemas.microsoft.com/office/drawing/2014/main" id="{F840C25A-8089-0269-195A-D0620B528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4405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4" name="Picture 12" descr="Ceremony held to name new inner city play area and park | Bradford  Telegraph and Argus">
            <a:extLst>
              <a:ext uri="{FF2B5EF4-FFF2-40B4-BE49-F238E27FC236}">
                <a16:creationId xmlns:a16="http://schemas.microsoft.com/office/drawing/2014/main" id="{803E1DBB-96CA-1651-F351-15214C00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28" y="6090955"/>
            <a:ext cx="5841899" cy="38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2F2D6F18-2D8A-41B1-B60F-10015FB68F3F" descr="IMG_4603.jpg">
            <a:extLst>
              <a:ext uri="{FF2B5EF4-FFF2-40B4-BE49-F238E27FC236}">
                <a16:creationId xmlns:a16="http://schemas.microsoft.com/office/drawing/2014/main" id="{E9E86C80-F1B7-7C52-A465-9855C66F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2" y="214521"/>
            <a:ext cx="8429376" cy="6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8986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5"/>
          <p:cNvSpPr txBox="1"/>
          <p:nvPr/>
        </p:nvSpPr>
        <p:spPr>
          <a:xfrm>
            <a:off x="8788144" y="6108392"/>
            <a:ext cx="1970833" cy="59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100"/>
              </a:lnSpc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vaniaRegular"/>
                <a:sym typeface="AlvaniaRegular"/>
              </a:rPr>
              <a:t>APPROACH</a:t>
            </a:r>
          </a:p>
        </p:txBody>
      </p:sp>
      <p:sp>
        <p:nvSpPr>
          <p:cNvPr id="180" name="Text 7"/>
          <p:cNvSpPr txBox="1"/>
          <p:nvPr/>
        </p:nvSpPr>
        <p:spPr>
          <a:xfrm>
            <a:off x="827981" y="3083006"/>
            <a:ext cx="4611528" cy="836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4100"/>
              </a:lnSpc>
              <a:defRPr sz="3000">
                <a:solidFill>
                  <a:srgbClr val="253165"/>
                </a:solidFill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</p:txBody>
      </p:sp>
      <p:pic>
        <p:nvPicPr>
          <p:cNvPr id="201" name="Image 19" descr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450" y="12223262"/>
            <a:ext cx="21689677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 20" descr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66620" y="12223262"/>
            <a:ext cx="35468444" cy="16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 21" descr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8883" y="12058162"/>
            <a:ext cx="22404563" cy="18226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499DD-04E1-AEBC-8EF2-74C22AE33045}"/>
              </a:ext>
            </a:extLst>
          </p:cNvPr>
          <p:cNvSpPr txBox="1"/>
          <p:nvPr/>
        </p:nvSpPr>
        <p:spPr>
          <a:xfrm>
            <a:off x="175736" y="12561406"/>
            <a:ext cx="406920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JU:MP FUN DAYS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9CA50-D79A-D6D4-96FB-C74BBCD1E784}"/>
              </a:ext>
            </a:extLst>
          </p:cNvPr>
          <p:cNvSpPr txBox="1"/>
          <p:nvPr/>
        </p:nvSpPr>
        <p:spPr>
          <a:xfrm>
            <a:off x="14608713" y="836348"/>
            <a:ext cx="3118339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400" dirty="0">
                <a:solidFill>
                  <a:schemeClr val="bg1"/>
                </a:solidFill>
              </a:rPr>
              <a:t>GREENSPACE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1740B-8803-3CE8-BF92-764D8867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9" y="6044471"/>
            <a:ext cx="8419885" cy="562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131AE8F-6395-D765-3D00-82FB5EAE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445" y="5972385"/>
            <a:ext cx="4611528" cy="61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4E0437-37D7-6E2E-B019-B1A49F47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752" y="578514"/>
            <a:ext cx="6484259" cy="486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3302C455-7099-4DFE-9EF8-9AC851FFCAE0" descr="3c6dfbdc-35f1-405d-95fb-9e573e37bfa3.JPG">
            <a:extLst>
              <a:ext uri="{FF2B5EF4-FFF2-40B4-BE49-F238E27FC236}">
                <a16:creationId xmlns:a16="http://schemas.microsoft.com/office/drawing/2014/main" id="{F93A2CB0-7AA9-4FDF-53AE-97626BA4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682" y="5681112"/>
            <a:ext cx="4817754" cy="642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6E2B00B3-C3BF-415E-AAD1-9954956AB7D7" descr="IMG_0461.jpg">
            <a:extLst>
              <a:ext uri="{FF2B5EF4-FFF2-40B4-BE49-F238E27FC236}">
                <a16:creationId xmlns:a16="http://schemas.microsoft.com/office/drawing/2014/main" id="{E4C6BE87-4EF7-9D65-D505-19B30ACA6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6"/>
          <a:stretch/>
        </p:blipFill>
        <p:spPr bwMode="auto">
          <a:xfrm>
            <a:off x="7578075" y="438278"/>
            <a:ext cx="4817755" cy="52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757E46-5491-4424-9563-D674288D459A" descr="IMG_4221.jpg">
            <a:extLst>
              <a:ext uri="{FF2B5EF4-FFF2-40B4-BE49-F238E27FC236}">
                <a16:creationId xmlns:a16="http://schemas.microsoft.com/office/drawing/2014/main" id="{9CEABA26-CE9F-EBA4-80FE-8FD7BD61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9" y="546945"/>
            <a:ext cx="7052606" cy="52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2864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5"/>
          <p:cNvSpPr txBox="1"/>
          <p:nvPr/>
        </p:nvSpPr>
        <p:spPr>
          <a:xfrm>
            <a:off x="8788144" y="6108392"/>
            <a:ext cx="1970833" cy="59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100"/>
              </a:lnSpc>
              <a:defRPr sz="3000">
                <a:solidFill>
                  <a:srgbClr val="FFFFFF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vaniaRegular"/>
                <a:sym typeface="AlvaniaRegular"/>
              </a:rPr>
              <a:t>APPROACH</a:t>
            </a:r>
          </a:p>
        </p:txBody>
      </p:sp>
      <p:pic>
        <p:nvPicPr>
          <p:cNvPr id="201" name="Image 19" descr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450" y="12223262"/>
            <a:ext cx="21689677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 20" descr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66620" y="12223262"/>
            <a:ext cx="35468444" cy="16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 21" descr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8883" y="12058162"/>
            <a:ext cx="22404563" cy="18226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7DECB-CA7B-8DC2-A352-AC7A518E3B29}"/>
              </a:ext>
            </a:extLst>
          </p:cNvPr>
          <p:cNvSpPr txBox="1"/>
          <p:nvPr/>
        </p:nvSpPr>
        <p:spPr>
          <a:xfrm>
            <a:off x="7901354" y="836349"/>
            <a:ext cx="403273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CONNECTORS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9CA50-D79A-D6D4-96FB-C74BBCD1E784}"/>
              </a:ext>
            </a:extLst>
          </p:cNvPr>
          <p:cNvSpPr txBox="1"/>
          <p:nvPr/>
        </p:nvSpPr>
        <p:spPr>
          <a:xfrm>
            <a:off x="239957" y="12759640"/>
            <a:ext cx="814204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>
                <a:solidFill>
                  <a:schemeClr val="bg1"/>
                </a:solidFill>
              </a:rPr>
              <a:t>GREENSPACE ACTIVATION &amp; COMMUNITY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51" name="E341C737-9071-42C9-ADE0-6C9971979E69" descr="IMG_9682.jpg">
            <a:extLst>
              <a:ext uri="{FF2B5EF4-FFF2-40B4-BE49-F238E27FC236}">
                <a16:creationId xmlns:a16="http://schemas.microsoft.com/office/drawing/2014/main" id="{9DC40570-1CD1-D2C7-D44A-9B9D3E53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341" y="299233"/>
            <a:ext cx="5190459" cy="692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931C602-7364-5DCF-B22C-5DC000ED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00" y="222743"/>
            <a:ext cx="7342490" cy="550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CB2C139C-CFB3-3DA9-8EF5-6212623F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0" y="7429910"/>
            <a:ext cx="6376743" cy="478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78C54D-8FFB-91D9-A9F3-C69885684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7" y="299232"/>
            <a:ext cx="4404140" cy="62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EC4BCC71-AD70-F5F6-48DC-6A5E4E67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4" y="6847930"/>
            <a:ext cx="3785210" cy="504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4C6EEE8-E8EB-6F48-07DE-F66141C1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81" y="6108392"/>
            <a:ext cx="7425764" cy="55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6905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13" y="12293600"/>
            <a:ext cx="22756561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4179" y="12293600"/>
            <a:ext cx="31379450" cy="16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1917" y="12128500"/>
            <a:ext cx="25161041" cy="182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490" y="1005799"/>
            <a:ext cx="2743417" cy="1562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68E2C996-A4D9-D3DB-3C8E-369412B8D13D}"/>
              </a:ext>
            </a:extLst>
          </p:cNvPr>
          <p:cNvSpPr txBox="1"/>
          <p:nvPr/>
        </p:nvSpPr>
        <p:spPr>
          <a:xfrm>
            <a:off x="1695301" y="2620109"/>
            <a:ext cx="7572923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8319F-BE84-5BB5-4298-2293135AE1CD}"/>
              </a:ext>
            </a:extLst>
          </p:cNvPr>
          <p:cNvSpPr txBox="1"/>
          <p:nvPr/>
        </p:nvSpPr>
        <p:spPr>
          <a:xfrm>
            <a:off x="3439447" y="4224727"/>
            <a:ext cx="12514000" cy="4185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Drummond Road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Recreational Ground</a:t>
            </a:r>
          </a:p>
          <a:p>
            <a:pPr algn="ctr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vaniaRegular" pitchFamily="50" charset="0"/>
                <a:ea typeface="Arial"/>
                <a:cs typeface="Arial" panose="020B0604020202020204" pitchFamily="34" charset="0"/>
                <a:sym typeface="Arial"/>
              </a:rPr>
              <a:t>A Gender-specific greenspace development</a:t>
            </a:r>
            <a:endParaRPr kumimoji="0" lang="en-GB" sz="1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5441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13" y="12293600"/>
            <a:ext cx="22756561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4179" y="12293600"/>
            <a:ext cx="31379450" cy="16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1917" y="12128500"/>
            <a:ext cx="25161041" cy="182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490" y="1005799"/>
            <a:ext cx="2743417" cy="1562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68E2C996-A4D9-D3DB-3C8E-369412B8D13D}"/>
              </a:ext>
            </a:extLst>
          </p:cNvPr>
          <p:cNvSpPr txBox="1"/>
          <p:nvPr/>
        </p:nvSpPr>
        <p:spPr>
          <a:xfrm>
            <a:off x="1695301" y="2620109"/>
            <a:ext cx="7572923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lang="en-GB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  <a:p>
            <a:pPr marL="0" marR="0" lvl="0" indent="0" algn="l" defTabSz="914400" rtl="0" eaLnBrk="1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>
                <a:latin typeface="RobotoCondensed-Regular"/>
                <a:ea typeface="RobotoCondensed-Regular"/>
                <a:cs typeface="RobotoCondensed-Regular"/>
                <a:sym typeface="RobotoCondensed-Regular"/>
              </a:defRPr>
            </a:pPr>
            <a:endParaRPr kumimoji="0" sz="4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Condensed-Regular"/>
              <a:sym typeface="RobotoCondensed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E94E3-72C9-6536-0F55-69C934CCEC52}"/>
              </a:ext>
            </a:extLst>
          </p:cNvPr>
          <p:cNvSpPr txBox="1"/>
          <p:nvPr/>
        </p:nvSpPr>
        <p:spPr>
          <a:xfrm>
            <a:off x="-2333016" y="13151102"/>
            <a:ext cx="15261615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6585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vaniaRegular" pitchFamily="50" charset="0"/>
                <a:ea typeface="Arial"/>
                <a:cs typeface="Arial" panose="020B0604020202020204" pitchFamily="34" charset="0"/>
                <a:sym typeface="Arial"/>
              </a:rPr>
              <a:t>Gender-Neutral greenspace development | Community engagement  </a:t>
            </a:r>
            <a:r>
              <a:rPr lang="en-US" sz="2400" dirty="0">
                <a:solidFill>
                  <a:srgbClr val="FFFFFF"/>
                </a:solidFill>
                <a:latin typeface="AlvaniaRegular" pitchFamily="50" charset="0"/>
                <a:ea typeface="Arial"/>
                <a:cs typeface="Arial" panose="020B0604020202020204" pitchFamily="34" charset="0"/>
                <a:sym typeface="Arial"/>
              </a:rPr>
              <a:t>&amp;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vaniaRegular" pitchFamily="50" charset="0"/>
                <a:ea typeface="Arial"/>
                <a:cs typeface="Arial" panose="020B0604020202020204" pitchFamily="34" charset="0"/>
                <a:sym typeface="Arial"/>
              </a:rPr>
              <a:t> Co-design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6147" name="F48BE098-E9A2-4E11-AF0E-1F07333BFCD0" descr="IMG_9316.jpg">
            <a:extLst>
              <a:ext uri="{FF2B5EF4-FFF2-40B4-BE49-F238E27FC236}">
                <a16:creationId xmlns:a16="http://schemas.microsoft.com/office/drawing/2014/main" id="{2049AF34-9AA1-AF26-8F8C-AE00BD7E7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6"/>
          <a:stretch/>
        </p:blipFill>
        <p:spPr bwMode="auto">
          <a:xfrm>
            <a:off x="279003" y="259158"/>
            <a:ext cx="6475200" cy="547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385DAAFD-34D1-4CCB-8C3A-BB5CF5547FFE" descr="afe60153-3343-48b0-a13a-1c6a1d1e4424.JPG">
            <a:extLst>
              <a:ext uri="{FF2B5EF4-FFF2-40B4-BE49-F238E27FC236}">
                <a16:creationId xmlns:a16="http://schemas.microsoft.com/office/drawing/2014/main" id="{F4822533-45FA-FE71-3D8B-6C3C5441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03" y="935529"/>
            <a:ext cx="8041604" cy="1131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047C73E0-4A2D-436F-87E0-43BF3365DBFD" descr="IMG_1650.JPG">
            <a:extLst>
              <a:ext uri="{FF2B5EF4-FFF2-40B4-BE49-F238E27FC236}">
                <a16:creationId xmlns:a16="http://schemas.microsoft.com/office/drawing/2014/main" id="{20242C7D-0203-97B3-3B37-36BF9C06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807" y="6045201"/>
            <a:ext cx="4318090" cy="61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5E8C4770-A6A6-496D-816F-09F9B788DB1A" descr="02F7A660-83B1-4368-A3B2-0D5493EAF73C.JPG">
            <a:extLst>
              <a:ext uri="{FF2B5EF4-FFF2-40B4-BE49-F238E27FC236}">
                <a16:creationId xmlns:a16="http://schemas.microsoft.com/office/drawing/2014/main" id="{DC4950BD-0899-427C-0601-BCD0AF7E7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 b="17706"/>
          <a:stretch/>
        </p:blipFill>
        <p:spPr bwMode="auto">
          <a:xfrm>
            <a:off x="14809095" y="226773"/>
            <a:ext cx="4304802" cy="550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7F164B9D-1439-4F3D-BBE5-498866A455F3" descr="IMG_6312.jpg">
            <a:extLst>
              <a:ext uri="{FF2B5EF4-FFF2-40B4-BE49-F238E27FC236}">
                <a16:creationId xmlns:a16="http://schemas.microsoft.com/office/drawing/2014/main" id="{DA40CC28-B2EE-D390-A109-6DA49B22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04" y="5874630"/>
            <a:ext cx="4673997" cy="623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5647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7D13C-0466-02C3-C227-015FDDFE2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0">
            <a:extLst>
              <a:ext uri="{FF2B5EF4-FFF2-40B4-BE49-F238E27FC236}">
                <a16:creationId xmlns:a16="http://schemas.microsoft.com/office/drawing/2014/main" id="{1A4E0462-D0E8-807F-8914-C1909F3BBAFE}"/>
              </a:ext>
            </a:extLst>
          </p:cNvPr>
          <p:cNvSpPr/>
          <p:nvPr/>
        </p:nvSpPr>
        <p:spPr>
          <a:xfrm>
            <a:off x="9699934" y="0"/>
            <a:ext cx="9699935" cy="13716000"/>
          </a:xfrm>
          <a:prstGeom prst="rect">
            <a:avLst/>
          </a:prstGeom>
          <a:solidFill>
            <a:srgbClr val="D8D8D8"/>
          </a:solidFill>
          <a:ln w="12700">
            <a:solidFill>
              <a:srgbClr val="979797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70" name="Image 0" descr="Image 0">
            <a:extLst>
              <a:ext uri="{FF2B5EF4-FFF2-40B4-BE49-F238E27FC236}">
                <a16:creationId xmlns:a16="http://schemas.microsoft.com/office/drawing/2014/main" id="{768347A4-8700-051F-ED59-673A23DEB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77" y="97608"/>
            <a:ext cx="19649728" cy="13106400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Text 1">
            <a:extLst>
              <a:ext uri="{FF2B5EF4-FFF2-40B4-BE49-F238E27FC236}">
                <a16:creationId xmlns:a16="http://schemas.microsoft.com/office/drawing/2014/main" id="{39187914-91A6-0AC0-44F4-144BC4412142}"/>
              </a:ext>
            </a:extLst>
          </p:cNvPr>
          <p:cNvSpPr txBox="1"/>
          <p:nvPr/>
        </p:nvSpPr>
        <p:spPr>
          <a:xfrm>
            <a:off x="401199" y="886402"/>
            <a:ext cx="8992183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400"/>
              </a:lnSpc>
              <a:defRPr sz="5600">
                <a:solidFill>
                  <a:srgbClr val="253165"/>
                </a:solidFill>
                <a:latin typeface="AlvaniaRegular"/>
                <a:ea typeface="AlvaniaRegular"/>
                <a:cs typeface="AlvaniaRegular"/>
                <a:sym typeface="AlvaniaRegular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6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AlvaniaRegular"/>
              <a:sym typeface="AlvaniaRegular"/>
            </a:endParaRPr>
          </a:p>
          <a:p>
            <a:pPr marL="0" marR="0" lvl="0" indent="0" algn="ctr" defTabSz="914400" rtl="0" eaLnBrk="1" fontAlgn="auto" latinLnBrk="0" hangingPunc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600" b="0" i="0" u="none" strike="noStrike" kern="0" cap="none" spc="0" normalizeH="0" baseline="0" noProof="0" dirty="0">
                <a:ln>
                  <a:noFill/>
                </a:ln>
                <a:solidFill>
                  <a:srgbClr val="253165"/>
                </a:solidFill>
                <a:effectLst/>
                <a:uLnTx/>
                <a:uFillTx/>
                <a:latin typeface="AlvaniaRegular"/>
                <a:sym typeface="AlvaniaRegular"/>
              </a:rPr>
              <a:t>Approach Top Tips </a:t>
            </a:r>
          </a:p>
          <a:p>
            <a:pPr marL="0" marR="0" lvl="0" indent="0" algn="ctr" defTabSz="914400" rtl="0" eaLnBrk="1" fontAlgn="auto" latinLnBrk="0" hangingPunc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6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AlvaniaRegular"/>
              <a:sym typeface="AlvaniaRegular"/>
            </a:endParaRPr>
          </a:p>
          <a:p>
            <a:pPr marL="0" marR="0" lvl="0" indent="0" algn="l" defTabSz="914400" rtl="0" eaLnBrk="1" fontAlgn="auto" latinLnBrk="0" hangingPunc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600" b="0" i="0" u="none" strike="noStrike" kern="0" cap="none" spc="0" normalizeH="0" baseline="0" noProof="0" dirty="0">
              <a:ln>
                <a:noFill/>
              </a:ln>
              <a:solidFill>
                <a:srgbClr val="253165"/>
              </a:solidFill>
              <a:effectLst/>
              <a:uLnTx/>
              <a:uFillTx/>
              <a:latin typeface="AlvaniaRegular"/>
              <a:sym typeface="AlvaniaRegular"/>
            </a:endParaRPr>
          </a:p>
        </p:txBody>
      </p:sp>
      <p:pic>
        <p:nvPicPr>
          <p:cNvPr id="872" name="Image 1" descr="Image 1">
            <a:extLst>
              <a:ext uri="{FF2B5EF4-FFF2-40B4-BE49-F238E27FC236}">
                <a16:creationId xmlns:a16="http://schemas.microsoft.com/office/drawing/2014/main" id="{5CF52B3B-89BC-2DA0-3961-5401DB9C7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74706" y="12293600"/>
            <a:ext cx="22751117" cy="18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age 2" descr="Image 2">
            <a:extLst>
              <a:ext uri="{FF2B5EF4-FFF2-40B4-BE49-F238E27FC236}">
                <a16:creationId xmlns:a16="http://schemas.microsoft.com/office/drawing/2014/main" id="{338AF6F7-B086-E4A9-F691-E54D8A683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76433" y="12128500"/>
            <a:ext cx="31379450" cy="182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age 3" descr="Image 3">
            <a:extLst>
              <a:ext uri="{FF2B5EF4-FFF2-40B4-BE49-F238E27FC236}">
                <a16:creationId xmlns:a16="http://schemas.microsoft.com/office/drawing/2014/main" id="{B52F7204-9465-E313-8BFC-2C17F9BAC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0301" y="12128500"/>
            <a:ext cx="25272084" cy="1822631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Shape 11">
            <a:extLst>
              <a:ext uri="{FF2B5EF4-FFF2-40B4-BE49-F238E27FC236}">
                <a16:creationId xmlns:a16="http://schemas.microsoft.com/office/drawing/2014/main" id="{92F29E32-AD18-B6D1-52A0-7483365576EA}"/>
              </a:ext>
            </a:extLst>
          </p:cNvPr>
          <p:cNvSpPr/>
          <p:nvPr/>
        </p:nvSpPr>
        <p:spPr>
          <a:xfrm>
            <a:off x="1048849" y="9899612"/>
            <a:ext cx="241683" cy="241665"/>
          </a:xfrm>
          <a:prstGeom prst="ellipse">
            <a:avLst/>
          </a:prstGeom>
          <a:solidFill>
            <a:srgbClr val="4CC2F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84" name="Shape 12">
            <a:extLst>
              <a:ext uri="{FF2B5EF4-FFF2-40B4-BE49-F238E27FC236}">
                <a16:creationId xmlns:a16="http://schemas.microsoft.com/office/drawing/2014/main" id="{0679D43C-2E19-CFF2-BEC5-93A0A7A74EAC}"/>
              </a:ext>
            </a:extLst>
          </p:cNvPr>
          <p:cNvSpPr/>
          <p:nvPr/>
        </p:nvSpPr>
        <p:spPr>
          <a:xfrm>
            <a:off x="928008" y="3658670"/>
            <a:ext cx="241683" cy="241665"/>
          </a:xfrm>
          <a:prstGeom prst="ellipse">
            <a:avLst/>
          </a:prstGeom>
          <a:solidFill>
            <a:srgbClr val="4CC2F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85" name="Shape 13">
            <a:extLst>
              <a:ext uri="{FF2B5EF4-FFF2-40B4-BE49-F238E27FC236}">
                <a16:creationId xmlns:a16="http://schemas.microsoft.com/office/drawing/2014/main" id="{0A1D90DE-6988-E7DF-8FA0-BB78D91E6065}"/>
              </a:ext>
            </a:extLst>
          </p:cNvPr>
          <p:cNvSpPr/>
          <p:nvPr/>
        </p:nvSpPr>
        <p:spPr>
          <a:xfrm>
            <a:off x="887464" y="5453845"/>
            <a:ext cx="241683" cy="241665"/>
          </a:xfrm>
          <a:prstGeom prst="ellipse">
            <a:avLst/>
          </a:prstGeom>
          <a:solidFill>
            <a:srgbClr val="4CC2F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87" name="Shape 15">
            <a:extLst>
              <a:ext uri="{FF2B5EF4-FFF2-40B4-BE49-F238E27FC236}">
                <a16:creationId xmlns:a16="http://schemas.microsoft.com/office/drawing/2014/main" id="{D8B0229B-EB7E-19F7-139E-624E1DF106F9}"/>
              </a:ext>
            </a:extLst>
          </p:cNvPr>
          <p:cNvSpPr/>
          <p:nvPr/>
        </p:nvSpPr>
        <p:spPr>
          <a:xfrm>
            <a:off x="967540" y="7912390"/>
            <a:ext cx="241683" cy="241665"/>
          </a:xfrm>
          <a:prstGeom prst="ellipse">
            <a:avLst/>
          </a:prstGeom>
          <a:solidFill>
            <a:srgbClr val="4CC2F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D8DCA-1B20-58D0-47E4-E8A7CD51BF28}"/>
              </a:ext>
            </a:extLst>
          </p:cNvPr>
          <p:cNvSpPr txBox="1"/>
          <p:nvPr/>
        </p:nvSpPr>
        <p:spPr>
          <a:xfrm>
            <a:off x="1454726" y="3470563"/>
            <a:ext cx="7938656" cy="7355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Face-to-face working key for onboarding and maintaining energy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</a:b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Having a physical asset based project (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e.g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 a park or green space development) engaged partners and the community; the success was visible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Creating and sustaining the relationships between the local system partners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-regular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-regular"/>
                <a:cs typeface="Calibri"/>
                <a:sym typeface="Calibri"/>
              </a:rPr>
              <a:t>Inspiring the next generation and creating the champions of tomorrow!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94D69-6624-B7B1-458F-6A2BABD4C8CB}"/>
              </a:ext>
            </a:extLst>
          </p:cNvPr>
          <p:cNvSpPr txBox="1"/>
          <p:nvPr/>
        </p:nvSpPr>
        <p:spPr>
          <a:xfrm>
            <a:off x="-116948" y="13065407"/>
            <a:ext cx="15675428" cy="526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Top Tops!</a:t>
            </a: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33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427</Words>
  <Application>Microsoft Office PowerPoint</Application>
  <PresentationFormat>Custom</PresentationFormat>
  <Paragraphs>94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AlvaniaRegular</vt:lpstr>
      <vt:lpstr>Arial</vt:lpstr>
      <vt:lpstr>Calibri</vt:lpstr>
      <vt:lpstr>Courier New</vt:lpstr>
      <vt:lpstr>Helvetica</vt:lpstr>
      <vt:lpstr>Karla</vt:lpstr>
      <vt:lpstr>Roboto Condensed</vt:lpstr>
      <vt:lpstr>Roboto Condensed-regular</vt:lpstr>
      <vt:lpstr>RobotoCondensed-Regular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Burkhardt</dc:creator>
  <cp:lastModifiedBy>Sonia Fayyaz</cp:lastModifiedBy>
  <cp:revision>77</cp:revision>
  <dcterms:modified xsi:type="dcterms:W3CDTF">2025-07-07T08:56:04Z</dcterms:modified>
</cp:coreProperties>
</file>