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63"/>
  </p:notesMasterIdLst>
  <p:sldIdLst>
    <p:sldId id="465" r:id="rId3"/>
    <p:sldId id="466" r:id="rId4"/>
    <p:sldId id="503" r:id="rId5"/>
    <p:sldId id="555" r:id="rId6"/>
    <p:sldId id="516" r:id="rId7"/>
    <p:sldId id="256" r:id="rId8"/>
    <p:sldId id="509" r:id="rId9"/>
    <p:sldId id="542" r:id="rId10"/>
    <p:sldId id="460" r:id="rId11"/>
    <p:sldId id="514" r:id="rId12"/>
    <p:sldId id="517" r:id="rId13"/>
    <p:sldId id="518" r:id="rId14"/>
    <p:sldId id="519" r:id="rId15"/>
    <p:sldId id="520" r:id="rId16"/>
    <p:sldId id="471" r:id="rId17"/>
    <p:sldId id="536" r:id="rId18"/>
    <p:sldId id="550" r:id="rId19"/>
    <p:sldId id="551" r:id="rId20"/>
    <p:sldId id="544" r:id="rId21"/>
    <p:sldId id="552" r:id="rId22"/>
    <p:sldId id="553" r:id="rId23"/>
    <p:sldId id="537" r:id="rId24"/>
    <p:sldId id="483" r:id="rId25"/>
    <p:sldId id="472" r:id="rId26"/>
    <p:sldId id="464" r:id="rId27"/>
    <p:sldId id="473" r:id="rId28"/>
    <p:sldId id="474" r:id="rId29"/>
    <p:sldId id="496" r:id="rId30"/>
    <p:sldId id="462" r:id="rId31"/>
    <p:sldId id="463" r:id="rId32"/>
    <p:sldId id="495" r:id="rId33"/>
    <p:sldId id="531" r:id="rId34"/>
    <p:sldId id="526" r:id="rId35"/>
    <p:sldId id="554" r:id="rId36"/>
    <p:sldId id="501" r:id="rId37"/>
    <p:sldId id="504" r:id="rId38"/>
    <p:sldId id="492" r:id="rId39"/>
    <p:sldId id="539" r:id="rId40"/>
    <p:sldId id="475" r:id="rId41"/>
    <p:sldId id="482" r:id="rId42"/>
    <p:sldId id="498" r:id="rId43"/>
    <p:sldId id="500" r:id="rId44"/>
    <p:sldId id="545" r:id="rId45"/>
    <p:sldId id="540" r:id="rId46"/>
    <p:sldId id="521" r:id="rId47"/>
    <p:sldId id="522" r:id="rId48"/>
    <p:sldId id="523" r:id="rId49"/>
    <p:sldId id="524" r:id="rId50"/>
    <p:sldId id="546" r:id="rId51"/>
    <p:sldId id="547" r:id="rId52"/>
    <p:sldId id="525" r:id="rId53"/>
    <p:sldId id="548" r:id="rId54"/>
    <p:sldId id="479" r:id="rId55"/>
    <p:sldId id="549" r:id="rId56"/>
    <p:sldId id="486" r:id="rId57"/>
    <p:sldId id="478" r:id="rId58"/>
    <p:sldId id="303" r:id="rId59"/>
    <p:sldId id="502" r:id="rId60"/>
    <p:sldId id="543" r:id="rId61"/>
    <p:sldId id="481"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A890"/>
    <a:srgbClr val="003399"/>
    <a:srgbClr val="0EC8B6"/>
    <a:srgbClr val="7AF6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4660"/>
  </p:normalViewPr>
  <p:slideViewPr>
    <p:cSldViewPr snapToGrid="0">
      <p:cViewPr varScale="1">
        <p:scale>
          <a:sx n="107" d="100"/>
          <a:sy n="107" d="100"/>
        </p:scale>
        <p:origin x="576"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A785C5-BB68-4C0D-8E97-4836F40CDDFF}" type="datetimeFigureOut">
              <a:rPr lang="en-GB" smtClean="0"/>
              <a:t>15/05/2024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BDE969-EAC5-45FD-9DAC-E96F5AC10BC3}" type="slidenum">
              <a:rPr lang="en-GB" smtClean="0"/>
              <a:t>‹#›</a:t>
            </a:fld>
            <a:endParaRPr lang="en-GB"/>
          </a:p>
        </p:txBody>
      </p:sp>
    </p:spTree>
    <p:extLst>
      <p:ext uri="{BB962C8B-B14F-4D97-AF65-F5344CB8AC3E}">
        <p14:creationId xmlns:p14="http://schemas.microsoft.com/office/powerpoint/2010/main" val="2244375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1</a:t>
            </a:fld>
            <a:endParaRPr lang="en-GB"/>
          </a:p>
        </p:txBody>
      </p:sp>
    </p:spTree>
    <p:extLst>
      <p:ext uri="{BB962C8B-B14F-4D97-AF65-F5344CB8AC3E}">
        <p14:creationId xmlns:p14="http://schemas.microsoft.com/office/powerpoint/2010/main" val="894126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Age category 49% of 75+ are in active </a:t>
            </a:r>
          </a:p>
          <a:p>
            <a:pPr lvl="0"/>
            <a:r>
              <a:rPr lang="en-GB" sz="1200" kern="1200" dirty="0">
                <a:solidFill>
                  <a:schemeClr val="tx1"/>
                </a:solidFill>
                <a:effectLst/>
                <a:latin typeface="+mn-lt"/>
                <a:ea typeface="+mn-ea"/>
                <a:cs typeface="+mn-cs"/>
              </a:rPr>
              <a:t>Those who are unemployed or have never worked 36% inactive </a:t>
            </a:r>
          </a:p>
          <a:p>
            <a:pPr lvl="0"/>
            <a:r>
              <a:rPr lang="en-GB" sz="1200" kern="1200" dirty="0">
                <a:solidFill>
                  <a:schemeClr val="tx1"/>
                </a:solidFill>
                <a:effectLst/>
                <a:latin typeface="+mn-lt"/>
                <a:ea typeface="+mn-ea"/>
                <a:cs typeface="+mn-cs"/>
              </a:rPr>
              <a:t>Those registered as having a disability or long-term health condition 42% inactivity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31</a:t>
            </a:fld>
            <a:endParaRPr lang="en-GB"/>
          </a:p>
        </p:txBody>
      </p:sp>
    </p:spTree>
    <p:extLst>
      <p:ext uri="{BB962C8B-B14F-4D97-AF65-F5344CB8AC3E}">
        <p14:creationId xmlns:p14="http://schemas.microsoft.com/office/powerpoint/2010/main" val="2572564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Scenarios and on tables discuss the barriers each scenario may have.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39</a:t>
            </a:fld>
            <a:endParaRPr lang="en-GB"/>
          </a:p>
        </p:txBody>
      </p:sp>
    </p:spTree>
    <p:extLst>
      <p:ext uri="{BB962C8B-B14F-4D97-AF65-F5344CB8AC3E}">
        <p14:creationId xmlns:p14="http://schemas.microsoft.com/office/powerpoint/2010/main" val="270190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Behaviour change how can we support through and how? </a:t>
            </a:r>
          </a:p>
          <a:p>
            <a:pPr lvl="0"/>
            <a:r>
              <a:rPr lang="en-GB" sz="1200" kern="1200" dirty="0">
                <a:solidFill>
                  <a:schemeClr val="tx1"/>
                </a:solidFill>
                <a:effectLst/>
                <a:latin typeface="+mn-lt"/>
                <a:ea typeface="+mn-ea"/>
                <a:cs typeface="+mn-cs"/>
              </a:rPr>
              <a:t>How introduce the tool of transtheoretical model and discuss the different boxes aligning to a person experience. </a:t>
            </a:r>
          </a:p>
          <a:p>
            <a:pPr lvl="0"/>
            <a:r>
              <a:rPr lang="en-GB" sz="1200" kern="1200" dirty="0">
                <a:solidFill>
                  <a:schemeClr val="tx1"/>
                </a:solidFill>
                <a:effectLst/>
                <a:latin typeface="+mn-lt"/>
                <a:ea typeface="+mn-ea"/>
                <a:cs typeface="+mn-cs"/>
              </a:rPr>
              <a:t>Example template for PA</a:t>
            </a:r>
          </a:p>
          <a:p>
            <a:pPr lvl="0"/>
            <a:r>
              <a:rPr lang="en-GB" sz="1200" kern="1200" dirty="0">
                <a:solidFill>
                  <a:schemeClr val="tx1"/>
                </a:solidFill>
                <a:effectLst/>
                <a:latin typeface="+mn-lt"/>
                <a:ea typeface="+mn-ea"/>
                <a:cs typeface="+mn-cs"/>
              </a:rPr>
              <a:t>4 stages of motivational interviewing and share video </a:t>
            </a:r>
          </a:p>
          <a:p>
            <a:pPr lvl="0"/>
            <a:r>
              <a:rPr lang="en-GB" sz="1200" kern="1200" dirty="0">
                <a:solidFill>
                  <a:schemeClr val="tx1"/>
                </a:solidFill>
                <a:effectLst/>
                <a:latin typeface="+mn-lt"/>
                <a:ea typeface="+mn-ea"/>
                <a:cs typeface="+mn-cs"/>
              </a:rPr>
              <a:t>Outline top tips (in handout as well) consider a creating a goals plan for client’s template in handout.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40</a:t>
            </a:fld>
            <a:endParaRPr lang="en-GB"/>
          </a:p>
        </p:txBody>
      </p:sp>
    </p:spTree>
    <p:extLst>
      <p:ext uri="{BB962C8B-B14F-4D97-AF65-F5344CB8AC3E}">
        <p14:creationId xmlns:p14="http://schemas.microsoft.com/office/powerpoint/2010/main" val="3795332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Behaviour change how can we support through and how? </a:t>
            </a:r>
          </a:p>
          <a:p>
            <a:pPr lvl="0"/>
            <a:r>
              <a:rPr lang="en-GB" sz="1200" kern="1200" dirty="0">
                <a:solidFill>
                  <a:schemeClr val="tx1"/>
                </a:solidFill>
                <a:effectLst/>
                <a:latin typeface="+mn-lt"/>
                <a:ea typeface="+mn-ea"/>
                <a:cs typeface="+mn-cs"/>
              </a:rPr>
              <a:t>How introduce the tool of transtheoretical model and discuss the different boxes aligning to a person experience. </a:t>
            </a:r>
          </a:p>
          <a:p>
            <a:pPr lvl="0"/>
            <a:r>
              <a:rPr lang="en-GB" sz="1200" kern="1200" dirty="0">
                <a:solidFill>
                  <a:schemeClr val="tx1"/>
                </a:solidFill>
                <a:effectLst/>
                <a:latin typeface="+mn-lt"/>
                <a:ea typeface="+mn-ea"/>
                <a:cs typeface="+mn-cs"/>
              </a:rPr>
              <a:t>Example template for PA</a:t>
            </a:r>
          </a:p>
          <a:p>
            <a:pPr lvl="0"/>
            <a:r>
              <a:rPr lang="en-GB" sz="1200" kern="1200" dirty="0">
                <a:solidFill>
                  <a:schemeClr val="tx1"/>
                </a:solidFill>
                <a:effectLst/>
                <a:latin typeface="+mn-lt"/>
                <a:ea typeface="+mn-ea"/>
                <a:cs typeface="+mn-cs"/>
              </a:rPr>
              <a:t>4 stages of motivational interviewing and share video </a:t>
            </a:r>
          </a:p>
          <a:p>
            <a:pPr lvl="0"/>
            <a:r>
              <a:rPr lang="en-GB" sz="1200" kern="1200" dirty="0">
                <a:solidFill>
                  <a:schemeClr val="tx1"/>
                </a:solidFill>
                <a:effectLst/>
                <a:latin typeface="+mn-lt"/>
                <a:ea typeface="+mn-ea"/>
                <a:cs typeface="+mn-cs"/>
              </a:rPr>
              <a:t>Outline top tips (in handout as well) consider a creating a goals plan for client’s template in handout.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45</a:t>
            </a:fld>
            <a:endParaRPr lang="en-GB"/>
          </a:p>
        </p:txBody>
      </p:sp>
    </p:spTree>
    <p:extLst>
      <p:ext uri="{BB962C8B-B14F-4D97-AF65-F5344CB8AC3E}">
        <p14:creationId xmlns:p14="http://schemas.microsoft.com/office/powerpoint/2010/main" val="3795332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Small groups to prepare conversations and demonstrate role play or patient and client. </a:t>
            </a:r>
          </a:p>
          <a:p>
            <a:r>
              <a:rPr lang="en-GB" dirty="0"/>
              <a:t>Share with room, going through the process and putting together a full conversation.</a:t>
            </a:r>
          </a:p>
          <a:p>
            <a:r>
              <a:rPr lang="en-GB" dirty="0"/>
              <a:t>Top tips sheet on conversation prompts </a:t>
            </a:r>
          </a:p>
        </p:txBody>
      </p:sp>
      <p:sp>
        <p:nvSpPr>
          <p:cNvPr id="4" name="Slide Number Placeholder 3"/>
          <p:cNvSpPr>
            <a:spLocks noGrp="1"/>
          </p:cNvSpPr>
          <p:nvPr>
            <p:ph type="sldNum" sz="quarter" idx="5"/>
          </p:nvPr>
        </p:nvSpPr>
        <p:spPr/>
        <p:txBody>
          <a:bodyPr/>
          <a:lstStyle/>
          <a:p>
            <a:fld id="{37BDE969-EAC5-45FD-9DAC-E96F5AC10BC3}" type="slidenum">
              <a:rPr lang="en-GB" smtClean="0"/>
              <a:t>53</a:t>
            </a:fld>
            <a:endParaRPr lang="en-GB"/>
          </a:p>
        </p:txBody>
      </p:sp>
    </p:spTree>
    <p:extLst>
      <p:ext uri="{BB962C8B-B14F-4D97-AF65-F5344CB8AC3E}">
        <p14:creationId xmlns:p14="http://schemas.microsoft.com/office/powerpoint/2010/main" val="1334404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Activities- Scale of how comfortable they are to be actively engaged in providing opportunities for Sport and PA. </a:t>
            </a:r>
          </a:p>
          <a:p>
            <a:endParaRPr lang="en-GB" dirty="0"/>
          </a:p>
          <a:p>
            <a:pPr marL="171450" indent="-171450">
              <a:buFont typeface="Arial" panose="020B0604020202020204" pitchFamily="34" charset="0"/>
              <a:buChar char="•"/>
            </a:pPr>
            <a:r>
              <a:rPr lang="en-GB" dirty="0"/>
              <a:t>How confident do you feel about personally participating in sports and or PA under the governments recommended guidelines? </a:t>
            </a:r>
          </a:p>
          <a:p>
            <a:pPr marL="171450" indent="-171450">
              <a:buFont typeface="Arial" panose="020B0604020202020204" pitchFamily="34" charset="0"/>
              <a:buChar char="•"/>
            </a:pPr>
            <a:r>
              <a:rPr lang="en-GB" dirty="0"/>
              <a:t>How confident are you in having conversations about being more active with others?  </a:t>
            </a:r>
          </a:p>
          <a:p>
            <a:pPr marL="171450" indent="-171450">
              <a:buFont typeface="Arial" panose="020B0604020202020204" pitchFamily="34" charset="0"/>
              <a:buChar char="•"/>
            </a:pPr>
            <a:r>
              <a:rPr lang="en-GB" dirty="0"/>
              <a:t>How confident are you in understanding the benefit of Sports and PA activity? </a:t>
            </a:r>
          </a:p>
          <a:p>
            <a:pPr marL="171450" indent="-171450">
              <a:buFont typeface="Arial" panose="020B0604020202020204" pitchFamily="34" charset="0"/>
              <a:buChar char="•"/>
            </a:pPr>
            <a:r>
              <a:rPr lang="en-GB" dirty="0"/>
              <a:t>How important are having conversations about being active with others? </a:t>
            </a:r>
          </a:p>
          <a:p>
            <a:pPr marL="171450" indent="-171450">
              <a:buFont typeface="Arial" panose="020B0604020202020204" pitchFamily="34" charset="0"/>
              <a:buChar char="•"/>
            </a:pPr>
            <a:endParaRPr lang="en-GB" dirty="0"/>
          </a:p>
          <a:p>
            <a:endParaRPr lang="en-GB" dirty="0"/>
          </a:p>
          <a:p>
            <a:r>
              <a:rPr lang="en-GB" dirty="0"/>
              <a:t>Language sorting activity- mixture of complexed language and statements on tables sort into confidence levels and then share in the room </a:t>
            </a:r>
          </a:p>
        </p:txBody>
      </p:sp>
      <p:sp>
        <p:nvSpPr>
          <p:cNvPr id="4" name="Slide Number Placeholder 3"/>
          <p:cNvSpPr>
            <a:spLocks noGrp="1"/>
          </p:cNvSpPr>
          <p:nvPr>
            <p:ph type="sldNum" sz="quarter" idx="5"/>
          </p:nvPr>
        </p:nvSpPr>
        <p:spPr/>
        <p:txBody>
          <a:bodyPr/>
          <a:lstStyle/>
          <a:p>
            <a:fld id="{37BDE969-EAC5-45FD-9DAC-E96F5AC10BC3}" type="slidenum">
              <a:rPr lang="en-GB" smtClean="0"/>
              <a:t>55</a:t>
            </a:fld>
            <a:endParaRPr lang="en-GB"/>
          </a:p>
        </p:txBody>
      </p:sp>
    </p:spTree>
    <p:extLst>
      <p:ext uri="{BB962C8B-B14F-4D97-AF65-F5344CB8AC3E}">
        <p14:creationId xmlns:p14="http://schemas.microsoft.com/office/powerpoint/2010/main" val="159257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GB" dirty="0"/>
              <a:t>Trying to ensure physical activity is part of every conversation. </a:t>
            </a:r>
          </a:p>
          <a:p>
            <a:pPr marL="171450" lvl="0" indent="-171450" algn="l" rtl="0">
              <a:spcBef>
                <a:spcPts val="0"/>
              </a:spcBef>
              <a:spcAft>
                <a:spcPts val="0"/>
              </a:spcAft>
            </a:pPr>
            <a:r>
              <a:rPr lang="en-GB" dirty="0"/>
              <a:t>We have created a resource for people to talk through will clients/patients. </a:t>
            </a:r>
          </a:p>
          <a:p>
            <a:pPr marL="171450" lvl="0" indent="-171450" algn="l" rtl="0">
              <a:spcBef>
                <a:spcPts val="0"/>
              </a:spcBef>
              <a:spcAft>
                <a:spcPts val="0"/>
              </a:spcAft>
            </a:pPr>
            <a:r>
              <a:rPr lang="en-GB" dirty="0"/>
              <a:t>Focus on the benefits and improvements to health particularly the immediate effects. </a:t>
            </a:r>
          </a:p>
          <a:p>
            <a:pPr marL="171450" lvl="0" indent="-171450" algn="l" rtl="0">
              <a:spcBef>
                <a:spcPts val="0"/>
              </a:spcBef>
              <a:spcAft>
                <a:spcPts val="0"/>
              </a:spcAft>
            </a:pPr>
            <a:r>
              <a:rPr lang="en-GB" dirty="0"/>
              <a:t>Co-produced with a variety of medical practitioners an moving medicine resources. </a:t>
            </a:r>
            <a:endParaRPr dirty="0"/>
          </a:p>
        </p:txBody>
      </p:sp>
      <p:sp>
        <p:nvSpPr>
          <p:cNvPr id="174" name="Google Shape;17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6395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Introductions to myself </a:t>
            </a:r>
          </a:p>
          <a:p>
            <a:pPr lvl="0"/>
            <a:r>
              <a:rPr lang="en-GB" sz="1200" kern="1200" dirty="0">
                <a:solidFill>
                  <a:schemeClr val="tx1"/>
                </a:solidFill>
                <a:effectLst/>
                <a:latin typeface="+mn-lt"/>
                <a:ea typeface="+mn-ea"/>
                <a:cs typeface="+mn-cs"/>
              </a:rPr>
              <a:t>Introduction to the training, pilot and Partnership with ICB</a:t>
            </a:r>
          </a:p>
          <a:p>
            <a:pPr lvl="0"/>
            <a:r>
              <a:rPr lang="en-GB" sz="1200" kern="1200" dirty="0">
                <a:solidFill>
                  <a:schemeClr val="tx1"/>
                </a:solidFill>
                <a:effectLst/>
                <a:latin typeface="+mn-lt"/>
                <a:ea typeface="+mn-ea"/>
                <a:cs typeface="+mn-cs"/>
              </a:rPr>
              <a:t>Introduction to the wider work for YSF and the organisation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2</a:t>
            </a:fld>
            <a:endParaRPr lang="en-GB"/>
          </a:p>
        </p:txBody>
      </p:sp>
    </p:spTree>
    <p:extLst>
      <p:ext uri="{BB962C8B-B14F-4D97-AF65-F5344CB8AC3E}">
        <p14:creationId xmlns:p14="http://schemas.microsoft.com/office/powerpoint/2010/main" val="3446157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Mentimeter to explore definitions and completed language in the world of health and PA. </a:t>
            </a:r>
          </a:p>
          <a:p>
            <a:pPr lvl="0"/>
            <a:r>
              <a:rPr lang="en-GB" sz="1200" kern="1200" dirty="0">
                <a:solidFill>
                  <a:schemeClr val="tx1"/>
                </a:solidFill>
                <a:effectLst/>
                <a:latin typeface="+mn-lt"/>
                <a:ea typeface="+mn-ea"/>
                <a:cs typeface="+mn-cs"/>
              </a:rPr>
              <a:t>Understand the space and purpose of training and dispel any myths related to the complexity of language choice and training. </a:t>
            </a:r>
          </a:p>
          <a:p>
            <a:pPr lvl="0"/>
            <a:r>
              <a:rPr lang="en-GB" sz="1200" kern="1200" dirty="0">
                <a:solidFill>
                  <a:schemeClr val="tx1"/>
                </a:solidFill>
                <a:effectLst/>
                <a:latin typeface="+mn-lt"/>
                <a:ea typeface="+mn-ea"/>
                <a:cs typeface="+mn-cs"/>
              </a:rPr>
              <a:t>Introduce Parking lot </a:t>
            </a:r>
          </a:p>
          <a:p>
            <a:pPr lvl="0"/>
            <a:r>
              <a:rPr lang="en-GB" sz="1200" kern="1200" dirty="0">
                <a:solidFill>
                  <a:schemeClr val="tx1"/>
                </a:solidFill>
                <a:effectLst/>
                <a:latin typeface="+mn-lt"/>
                <a:ea typeface="+mn-ea"/>
                <a:cs typeface="+mn-cs"/>
              </a:rPr>
              <a:t>Explore some definitions and introduce the simplicity of moving more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6</a:t>
            </a:fld>
            <a:endParaRPr lang="en-GB"/>
          </a:p>
        </p:txBody>
      </p:sp>
    </p:spTree>
    <p:extLst>
      <p:ext uri="{BB962C8B-B14F-4D97-AF65-F5344CB8AC3E}">
        <p14:creationId xmlns:p14="http://schemas.microsoft.com/office/powerpoint/2010/main" val="3950435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Activities- Scale of how comfortable they are to be actively engaged in providing opportunities for Sport and PA. </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How confident are you in having conversations about being more active with others?  </a:t>
            </a:r>
          </a:p>
          <a:p>
            <a:pPr marL="171450" indent="-171450">
              <a:buFont typeface="Arial" panose="020B0604020202020204" pitchFamily="34" charset="0"/>
              <a:buChar char="•"/>
            </a:pPr>
            <a:r>
              <a:rPr lang="en-GB" dirty="0"/>
              <a:t>How confident are you in understanding the benefit of Sports and PA activity? </a:t>
            </a:r>
          </a:p>
          <a:p>
            <a:pPr marL="171450" indent="-171450">
              <a:buFont typeface="Arial" panose="020B0604020202020204" pitchFamily="34" charset="0"/>
              <a:buChar char="•"/>
            </a:pPr>
            <a:r>
              <a:rPr lang="en-GB" dirty="0"/>
              <a:t>How important are having conversations about being active with others?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9</a:t>
            </a:fld>
            <a:endParaRPr lang="en-GB"/>
          </a:p>
        </p:txBody>
      </p:sp>
    </p:spTree>
    <p:extLst>
      <p:ext uri="{BB962C8B-B14F-4D97-AF65-F5344CB8AC3E}">
        <p14:creationId xmlns:p14="http://schemas.microsoft.com/office/powerpoint/2010/main" val="2905877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General public Health recommendations to exercise and health </a:t>
            </a:r>
          </a:p>
          <a:p>
            <a:pPr lvl="0"/>
            <a:r>
              <a:rPr lang="en-US" sz="1200" kern="1200" dirty="0">
                <a:solidFill>
                  <a:schemeClr val="tx1"/>
                </a:solidFill>
                <a:effectLst/>
                <a:latin typeface="+mn-lt"/>
                <a:ea typeface="+mn-ea"/>
                <a:cs typeface="+mn-cs"/>
              </a:rPr>
              <a:t>What could PA look like, i.e.  travelling to work, household chores, or things we do just for fun.</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We’ve circled active living as for many people this may be the most feasible option to incorporating physical activity into their lives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Those people who make being active a part of their everyday lives, they are most likely to continue with it and for it to be sustainable.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Reiterate message any movement. Every movement counts.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15</a:t>
            </a:fld>
            <a:endParaRPr lang="en-GB"/>
          </a:p>
        </p:txBody>
      </p:sp>
    </p:spTree>
    <p:extLst>
      <p:ext uri="{BB962C8B-B14F-4D97-AF65-F5344CB8AC3E}">
        <p14:creationId xmlns:p14="http://schemas.microsoft.com/office/powerpoint/2010/main" val="4232964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Table top exercise each group discuss and list benefits to Physical Activity, swap tables and circle in red 3 priority areas they would see in cliental. Feedback to group standing in a circle. </a:t>
            </a:r>
          </a:p>
        </p:txBody>
      </p:sp>
      <p:sp>
        <p:nvSpPr>
          <p:cNvPr id="4" name="Slide Number Placeholder 3"/>
          <p:cNvSpPr>
            <a:spLocks noGrp="1"/>
          </p:cNvSpPr>
          <p:nvPr>
            <p:ph type="sldNum" sz="quarter" idx="5"/>
          </p:nvPr>
        </p:nvSpPr>
        <p:spPr/>
        <p:txBody>
          <a:bodyPr/>
          <a:lstStyle/>
          <a:p>
            <a:fld id="{37BDE969-EAC5-45FD-9DAC-E96F5AC10BC3}" type="slidenum">
              <a:rPr lang="en-GB" smtClean="0"/>
              <a:t>25</a:t>
            </a:fld>
            <a:endParaRPr lang="en-GB"/>
          </a:p>
        </p:txBody>
      </p:sp>
    </p:spTree>
    <p:extLst>
      <p:ext uri="{BB962C8B-B14F-4D97-AF65-F5344CB8AC3E}">
        <p14:creationId xmlns:p14="http://schemas.microsoft.com/office/powerpoint/2010/main" val="1646672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This slide was created by New Economics Foundation and is used widely now by Mind, NHS and lots of other organisations. </a:t>
            </a:r>
          </a:p>
          <a:p>
            <a:pPr lvl="0"/>
            <a:r>
              <a:rPr lang="en-GB" sz="1200" kern="1200" dirty="0">
                <a:solidFill>
                  <a:schemeClr val="tx1"/>
                </a:solidFill>
                <a:effectLst/>
                <a:latin typeface="+mn-lt"/>
                <a:ea typeface="+mn-ea"/>
                <a:cs typeface="+mn-cs"/>
              </a:rPr>
              <a:t>Research found that building these 5 actions into our daily lives are really important for well-being and this include being active.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27</a:t>
            </a:fld>
            <a:endParaRPr lang="en-GB"/>
          </a:p>
        </p:txBody>
      </p:sp>
    </p:spTree>
    <p:extLst>
      <p:ext uri="{BB962C8B-B14F-4D97-AF65-F5344CB8AC3E}">
        <p14:creationId xmlns:p14="http://schemas.microsoft.com/office/powerpoint/2010/main" val="2340019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Government guidelines on advisory of exercise intensities.</a:t>
            </a:r>
          </a:p>
          <a:p>
            <a:pPr lvl="0"/>
            <a:r>
              <a:rPr lang="en-GB" sz="1200" kern="1200" dirty="0">
                <a:solidFill>
                  <a:schemeClr val="tx1"/>
                </a:solidFill>
                <a:effectLst/>
                <a:latin typeface="+mn-lt"/>
                <a:ea typeface="+mn-ea"/>
                <a:cs typeface="+mn-cs"/>
              </a:rPr>
              <a:t>However, the best thing people can do is move from sedentary to moving more. </a:t>
            </a:r>
          </a:p>
          <a:p>
            <a:pPr lvl="0"/>
            <a:r>
              <a:rPr lang="en-US" sz="1200" kern="1200" dirty="0">
                <a:solidFill>
                  <a:schemeClr val="tx1"/>
                </a:solidFill>
                <a:effectLst/>
                <a:latin typeface="+mn-lt"/>
                <a:ea typeface="+mn-ea"/>
                <a:cs typeface="+mn-cs"/>
              </a:rPr>
              <a:t>Moderate just means anything that gets the heart beating faster, feeling warmer and slightly out of breath.</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graph shows rate at which health benefits can be gained for every extra minute of weekly physical activity </a:t>
            </a:r>
          </a:p>
          <a:p>
            <a:pPr lvl="0"/>
            <a:r>
              <a:rPr lang="en-GB" sz="1200" kern="1200" dirty="0">
                <a:solidFill>
                  <a:schemeClr val="tx1"/>
                </a:solidFill>
                <a:effectLst/>
                <a:latin typeface="+mn-lt"/>
                <a:ea typeface="+mn-ea"/>
                <a:cs typeface="+mn-cs"/>
              </a:rPr>
              <a:t>Reiterate these is for those who are inactive. </a:t>
            </a:r>
          </a:p>
          <a:p>
            <a:pPr lvl="0"/>
            <a:r>
              <a:rPr lang="en-GB" sz="1200" kern="1200" dirty="0">
                <a:solidFill>
                  <a:schemeClr val="tx1"/>
                </a:solidFill>
                <a:effectLst/>
                <a:latin typeface="+mn-lt"/>
                <a:ea typeface="+mn-ea"/>
                <a:cs typeface="+mn-cs"/>
              </a:rPr>
              <a:t>The steepest level of increase is up to 150 minutes </a:t>
            </a:r>
          </a:p>
          <a:p>
            <a:pPr lvl="0"/>
            <a:r>
              <a:rPr lang="en-GB" sz="1200" kern="1200" dirty="0">
                <a:solidFill>
                  <a:schemeClr val="tx1"/>
                </a:solidFill>
                <a:effectLst/>
                <a:latin typeface="+mn-lt"/>
                <a:ea typeface="+mn-ea"/>
                <a:cs typeface="+mn-cs"/>
              </a:rPr>
              <a:t>Which means the people who are inactive have the most to gain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29</a:t>
            </a:fld>
            <a:endParaRPr lang="en-GB"/>
          </a:p>
        </p:txBody>
      </p:sp>
    </p:spTree>
    <p:extLst>
      <p:ext uri="{BB962C8B-B14F-4D97-AF65-F5344CB8AC3E}">
        <p14:creationId xmlns:p14="http://schemas.microsoft.com/office/powerpoint/2010/main" val="4144282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37" indent="-181137">
              <a:buFont typeface="Arial" panose="020B0604020202020204" pitchFamily="34" charset="0"/>
              <a:buChar char="•"/>
            </a:pPr>
            <a:r>
              <a:rPr lang="en-US" dirty="0"/>
              <a:t>This graph shows rate at which health benefits can be gained for every extra minute of weekly physical activity</a:t>
            </a:r>
          </a:p>
          <a:p>
            <a:pPr marL="181137" indent="-181137">
              <a:buFont typeface="Arial" panose="020B0604020202020204" pitchFamily="34" charset="0"/>
              <a:buChar char="•"/>
            </a:pPr>
            <a:r>
              <a:rPr lang="en-US" dirty="0"/>
              <a:t>As you can see the steepest rate of increase in benefits is up to those 150 minutes.   </a:t>
            </a:r>
          </a:p>
          <a:p>
            <a:pPr marL="181137" indent="-181137">
              <a:buFont typeface="Arial" panose="020B0604020202020204" pitchFamily="34" charset="0"/>
              <a:buChar char="•"/>
            </a:pPr>
            <a:r>
              <a:rPr lang="en-US" dirty="0"/>
              <a:t>Which means people who are inactive have the most to gain. Even a little helps a lot. </a:t>
            </a:r>
          </a:p>
          <a:p>
            <a:pPr marL="181137" marR="0" lvl="0" indent="-18113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150 minutes is used as it’s a point where we can get much of the health benefits. You still get more after the 150 minutes, but that curve is flatter.</a:t>
            </a:r>
          </a:p>
          <a:p>
            <a:pPr marL="181137" indent="-181137">
              <a:buFont typeface="Arial" panose="020B0604020202020204" pitchFamily="34" charset="0"/>
              <a:buChar char="•"/>
            </a:pPr>
            <a:r>
              <a:rPr lang="en-US" dirty="0"/>
              <a:t>That could be 10-minute chunks – doesn’t need to be in one go. </a:t>
            </a:r>
          </a:p>
          <a:p>
            <a:pPr marL="181137" indent="-181137">
              <a:buFont typeface="Arial" panose="020B0604020202020204" pitchFamily="34" charset="0"/>
              <a:buChar char="•"/>
            </a:pPr>
            <a:r>
              <a:rPr lang="en-US" dirty="0"/>
              <a:t>E.g. could be starting small as walking to the end of the garden and back. Taking the stairs instead of the lift. Walking a small section to work. </a:t>
            </a:r>
          </a:p>
          <a:p>
            <a:pPr marL="181137" marR="0" lvl="0" indent="-18113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Key messages to remember are something is better than nothing (some is good, more is better). It’s never too late to start. Every minute counts. </a:t>
            </a:r>
          </a:p>
          <a:p>
            <a:pPr marL="181137" indent="-181137">
              <a:buFont typeface="Arial" panose="020B0604020202020204" pitchFamily="34" charset="0"/>
              <a:buChar char="•"/>
            </a:pPr>
            <a:endParaRPr lang="en-US" dirty="0"/>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30</a:t>
            </a:fld>
            <a:endParaRPr lang="en-GB"/>
          </a:p>
        </p:txBody>
      </p:sp>
    </p:spTree>
    <p:extLst>
      <p:ext uri="{BB962C8B-B14F-4D97-AF65-F5344CB8AC3E}">
        <p14:creationId xmlns:p14="http://schemas.microsoft.com/office/powerpoint/2010/main" val="28968239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61522" cy="6858000"/>
          </a:xfrm>
          <a:prstGeom prst="rect">
            <a:avLst/>
          </a:prstGeom>
        </p:spPr>
      </p:pic>
      <p:sp>
        <p:nvSpPr>
          <p:cNvPr id="2" name="Title 1"/>
          <p:cNvSpPr>
            <a:spLocks noGrp="1"/>
          </p:cNvSpPr>
          <p:nvPr>
            <p:ph type="ctrTitle"/>
          </p:nvPr>
        </p:nvSpPr>
        <p:spPr>
          <a:xfrm>
            <a:off x="2019254" y="1865609"/>
            <a:ext cx="9418320" cy="2205318"/>
          </a:xfrm>
        </p:spPr>
        <p:txBody>
          <a:bodyPr anchor="b">
            <a:normAutofit/>
          </a:bodyPr>
          <a:lstStyle>
            <a:lvl1pPr algn="ctr">
              <a:lnSpc>
                <a:spcPct val="85000"/>
              </a:lnSpc>
              <a:defRPr sz="7200" baseline="0">
                <a:solidFill>
                  <a:srgbClr val="231D45"/>
                </a:solidFill>
                <a:latin typeface="Gill Sans MT" panose="020B0502020104020203"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2019254" y="4070927"/>
            <a:ext cx="9418320" cy="1691640"/>
          </a:xfrm>
        </p:spPr>
        <p:txBody>
          <a:bodyPr>
            <a:normAutofit/>
          </a:bodyPr>
          <a:lstStyle>
            <a:lvl1pPr marL="0" indent="0" algn="ctr">
              <a:buNone/>
              <a:defRPr sz="2200" baseline="0">
                <a:solidFill>
                  <a:srgbClr val="93C01F"/>
                </a:solidFill>
                <a:latin typeface="Gill Sans MT" panose="020B0502020104020203" pitchFamily="34" charset="0"/>
              </a:defRPr>
            </a:lvl1pPr>
            <a:lvl2pPr marL="457189" indent="0" algn="ctr">
              <a:buNone/>
              <a:defRPr sz="2200"/>
            </a:lvl2pPr>
            <a:lvl3pPr marL="914377" indent="0" algn="ctr">
              <a:buNone/>
              <a:defRPr sz="22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5/15/2024</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a:xfrm>
            <a:off x="11292840" y="6172202"/>
            <a:ext cx="914400" cy="593725"/>
          </a:xfrm>
          <a:prstGeom prst="rect">
            <a:avLst/>
          </a:prstGeom>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39467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5333"/>
            </a:lvl1p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buNone/>
              <a:defRPr/>
            </a:lvl1pPr>
            <a:lvl2pPr marL="609569" indent="0">
              <a:buNone/>
              <a:defRPr/>
            </a:lvl2pPr>
            <a:lvl3pPr marL="1219140" indent="0">
              <a:buNone/>
              <a:defRPr/>
            </a:lvl3pPr>
            <a:lvl4pPr marL="1828709" indent="0">
              <a:buNone/>
              <a:defRPr/>
            </a:lvl4pPr>
            <a:lvl5pPr marL="243827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p:txBody>
          <a:bodyPr/>
          <a:lstStyle>
            <a:lvl1pPr>
              <a:defRPr>
                <a:solidFill>
                  <a:schemeClr val="bg1">
                    <a:lumMod val="10000"/>
                    <a:lumOff val="90000"/>
                  </a:schemeClr>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a:p>
        </p:txBody>
      </p:sp>
    </p:spTree>
    <p:extLst>
      <p:ext uri="{BB962C8B-B14F-4D97-AF65-F5344CB8AC3E}">
        <p14:creationId xmlns:p14="http://schemas.microsoft.com/office/powerpoint/2010/main" val="141069715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2400"/>
          </a:xfrm>
        </p:spPr>
        <p:txBody>
          <a:bodyPr>
            <a:normAutofit/>
          </a:bodyPr>
          <a:lstStyle>
            <a:lvl1pPr algn="l">
              <a:defRPr sz="5333"/>
            </a:lvl1pPr>
          </a:lstStyle>
          <a:p>
            <a:r>
              <a:rPr lang="en-US"/>
              <a:t>Click to edit Master title style</a:t>
            </a:r>
            <a:endParaRPr lang="en-GB" dirty="0"/>
          </a:p>
        </p:txBody>
      </p:sp>
      <p:sp>
        <p:nvSpPr>
          <p:cNvPr id="3" name="Content Placeholder 2"/>
          <p:cNvSpPr>
            <a:spLocks noGrp="1"/>
          </p:cNvSpPr>
          <p:nvPr>
            <p:ph sz="half" idx="1"/>
          </p:nvPr>
        </p:nvSpPr>
        <p:spPr>
          <a:xfrm>
            <a:off x="609600" y="1598400"/>
            <a:ext cx="5384800" cy="4258171"/>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7600" y="1598400"/>
            <a:ext cx="5384800" cy="4258171"/>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p:txBody>
          <a:bodyPr/>
          <a:lstStyle>
            <a:lvl1pPr>
              <a:defRPr>
                <a:solidFill>
                  <a:schemeClr val="bg1">
                    <a:lumMod val="10000"/>
                    <a:lumOff val="90000"/>
                  </a:schemeClr>
                </a:solidFill>
              </a:defRPr>
            </a:lvl1pPr>
          </a:lstStyle>
          <a:p>
            <a:endParaRPr lang="en-GB" dirty="0"/>
          </a:p>
        </p:txBody>
      </p:sp>
      <p:sp>
        <p:nvSpPr>
          <p:cNvPr id="7" name="Slide Number Placeholder 6"/>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a:p>
        </p:txBody>
      </p:sp>
    </p:spTree>
    <p:extLst>
      <p:ext uri="{BB962C8B-B14F-4D97-AF65-F5344CB8AC3E}">
        <p14:creationId xmlns:p14="http://schemas.microsoft.com/office/powerpoint/2010/main" val="227514000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normAutofit/>
          </a:bodyPr>
          <a:lstStyle>
            <a:lvl1pPr algn="l">
              <a:defRPr sz="5333"/>
            </a:lvl1pPr>
          </a:lstStyle>
          <a:p>
            <a:r>
              <a:rPr lang="en-US"/>
              <a:t>Click to edit Master title style</a:t>
            </a:r>
            <a:endParaRPr lang="en-GB"/>
          </a:p>
        </p:txBody>
      </p:sp>
      <p:sp>
        <p:nvSpPr>
          <p:cNvPr id="3" name="Text Placeholder 2"/>
          <p:cNvSpPr>
            <a:spLocks noGrp="1"/>
          </p:cNvSpPr>
          <p:nvPr>
            <p:ph type="body" idx="1"/>
          </p:nvPr>
        </p:nvSpPr>
        <p:spPr>
          <a:xfrm>
            <a:off x="609600" y="1829131"/>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468894"/>
            <a:ext cx="5386917" cy="3657269"/>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93370" y="1829131"/>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468894"/>
            <a:ext cx="5389033" cy="3657269"/>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p:cNvSpPr>
            <a:spLocks noGrp="1"/>
          </p:cNvSpPr>
          <p:nvPr>
            <p:ph type="ftr" sz="quarter" idx="11"/>
          </p:nvPr>
        </p:nvSpPr>
        <p:spPr/>
        <p:txBody>
          <a:bodyPr/>
          <a:lstStyle>
            <a:lvl1pPr>
              <a:defRPr>
                <a:solidFill>
                  <a:schemeClr val="bg1">
                    <a:lumMod val="10000"/>
                    <a:lumOff val="90000"/>
                  </a:scheme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a:p>
        </p:txBody>
      </p:sp>
    </p:spTree>
    <p:extLst>
      <p:ext uri="{BB962C8B-B14F-4D97-AF65-F5344CB8AC3E}">
        <p14:creationId xmlns:p14="http://schemas.microsoft.com/office/powerpoint/2010/main" val="390872060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5333"/>
            </a:lvl1pPr>
          </a:lstStyle>
          <a:p>
            <a:r>
              <a:rPr lang="en-US"/>
              <a:t>Click to edit Master title style</a:t>
            </a:r>
            <a:endParaRPr lang="en-GB" dirty="0"/>
          </a:p>
        </p:txBody>
      </p:sp>
      <p:sp>
        <p:nvSpPr>
          <p:cNvPr id="4" name="Footer Placeholder 3"/>
          <p:cNvSpPr>
            <a:spLocks noGrp="1"/>
          </p:cNvSpPr>
          <p:nvPr>
            <p:ph type="ftr" sz="quarter" idx="11"/>
          </p:nvPr>
        </p:nvSpPr>
        <p:spPr/>
        <p:txBody>
          <a:bodyPr/>
          <a:lstStyle>
            <a:lvl1pPr>
              <a:defRPr>
                <a:solidFill>
                  <a:schemeClr val="bg1">
                    <a:lumMod val="10000"/>
                    <a:lumOff val="90000"/>
                  </a:schemeClr>
                </a:solidFill>
              </a:defRPr>
            </a:lvl1pPr>
          </a:lstStyle>
          <a:p>
            <a:endParaRPr lang="en-GB"/>
          </a:p>
        </p:txBody>
      </p:sp>
      <p:sp>
        <p:nvSpPr>
          <p:cNvPr id="5" name="Slide Number Placeholder 4"/>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a:p>
        </p:txBody>
      </p:sp>
    </p:spTree>
    <p:extLst>
      <p:ext uri="{BB962C8B-B14F-4D97-AF65-F5344CB8AC3E}">
        <p14:creationId xmlns:p14="http://schemas.microsoft.com/office/powerpoint/2010/main" val="9220909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Click icon to add picture</a:t>
            </a:r>
            <a:endParaRPr lang="en-GB"/>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bg1">
                    <a:lumMod val="10000"/>
                    <a:lumOff val="90000"/>
                  </a:schemeClr>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a:p>
        </p:txBody>
      </p:sp>
    </p:spTree>
    <p:extLst>
      <p:ext uri="{BB962C8B-B14F-4D97-AF65-F5344CB8AC3E}">
        <p14:creationId xmlns:p14="http://schemas.microsoft.com/office/powerpoint/2010/main" val="427377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bg1">
                    <a:lumMod val="10000"/>
                    <a:lumOff val="90000"/>
                  </a:schemeClr>
                </a:solidFill>
              </a:defRPr>
            </a:lvl1pPr>
          </a:lstStyle>
          <a:p>
            <a:endParaRPr lang="en-GB"/>
          </a:p>
        </p:txBody>
      </p:sp>
      <p:sp>
        <p:nvSpPr>
          <p:cNvPr id="4" name="Slide Number Placeholder 3"/>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a:p>
        </p:txBody>
      </p:sp>
    </p:spTree>
    <p:extLst>
      <p:ext uri="{BB962C8B-B14F-4D97-AF65-F5344CB8AC3E}">
        <p14:creationId xmlns:p14="http://schemas.microsoft.com/office/powerpoint/2010/main" val="344675246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02" y="0"/>
            <a:ext cx="12185998" cy="6871802"/>
          </a:xfrm>
          <a:prstGeom prst="rect">
            <a:avLst/>
          </a:prstGeom>
        </p:spPr>
      </p:pic>
      <p:sp>
        <p:nvSpPr>
          <p:cNvPr id="2" name="Title 1"/>
          <p:cNvSpPr>
            <a:spLocks noGrp="1"/>
          </p:cNvSpPr>
          <p:nvPr>
            <p:ph type="title"/>
          </p:nvPr>
        </p:nvSpPr>
        <p:spPr>
          <a:xfrm>
            <a:off x="2360999" y="544944"/>
            <a:ext cx="9692640" cy="878523"/>
          </a:xfrm>
        </p:spPr>
        <p:txBody>
          <a:bodyPr/>
          <a:lstStyle>
            <a:lvl1pPr>
              <a:defRPr>
                <a:solidFill>
                  <a:srgbClr val="008375"/>
                </a:solidFill>
                <a:latin typeface="Gill Sans MT" panose="020B0502020104020203" pitchFamily="34" charset="0"/>
              </a:defRPr>
            </a:lvl1pPr>
          </a:lstStyle>
          <a:p>
            <a:r>
              <a:rPr lang="en-GB"/>
              <a:t>Click to edit Master title style</a:t>
            </a:r>
            <a:endParaRPr lang="en-US" dirty="0"/>
          </a:p>
        </p:txBody>
      </p:sp>
      <p:sp>
        <p:nvSpPr>
          <p:cNvPr id="3" name="Content Placeholder 2"/>
          <p:cNvSpPr>
            <a:spLocks noGrp="1"/>
          </p:cNvSpPr>
          <p:nvPr>
            <p:ph idx="1"/>
          </p:nvPr>
        </p:nvSpPr>
        <p:spPr>
          <a:xfrm>
            <a:off x="430599" y="1649993"/>
            <a:ext cx="8595360" cy="4351337"/>
          </a:xfrm>
        </p:spPr>
        <p:txBody>
          <a:bodyPr/>
          <a:lstStyle>
            <a:lvl1pPr>
              <a:defRPr>
                <a:solidFill>
                  <a:srgbClr val="231D45"/>
                </a:solidFill>
                <a:latin typeface="Calibri" panose="020F0502020204030204" pitchFamily="34" charset="0"/>
              </a:defRPr>
            </a:lvl1pPr>
            <a:lvl2pPr>
              <a:defRPr>
                <a:solidFill>
                  <a:srgbClr val="231D45"/>
                </a:solidFill>
                <a:latin typeface="Calibri" panose="020F0502020204030204" pitchFamily="34" charset="0"/>
              </a:defRPr>
            </a:lvl2pPr>
            <a:lvl3pPr>
              <a:defRPr>
                <a:solidFill>
                  <a:srgbClr val="231D45"/>
                </a:solidFill>
                <a:latin typeface="Calibri" panose="020F0502020204030204" pitchFamily="34" charset="0"/>
              </a:defRPr>
            </a:lvl3pPr>
            <a:lvl4pPr>
              <a:defRPr>
                <a:solidFill>
                  <a:srgbClr val="231D45"/>
                </a:solidFill>
                <a:latin typeface="Calibri" panose="020F0502020204030204" pitchFamily="34" charset="0"/>
              </a:defRPr>
            </a:lvl4pPr>
            <a:lvl5pPr>
              <a:defRPr>
                <a:solidFill>
                  <a:srgbClr val="231D45"/>
                </a:solidFill>
                <a:latin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solidFill>
            <a:schemeClr val="bg1"/>
          </a:solidFill>
        </p:spPr>
        <p:txBody>
          <a:bodyPr/>
          <a:lstStyle/>
          <a:p>
            <a:fld id="{78C94063-DF36-4330-A365-08DA1FA5B7D6}" type="datetimeFigureOut">
              <a:rPr lang="en-US" dirty="0"/>
              <a:t>5/15/2024</a:t>
            </a:fld>
            <a:endParaRPr lang="en-US" dirty="0"/>
          </a:p>
        </p:txBody>
      </p:sp>
      <p:sp>
        <p:nvSpPr>
          <p:cNvPr id="5" name="Footer Placeholder 4"/>
          <p:cNvSpPr>
            <a:spLocks noGrp="1"/>
          </p:cNvSpPr>
          <p:nvPr>
            <p:ph type="ftr" sz="quarter" idx="11"/>
          </p:nvPr>
        </p:nvSpPr>
        <p:spPr>
          <a:solidFill>
            <a:schemeClr val="bg1"/>
          </a:solidFill>
        </p:spPr>
        <p:txBody>
          <a:bodyPr/>
          <a:lstStyle/>
          <a:p>
            <a:endParaRPr lang="en-US" dirty="0"/>
          </a:p>
        </p:txBody>
      </p:sp>
    </p:spTree>
    <p:extLst>
      <p:ext uri="{BB962C8B-B14F-4D97-AF65-F5344CB8AC3E}">
        <p14:creationId xmlns:p14="http://schemas.microsoft.com/office/powerpoint/2010/main" val="2383205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92"/>
            <a:ext cx="12191999" cy="6875186"/>
          </a:xfrm>
          <a:prstGeom prst="rect">
            <a:avLst/>
          </a:prstGeom>
        </p:spPr>
      </p:pic>
      <p:sp>
        <p:nvSpPr>
          <p:cNvPr id="2" name="Title 1"/>
          <p:cNvSpPr>
            <a:spLocks noGrp="1"/>
          </p:cNvSpPr>
          <p:nvPr>
            <p:ph type="title"/>
          </p:nvPr>
        </p:nvSpPr>
        <p:spPr>
          <a:xfrm>
            <a:off x="2239964" y="572654"/>
            <a:ext cx="9692640" cy="829107"/>
          </a:xfrm>
        </p:spPr>
        <p:txBody>
          <a:bodyPr/>
          <a:lstStyle>
            <a:lvl1pPr>
              <a:defRPr>
                <a:solidFill>
                  <a:srgbClr val="008375"/>
                </a:solidFill>
                <a:latin typeface="Gill Sans MT" panose="020B0502020104020203" pitchFamily="34" charset="0"/>
              </a:defRPr>
            </a:lvl1pPr>
          </a:lstStyle>
          <a:p>
            <a:r>
              <a:rPr lang="en-GB"/>
              <a:t>Click to edit Master title style</a:t>
            </a:r>
            <a:endParaRPr lang="en-US" dirty="0"/>
          </a:p>
        </p:txBody>
      </p:sp>
      <p:sp>
        <p:nvSpPr>
          <p:cNvPr id="3" name="Content Placeholder 2"/>
          <p:cNvSpPr>
            <a:spLocks noGrp="1"/>
          </p:cNvSpPr>
          <p:nvPr>
            <p:ph sz="half" idx="1"/>
          </p:nvPr>
        </p:nvSpPr>
        <p:spPr>
          <a:xfrm>
            <a:off x="504490" y="1524002"/>
            <a:ext cx="4480560" cy="4351337"/>
          </a:xfrm>
        </p:spPr>
        <p:txBody>
          <a:bodyPr/>
          <a:lstStyle>
            <a:lvl1pPr>
              <a:defRPr sz="1800">
                <a:solidFill>
                  <a:srgbClr val="231D45"/>
                </a:solidFill>
                <a:latin typeface="Calibri" panose="020F0502020204030204" pitchFamily="34" charset="0"/>
              </a:defRPr>
            </a:lvl1pPr>
            <a:lvl2pPr>
              <a:defRPr sz="1600">
                <a:solidFill>
                  <a:srgbClr val="231D45"/>
                </a:solidFill>
                <a:latin typeface="Calibri" panose="020F0502020204030204" pitchFamily="34" charset="0"/>
              </a:defRPr>
            </a:lvl2pPr>
            <a:lvl3pPr>
              <a:defRPr sz="1400">
                <a:solidFill>
                  <a:srgbClr val="231D45"/>
                </a:solidFill>
                <a:latin typeface="Calibri" panose="020F0502020204030204" pitchFamily="34" charset="0"/>
              </a:defRPr>
            </a:lvl3pPr>
            <a:lvl4pPr>
              <a:defRPr sz="1400">
                <a:solidFill>
                  <a:srgbClr val="231D45"/>
                </a:solidFill>
                <a:latin typeface="Calibri" panose="020F0502020204030204" pitchFamily="34" charset="0"/>
              </a:defRPr>
            </a:lvl4pPr>
            <a:lvl5pPr>
              <a:defRPr sz="1400">
                <a:solidFill>
                  <a:srgbClr val="231D45"/>
                </a:solidFill>
                <a:latin typeface="Calibri" panose="020F0502020204030204" pitchFamily="34" charset="0"/>
              </a:defRPr>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551353" y="1524002"/>
            <a:ext cx="4480560" cy="4351337"/>
          </a:xfrm>
        </p:spPr>
        <p:txBody>
          <a:bodyPr/>
          <a:lstStyle>
            <a:lvl1pPr>
              <a:defRPr sz="1800">
                <a:solidFill>
                  <a:srgbClr val="231D45"/>
                </a:solidFill>
                <a:latin typeface="Calibri" panose="020F0502020204030204" pitchFamily="34" charset="0"/>
              </a:defRPr>
            </a:lvl1pPr>
            <a:lvl2pPr>
              <a:defRPr sz="1600">
                <a:solidFill>
                  <a:srgbClr val="231D45"/>
                </a:solidFill>
                <a:latin typeface="Calibri" panose="020F0502020204030204" pitchFamily="34" charset="0"/>
              </a:defRPr>
            </a:lvl2pPr>
            <a:lvl3pPr>
              <a:defRPr sz="1400">
                <a:solidFill>
                  <a:srgbClr val="231D45"/>
                </a:solidFill>
                <a:latin typeface="Calibri" panose="020F0502020204030204" pitchFamily="34" charset="0"/>
              </a:defRPr>
            </a:lvl3pPr>
            <a:lvl4pPr>
              <a:defRPr sz="1400">
                <a:solidFill>
                  <a:srgbClr val="231D45"/>
                </a:solidFill>
                <a:latin typeface="Calibri" panose="020F0502020204030204" pitchFamily="34" charset="0"/>
              </a:defRPr>
            </a:lvl4pPr>
            <a:lvl5pPr>
              <a:defRPr sz="1400">
                <a:solidFill>
                  <a:srgbClr val="231D45"/>
                </a:solidFill>
                <a:latin typeface="Calibri" panose="020F0502020204030204" pitchFamily="34" charset="0"/>
              </a:defRPr>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dirty="0"/>
              <a:t>5/15/2024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1292840" y="6172202"/>
            <a:ext cx="914400" cy="593725"/>
          </a:xfrm>
          <a:prstGeom prst="rect">
            <a:avLst/>
          </a:prstGeom>
        </p:spPr>
        <p:txBody>
          <a:bodyPr/>
          <a:lstStyle/>
          <a:p>
            <a:endParaRPr lang="en-US" dirty="0"/>
          </a:p>
        </p:txBody>
      </p:sp>
    </p:spTree>
    <p:extLst>
      <p:ext uri="{BB962C8B-B14F-4D97-AF65-F5344CB8AC3E}">
        <p14:creationId xmlns:p14="http://schemas.microsoft.com/office/powerpoint/2010/main" val="2187592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93"/>
            <a:ext cx="12192000" cy="6875186"/>
          </a:xfrm>
          <a:prstGeom prst="rect">
            <a:avLst/>
          </a:prstGeom>
        </p:spPr>
      </p:pic>
      <p:sp>
        <p:nvSpPr>
          <p:cNvPr id="6" name="Title 5"/>
          <p:cNvSpPr>
            <a:spLocks noGrp="1"/>
          </p:cNvSpPr>
          <p:nvPr>
            <p:ph type="title"/>
          </p:nvPr>
        </p:nvSpPr>
        <p:spPr>
          <a:xfrm>
            <a:off x="2239964" y="535709"/>
            <a:ext cx="9692640" cy="790920"/>
          </a:xfrm>
        </p:spPr>
        <p:txBody>
          <a:bodyPr/>
          <a:lstStyle>
            <a:lvl1pPr>
              <a:defRPr>
                <a:solidFill>
                  <a:srgbClr val="008375"/>
                </a:solidFill>
                <a:latin typeface="Gill Sans MT" panose="020B0502020104020203" pitchFamily="34" charset="0"/>
              </a:defRPr>
            </a:lvl1p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dirty="0"/>
              <a:t>5/15/2024</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96827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5/15/2024</a:t>
            </a:fld>
            <a:endParaRPr lang="en-US" dirty="0"/>
          </a:p>
        </p:txBody>
      </p:sp>
      <p:sp>
        <p:nvSpPr>
          <p:cNvPr id="3" name="Footer Placeholder 2"/>
          <p:cNvSpPr>
            <a:spLocks noGrp="1"/>
          </p:cNvSpPr>
          <p:nvPr>
            <p:ph type="ftr" sz="quarter" idx="11"/>
          </p:nvPr>
        </p:nvSpPr>
        <p:spPr/>
        <p:txBody>
          <a:body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93"/>
            <a:ext cx="12191999" cy="6875186"/>
          </a:xfrm>
          <a:prstGeom prst="rect">
            <a:avLst/>
          </a:prstGeom>
        </p:spPr>
      </p:pic>
    </p:spTree>
    <p:extLst>
      <p:ext uri="{BB962C8B-B14F-4D97-AF65-F5344CB8AC3E}">
        <p14:creationId xmlns:p14="http://schemas.microsoft.com/office/powerpoint/2010/main" val="3217442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5/15/2024</a:t>
            </a:fld>
            <a:endParaRPr lang="en-US" dirty="0"/>
          </a:p>
        </p:txBody>
      </p:sp>
      <p:sp>
        <p:nvSpPr>
          <p:cNvPr id="3" name="Footer Placeholder 2"/>
          <p:cNvSpPr>
            <a:spLocks noGrp="1"/>
          </p:cNvSpPr>
          <p:nvPr>
            <p:ph type="ftr" sz="quarter" idx="11"/>
          </p:nvPr>
        </p:nvSpPr>
        <p:spPr/>
        <p:txBody>
          <a:bodyPr/>
          <a:lstStyle/>
          <a:p>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92"/>
            <a:ext cx="12191999" cy="6875186"/>
          </a:xfrm>
          <a:prstGeom prst="rect">
            <a:avLst/>
          </a:prstGeom>
        </p:spPr>
      </p:pic>
    </p:spTree>
    <p:extLst>
      <p:ext uri="{BB962C8B-B14F-4D97-AF65-F5344CB8AC3E}">
        <p14:creationId xmlns:p14="http://schemas.microsoft.com/office/powerpoint/2010/main" val="171014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descr="A group of people riding on the back of a boat&#10;&#10;Description automatically generated">
            <a:extLst>
              <a:ext uri="{FF2B5EF4-FFF2-40B4-BE49-F238E27FC236}">
                <a16:creationId xmlns:a16="http://schemas.microsoft.com/office/drawing/2014/main" id="{135D9179-F761-D049-A3D5-7DA23D38815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FCAB5B-8605-B64D-B94E-A2ECC28E0463}"/>
              </a:ext>
            </a:extLst>
          </p:cNvPr>
          <p:cNvSpPr>
            <a:spLocks noGrp="1"/>
          </p:cNvSpPr>
          <p:nvPr>
            <p:ph type="ctrTitle"/>
          </p:nvPr>
        </p:nvSpPr>
        <p:spPr>
          <a:xfrm>
            <a:off x="1524000" y="4686299"/>
            <a:ext cx="9144000" cy="1128713"/>
          </a:xfrm>
        </p:spPr>
        <p:txBody>
          <a:bodyPr anchor="b">
            <a:normAutofit/>
          </a:bodyPr>
          <a:lstStyle>
            <a:lvl1pPr algn="ctr">
              <a:defRPr sz="5500">
                <a:latin typeface="Gill Sans MT" panose="020B0502020104020203" pitchFamily="34" charset="77"/>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E24E1AB-12F5-A14A-AE43-0391946F5A4A}"/>
              </a:ext>
            </a:extLst>
          </p:cNvPr>
          <p:cNvSpPr>
            <a:spLocks noGrp="1"/>
          </p:cNvSpPr>
          <p:nvPr>
            <p:ph type="subTitle" idx="1"/>
          </p:nvPr>
        </p:nvSpPr>
        <p:spPr>
          <a:xfrm>
            <a:off x="1524000" y="5907088"/>
            <a:ext cx="9144000" cy="7032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528352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7381" y="2130428"/>
            <a:ext cx="10750219" cy="1470025"/>
          </a:xfrm>
        </p:spPr>
        <p:txBody>
          <a:bodyPr anchor="b">
            <a:normAutofit/>
          </a:bodyPr>
          <a:lstStyle>
            <a:lvl1pPr algn="ctr">
              <a:defRPr sz="5333"/>
            </a:lvl1pPr>
          </a:lstStyle>
          <a:p>
            <a:r>
              <a:rPr lang="en-US" dirty="0"/>
              <a:t>Click to edit master title style</a:t>
            </a:r>
            <a:endParaRPr lang="en-GB" dirty="0"/>
          </a:p>
        </p:txBody>
      </p:sp>
      <p:sp>
        <p:nvSpPr>
          <p:cNvPr id="3" name="Subtitle 2"/>
          <p:cNvSpPr>
            <a:spLocks noGrp="1"/>
          </p:cNvSpPr>
          <p:nvPr>
            <p:ph type="subTitle" idx="1"/>
          </p:nvPr>
        </p:nvSpPr>
        <p:spPr>
          <a:xfrm>
            <a:off x="527381" y="3886200"/>
            <a:ext cx="10753195" cy="1752600"/>
          </a:xfrm>
        </p:spPr>
        <p:txBody>
          <a:bodyPr/>
          <a:lstStyle>
            <a:lvl1pPr marL="0" indent="0" algn="ctr">
              <a:buNone/>
              <a:defRPr>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5F7426-122F-4895-88F3-0040A22E477A}" type="datetimeFigureOut">
              <a:rPr lang="en-GB" smtClean="0"/>
              <a:t>15/05/2024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A023EA-73EA-4FCF-8FE0-FAB16F22D2EF}" type="slidenum">
              <a:rPr lang="en-GB" smtClean="0"/>
              <a:t>‹#›</a:t>
            </a:fld>
            <a:endParaRPr lang="en-GB"/>
          </a:p>
        </p:txBody>
      </p:sp>
    </p:spTree>
    <p:extLst>
      <p:ext uri="{BB962C8B-B14F-4D97-AF65-F5344CB8AC3E}">
        <p14:creationId xmlns:p14="http://schemas.microsoft.com/office/powerpoint/2010/main" val="192503006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5333"/>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p:txBody>
          <a:bodyPr/>
          <a:lstStyle>
            <a:lvl1pPr>
              <a:defRPr>
                <a:solidFill>
                  <a:schemeClr val="bg1">
                    <a:lumMod val="10000"/>
                    <a:lumOff val="90000"/>
                  </a:schemeClr>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a:p>
        </p:txBody>
      </p:sp>
    </p:spTree>
    <p:extLst>
      <p:ext uri="{BB962C8B-B14F-4D97-AF65-F5344CB8AC3E}">
        <p14:creationId xmlns:p14="http://schemas.microsoft.com/office/powerpoint/2010/main" val="337804770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5.pn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GB"/>
              <a:t>Click to edit Master title style</a:t>
            </a:r>
            <a:endParaRPr lang="en-US" dirty="0"/>
          </a:p>
        </p:txBody>
      </p:sp>
      <p:sp>
        <p:nvSpPr>
          <p:cNvPr id="3" name="Text Placeholder 2"/>
          <p:cNvSpPr>
            <a:spLocks noGrp="1"/>
          </p:cNvSpPr>
          <p:nvPr>
            <p:ph type="body" idx="1"/>
          </p:nvPr>
        </p:nvSpPr>
        <p:spPr>
          <a:xfrm>
            <a:off x="1261872" y="1828802"/>
            <a:ext cx="8595360" cy="435133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rot="16200000">
            <a:off x="10797543" y="998538"/>
            <a:ext cx="1904999" cy="365125"/>
          </a:xfrm>
          <a:prstGeom prst="rect">
            <a:avLst/>
          </a:prstGeom>
        </p:spPr>
        <p:txBody>
          <a:bodyPr vert="horz" lIns="91440" tIns="45720" rIns="91440" bIns="45720" rtlCol="0" anchor="ctr"/>
          <a:lstStyle>
            <a:lvl1pPr algn="r">
              <a:defRPr sz="1051" b="0">
                <a:solidFill>
                  <a:schemeClr val="tx2">
                    <a:lumMod val="20000"/>
                    <a:lumOff val="80000"/>
                  </a:schemeClr>
                </a:solidFill>
              </a:defRPr>
            </a:lvl1pPr>
          </a:lstStyle>
          <a:p>
            <a:fld id="{0E59FD0C-5451-4CA0-86AF-E70AE3279989}" type="datetimeFigureOut">
              <a:rPr lang="en-US" dirty="0"/>
              <a:t>5/15/2024</a:t>
            </a:fld>
            <a:endParaRPr lang="en-US" dirty="0"/>
          </a:p>
        </p:txBody>
      </p:sp>
      <p:sp>
        <p:nvSpPr>
          <p:cNvPr id="5" name="Footer Placeholder 4"/>
          <p:cNvSpPr>
            <a:spLocks noGrp="1"/>
          </p:cNvSpPr>
          <p:nvPr>
            <p:ph type="ftr" sz="quarter" idx="3"/>
          </p:nvPr>
        </p:nvSpPr>
        <p:spPr>
          <a:xfrm rot="16200000">
            <a:off x="9959341" y="4046538"/>
            <a:ext cx="3581400" cy="365125"/>
          </a:xfrm>
          <a:prstGeom prst="rect">
            <a:avLst/>
          </a:prstGeom>
        </p:spPr>
        <p:txBody>
          <a:bodyPr vert="horz" lIns="91440" tIns="45720" rIns="91440" bIns="45720" rtlCol="0" anchor="ctr"/>
          <a:lstStyle>
            <a:lvl1pPr algn="l">
              <a:defRPr sz="1051">
                <a:solidFill>
                  <a:schemeClr val="tx2">
                    <a:lumMod val="20000"/>
                    <a:lumOff val="80000"/>
                  </a:schemeClr>
                </a:solidFill>
              </a:defRPr>
            </a:lvl1pPr>
          </a:lstStyle>
          <a:p>
            <a:endParaRPr lang="en-US" dirty="0"/>
          </a:p>
        </p:txBody>
      </p:sp>
    </p:spTree>
    <p:extLst>
      <p:ext uri="{BB962C8B-B14F-4D97-AF65-F5344CB8AC3E}">
        <p14:creationId xmlns:p14="http://schemas.microsoft.com/office/powerpoint/2010/main" val="598632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lvl1pPr algn="l" defTabSz="914377" rtl="0" eaLnBrk="1" latinLnBrk="0" hangingPunct="1">
        <a:lnSpc>
          <a:spcPct val="90000"/>
        </a:lnSpc>
        <a:spcBef>
          <a:spcPct val="0"/>
        </a:spcBef>
        <a:buNone/>
        <a:defRPr sz="4400" kern="1200" spc="-51" baseline="0">
          <a:solidFill>
            <a:srgbClr val="008375"/>
          </a:solidFill>
          <a:latin typeface="Gill Sans MT" panose="020B0502020104020203" pitchFamily="34" charset="0"/>
          <a:ea typeface="+mj-ea"/>
          <a:cs typeface="+mj-cs"/>
        </a:defRPr>
      </a:lvl1pPr>
    </p:titleStyle>
    <p:bodyStyle>
      <a:lvl1pPr marL="182875" indent="-182875" algn="l" defTabSz="914377" rtl="0" eaLnBrk="1" latinLnBrk="0" hangingPunct="1">
        <a:lnSpc>
          <a:spcPct val="95000"/>
        </a:lnSpc>
        <a:spcBef>
          <a:spcPts val="1400"/>
        </a:spcBef>
        <a:spcAft>
          <a:spcPts val="200"/>
        </a:spcAft>
        <a:buClr>
          <a:schemeClr val="accent1"/>
        </a:buClr>
        <a:buSzPct val="80000"/>
        <a:buFont typeface="Arial" pitchFamily="34" charset="0"/>
        <a:buChar char="•"/>
        <a:defRPr sz="1800" kern="1200" spc="11" baseline="0">
          <a:solidFill>
            <a:srgbClr val="231D45"/>
          </a:solidFill>
          <a:latin typeface="Calibri" panose="020F0502020204030204" pitchFamily="34" charset="0"/>
          <a:ea typeface="+mn-ea"/>
          <a:cs typeface="+mn-cs"/>
        </a:defRPr>
      </a:lvl1pPr>
      <a:lvl2pPr marL="457189" indent="-182875" algn="l" defTabSz="914377" rtl="0" eaLnBrk="1" latinLnBrk="0" hangingPunct="1">
        <a:lnSpc>
          <a:spcPct val="90000"/>
        </a:lnSpc>
        <a:spcBef>
          <a:spcPts val="300"/>
        </a:spcBef>
        <a:spcAft>
          <a:spcPts val="300"/>
        </a:spcAft>
        <a:buClr>
          <a:schemeClr val="accent1"/>
        </a:buClr>
        <a:buFont typeface="Wingdings 2" pitchFamily="18" charset="2"/>
        <a:buChar char=""/>
        <a:defRPr sz="1600" kern="1200">
          <a:solidFill>
            <a:srgbClr val="231D45"/>
          </a:solidFill>
          <a:latin typeface="Calibri" panose="020F0502020204030204" pitchFamily="34" charset="0"/>
          <a:ea typeface="+mn-ea"/>
          <a:cs typeface="+mn-cs"/>
        </a:defRPr>
      </a:lvl2pPr>
      <a:lvl3pPr marL="731502" indent="-182875"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rgbClr val="231D45"/>
          </a:solidFill>
          <a:latin typeface="Calibri" panose="020F0502020204030204" pitchFamily="34" charset="0"/>
          <a:ea typeface="+mn-ea"/>
          <a:cs typeface="+mn-cs"/>
        </a:defRPr>
      </a:lvl3pPr>
      <a:lvl4pPr marL="1005815" indent="-182875"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rgbClr val="231D45"/>
          </a:solidFill>
          <a:latin typeface="Calibri" panose="020F0502020204030204" pitchFamily="34" charset="0"/>
          <a:ea typeface="+mn-ea"/>
          <a:cs typeface="+mn-cs"/>
        </a:defRPr>
      </a:lvl4pPr>
      <a:lvl5pPr marL="1280128" indent="-182875"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rgbClr val="231D45"/>
          </a:solidFill>
          <a:latin typeface="Calibri" panose="020F0502020204030204" pitchFamily="34" charset="0"/>
          <a:ea typeface="+mn-ea"/>
          <a:cs typeface="+mn-cs"/>
        </a:defRPr>
      </a:lvl5pPr>
      <a:lvl6pPr marL="1599960"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953"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945"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938"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8" tIns="45719" rIns="91438" bIns="45719" rtlCol="0" anchor="ctr">
            <a:noAutofit/>
          </a:bodyPr>
          <a:lstStyle/>
          <a:p>
            <a:r>
              <a:rPr lang="en-US"/>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4731478" y="6520259"/>
            <a:ext cx="6069045" cy="365125"/>
          </a:xfrm>
          <a:prstGeom prst="rect">
            <a:avLst/>
          </a:prstGeom>
        </p:spPr>
        <p:txBody>
          <a:bodyPr vert="horz" lIns="91438" tIns="45719" rIns="91438" bIns="45719" rtlCol="0" anchor="ctr"/>
          <a:lstStyle>
            <a:lvl1pPr algn="ctr">
              <a:defRPr sz="1600">
                <a:solidFill>
                  <a:schemeClr val="bg1"/>
                </a:solidFill>
              </a:defRPr>
            </a:lvl1pPr>
          </a:lstStyle>
          <a:p>
            <a:endParaRPr lang="en-GB" dirty="0"/>
          </a:p>
        </p:txBody>
      </p:sp>
      <p:sp>
        <p:nvSpPr>
          <p:cNvPr id="6" name="Slide Number Placeholder 5"/>
          <p:cNvSpPr>
            <a:spLocks noGrp="1"/>
          </p:cNvSpPr>
          <p:nvPr>
            <p:ph type="sldNum" sz="quarter" idx="4"/>
          </p:nvPr>
        </p:nvSpPr>
        <p:spPr>
          <a:xfrm>
            <a:off x="10800523" y="6520259"/>
            <a:ext cx="781877" cy="365125"/>
          </a:xfrm>
          <a:prstGeom prst="rect">
            <a:avLst/>
          </a:prstGeom>
        </p:spPr>
        <p:txBody>
          <a:bodyPr vert="horz" lIns="91438" tIns="45719" rIns="91438" bIns="45719" rtlCol="0" anchor="ctr"/>
          <a:lstStyle>
            <a:lvl1pPr algn="r">
              <a:defRPr sz="1600">
                <a:solidFill>
                  <a:schemeClr val="bg1"/>
                </a:solidFill>
              </a:defRPr>
            </a:lvl1pPr>
          </a:lstStyle>
          <a:p>
            <a:fld id="{72A023EA-73EA-4FCF-8FE0-FAB16F22D2EF}" type="slidenum">
              <a:rPr lang="en-GB" smtClean="0"/>
              <a:pPr/>
              <a:t>‹#›</a:t>
            </a:fld>
            <a:endParaRPr lang="en-GB"/>
          </a:p>
        </p:txBody>
      </p:sp>
    </p:spTree>
    <p:extLst>
      <p:ext uri="{BB962C8B-B14F-4D97-AF65-F5344CB8AC3E}">
        <p14:creationId xmlns:p14="http://schemas.microsoft.com/office/powerpoint/2010/main" val="430808170"/>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ransition>
    <p:fade/>
  </p:transition>
  <p:txStyles>
    <p:titleStyle>
      <a:lvl1pPr algn="l" defTabSz="1219140" rtl="0" eaLnBrk="1" latinLnBrk="0" hangingPunct="1">
        <a:spcBef>
          <a:spcPct val="0"/>
        </a:spcBef>
        <a:buNone/>
        <a:defRPr sz="5333" b="1" kern="1200">
          <a:solidFill>
            <a:schemeClr val="bg2"/>
          </a:solidFill>
          <a:latin typeface="+mn-lt"/>
          <a:ea typeface="+mj-ea"/>
          <a:cs typeface="+mj-cs"/>
        </a:defRPr>
      </a:lvl1pPr>
    </p:titleStyle>
    <p:bodyStyle>
      <a:lvl1pPr marL="457178" indent="-457178" algn="l" defTabSz="1219140" rtl="0" eaLnBrk="1" latinLnBrk="0" hangingPunct="1">
        <a:spcBef>
          <a:spcPct val="20000"/>
        </a:spcBef>
        <a:buFont typeface="Arial" panose="020B0604020202020204" pitchFamily="34" charset="0"/>
        <a:buChar char="•"/>
        <a:defRPr sz="4267" kern="1200">
          <a:solidFill>
            <a:schemeClr val="bg1"/>
          </a:solidFill>
          <a:latin typeface="+mn-lt"/>
          <a:ea typeface="+mn-ea"/>
          <a:cs typeface="+mn-cs"/>
        </a:defRPr>
      </a:lvl1pPr>
      <a:lvl2pPr marL="990550" indent="-380981" algn="l" defTabSz="1219140" rtl="0" eaLnBrk="1" latinLnBrk="0" hangingPunct="1">
        <a:spcBef>
          <a:spcPct val="20000"/>
        </a:spcBef>
        <a:buFont typeface="Arial" panose="020B0604020202020204" pitchFamily="34" charset="0"/>
        <a:buChar char="–"/>
        <a:defRPr sz="3733" kern="1200">
          <a:solidFill>
            <a:schemeClr val="bg1"/>
          </a:solidFill>
          <a:latin typeface="+mn-lt"/>
          <a:ea typeface="+mn-ea"/>
          <a:cs typeface="+mn-cs"/>
        </a:defRPr>
      </a:lvl2pPr>
      <a:lvl3pPr marL="1523925" indent="-304784" algn="l" defTabSz="121914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3pPr>
      <a:lvl4pPr marL="2133493" indent="-304784" algn="l" defTabSz="1219140" rtl="0" eaLnBrk="1" latinLnBrk="0" hangingPunct="1">
        <a:spcBef>
          <a:spcPct val="20000"/>
        </a:spcBef>
        <a:buFont typeface="Arial" panose="020B0604020202020204" pitchFamily="34" charset="0"/>
        <a:buChar char="–"/>
        <a:defRPr sz="2667" kern="1200">
          <a:solidFill>
            <a:schemeClr val="bg1"/>
          </a:solidFill>
          <a:latin typeface="+mn-lt"/>
          <a:ea typeface="+mn-ea"/>
          <a:cs typeface="+mn-cs"/>
        </a:defRPr>
      </a:lvl4pPr>
      <a:lvl5pPr marL="2743062" indent="-304784" algn="l" defTabSz="1219140" rtl="0" eaLnBrk="1" latinLnBrk="0" hangingPunct="1">
        <a:spcBef>
          <a:spcPct val="20000"/>
        </a:spcBef>
        <a:buFont typeface="Arial" panose="020B0604020202020204" pitchFamily="34" charset="0"/>
        <a:buChar char="»"/>
        <a:defRPr sz="2667" kern="1200">
          <a:solidFill>
            <a:schemeClr val="bg1"/>
          </a:solidFill>
          <a:latin typeface="+mn-lt"/>
          <a:ea typeface="+mn-ea"/>
          <a:cs typeface="+mn-cs"/>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bs8gc9lg7M0"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video" Target="https://www.youtube.com/embed/SByymar3bds"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2" Type="http://schemas.openxmlformats.org/officeDocument/2006/relationships/hyperlink" Target="mailto:Katy.Fillingham@yorkshiresport.org" TargetMode="Externa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1rAnMJkDlB4"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B4F759-78AC-4CEB-854E-B3A1084FEDF7}"/>
              </a:ext>
            </a:extLst>
          </p:cNvPr>
          <p:cNvSpPr>
            <a:spLocks noGrp="1"/>
          </p:cNvSpPr>
          <p:nvPr>
            <p:ph type="ctrTitle"/>
          </p:nvPr>
        </p:nvSpPr>
        <p:spPr>
          <a:xfrm>
            <a:off x="2232435" y="1049821"/>
            <a:ext cx="9418320" cy="2205318"/>
          </a:xfrm>
        </p:spPr>
        <p:txBody>
          <a:bodyPr/>
          <a:lstStyle/>
          <a:p>
            <a:r>
              <a:rPr lang="en-GB" dirty="0"/>
              <a:t>Welcome </a:t>
            </a:r>
          </a:p>
        </p:txBody>
      </p:sp>
      <p:sp>
        <p:nvSpPr>
          <p:cNvPr id="5" name="Subtitle 4">
            <a:extLst>
              <a:ext uri="{FF2B5EF4-FFF2-40B4-BE49-F238E27FC236}">
                <a16:creationId xmlns:a16="http://schemas.microsoft.com/office/drawing/2014/main" id="{350CFB32-792C-4300-B4A7-9F24B71BE828}"/>
              </a:ext>
            </a:extLst>
          </p:cNvPr>
          <p:cNvSpPr>
            <a:spLocks noGrp="1"/>
          </p:cNvSpPr>
          <p:nvPr>
            <p:ph type="subTitle" idx="1"/>
          </p:nvPr>
        </p:nvSpPr>
        <p:spPr>
          <a:xfrm>
            <a:off x="2306841" y="3531162"/>
            <a:ext cx="9418320" cy="1691640"/>
          </a:xfrm>
        </p:spPr>
        <p:txBody>
          <a:bodyPr>
            <a:noAutofit/>
          </a:bodyPr>
          <a:lstStyle/>
          <a:p>
            <a:r>
              <a:rPr lang="en-GB" sz="4400" dirty="0"/>
              <a:t>Helping People To Move More. </a:t>
            </a:r>
          </a:p>
        </p:txBody>
      </p:sp>
    </p:spTree>
    <p:extLst>
      <p:ext uri="{BB962C8B-B14F-4D97-AF65-F5344CB8AC3E}">
        <p14:creationId xmlns:p14="http://schemas.microsoft.com/office/powerpoint/2010/main" val="1362927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5070E-1CA3-4ADB-B9B9-104CF959B517}"/>
              </a:ext>
            </a:extLst>
          </p:cNvPr>
          <p:cNvSpPr>
            <a:spLocks noGrp="1"/>
          </p:cNvSpPr>
          <p:nvPr>
            <p:ph type="title"/>
          </p:nvPr>
        </p:nvSpPr>
        <p:spPr/>
        <p:txBody>
          <a:bodyPr/>
          <a:lstStyle/>
          <a:p>
            <a:r>
              <a:rPr lang="en-GB" dirty="0"/>
              <a:t>Quiz </a:t>
            </a:r>
          </a:p>
        </p:txBody>
      </p:sp>
      <p:sp>
        <p:nvSpPr>
          <p:cNvPr id="7" name="Content Placeholder 6">
            <a:extLst>
              <a:ext uri="{FF2B5EF4-FFF2-40B4-BE49-F238E27FC236}">
                <a16:creationId xmlns:a16="http://schemas.microsoft.com/office/drawing/2014/main" id="{6AAA273B-C3D1-4ED4-8782-1002A0605F33}"/>
              </a:ext>
            </a:extLst>
          </p:cNvPr>
          <p:cNvSpPr>
            <a:spLocks noGrp="1"/>
          </p:cNvSpPr>
          <p:nvPr>
            <p:ph idx="1"/>
          </p:nvPr>
        </p:nvSpPr>
        <p:spPr>
          <a:xfrm>
            <a:off x="430598" y="1649993"/>
            <a:ext cx="10466787" cy="4351337"/>
          </a:xfrm>
        </p:spPr>
        <p:txBody>
          <a:bodyPr>
            <a:normAutofit/>
          </a:bodyPr>
          <a:lstStyle/>
          <a:p>
            <a:pPr marL="0" indent="0">
              <a:buNone/>
            </a:pPr>
            <a:r>
              <a:rPr lang="en-GB" sz="2800" dirty="0">
                <a:solidFill>
                  <a:schemeClr val="accent4">
                    <a:lumMod val="75000"/>
                  </a:schemeClr>
                </a:solidFill>
                <a:latin typeface="Gill Sans MT" panose="020B0502020104020203" pitchFamily="34" charset="0"/>
              </a:rPr>
              <a:t>1. What are the UK current physical activity recommendations per week for adults? </a:t>
            </a:r>
          </a:p>
          <a:p>
            <a:endParaRPr lang="en-GB" sz="2800" dirty="0">
              <a:latin typeface="Gill Sans MT" panose="020B0502020104020203" pitchFamily="34" charset="0"/>
            </a:endParaRPr>
          </a:p>
          <a:p>
            <a:r>
              <a:rPr lang="en-GB" sz="2800" dirty="0"/>
              <a:t>A. 3 times 30 minutes </a:t>
            </a:r>
          </a:p>
          <a:p>
            <a:r>
              <a:rPr lang="en-GB" sz="2800" dirty="0"/>
              <a:t>B 2 times 60 minutes </a:t>
            </a:r>
          </a:p>
          <a:p>
            <a:r>
              <a:rPr lang="en-GB" sz="2800" dirty="0"/>
              <a:t>C. Every day 45 minutes </a:t>
            </a:r>
          </a:p>
          <a:p>
            <a:r>
              <a:rPr lang="en-GB" sz="2800" dirty="0"/>
              <a:t>D. 5 times 30 minutes </a:t>
            </a:r>
          </a:p>
          <a:p>
            <a:pPr marL="0" indent="0">
              <a:buNone/>
            </a:pPr>
            <a:endParaRPr lang="en-GB" dirty="0"/>
          </a:p>
          <a:p>
            <a:endParaRPr lang="en-GB" dirty="0"/>
          </a:p>
        </p:txBody>
      </p:sp>
      <p:sp>
        <p:nvSpPr>
          <p:cNvPr id="12" name="TextBox 11">
            <a:extLst>
              <a:ext uri="{FF2B5EF4-FFF2-40B4-BE49-F238E27FC236}">
                <a16:creationId xmlns:a16="http://schemas.microsoft.com/office/drawing/2014/main" id="{6BBEF404-5821-4C3E-8D58-28F8E9702533}"/>
              </a:ext>
            </a:extLst>
          </p:cNvPr>
          <p:cNvSpPr txBox="1"/>
          <p:nvPr/>
        </p:nvSpPr>
        <p:spPr>
          <a:xfrm>
            <a:off x="4912551" y="3708826"/>
            <a:ext cx="5486508" cy="707886"/>
          </a:xfrm>
          <a:prstGeom prst="rect">
            <a:avLst/>
          </a:prstGeom>
          <a:solidFill>
            <a:schemeClr val="tx2"/>
          </a:solidFill>
        </p:spPr>
        <p:txBody>
          <a:bodyPr wrap="square" rtlCol="0">
            <a:spAutoFit/>
          </a:bodyPr>
          <a:lstStyle/>
          <a:p>
            <a:r>
              <a:rPr lang="en-GB" sz="4000" dirty="0">
                <a:latin typeface="Calibri" panose="020F0502020204030204" pitchFamily="34" charset="0"/>
                <a:ea typeface="Calibri" panose="020F0502020204030204" pitchFamily="34" charset="0"/>
                <a:cs typeface="Calibri" panose="020F0502020204030204" pitchFamily="34" charset="0"/>
              </a:rPr>
              <a:t>D. 5 times 30 minutes </a:t>
            </a:r>
          </a:p>
        </p:txBody>
      </p:sp>
    </p:spTree>
    <p:extLst>
      <p:ext uri="{BB962C8B-B14F-4D97-AF65-F5344CB8AC3E}">
        <p14:creationId xmlns:p14="http://schemas.microsoft.com/office/powerpoint/2010/main" val="3342704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CD12C1-0E64-41DC-9205-46E3CF7A1393}"/>
              </a:ext>
            </a:extLst>
          </p:cNvPr>
          <p:cNvSpPr>
            <a:spLocks noGrp="1"/>
          </p:cNvSpPr>
          <p:nvPr>
            <p:ph type="title"/>
          </p:nvPr>
        </p:nvSpPr>
        <p:spPr>
          <a:xfrm>
            <a:off x="545635" y="1721322"/>
            <a:ext cx="9692640" cy="790920"/>
          </a:xfrm>
        </p:spPr>
        <p:txBody>
          <a:bodyPr>
            <a:noAutofit/>
          </a:bodyPr>
          <a:lstStyle/>
          <a:p>
            <a:r>
              <a:rPr lang="en-GB" sz="3200" dirty="0"/>
              <a:t>2. What frequency are the UK recommendations on strength training per week? </a:t>
            </a:r>
          </a:p>
        </p:txBody>
      </p:sp>
      <p:sp>
        <p:nvSpPr>
          <p:cNvPr id="6" name="TextBox 5">
            <a:extLst>
              <a:ext uri="{FF2B5EF4-FFF2-40B4-BE49-F238E27FC236}">
                <a16:creationId xmlns:a16="http://schemas.microsoft.com/office/drawing/2014/main" id="{1EDB5823-9E07-4843-B49B-D356A6E516CA}"/>
              </a:ext>
            </a:extLst>
          </p:cNvPr>
          <p:cNvSpPr txBox="1"/>
          <p:nvPr/>
        </p:nvSpPr>
        <p:spPr>
          <a:xfrm>
            <a:off x="650449" y="3079194"/>
            <a:ext cx="3553998" cy="461665"/>
          </a:xfrm>
          <a:prstGeom prst="rect">
            <a:avLst/>
          </a:prstGeom>
          <a:noFill/>
        </p:spPr>
        <p:txBody>
          <a:bodyPr wrap="square" rtlCol="0">
            <a:spAutoFit/>
          </a:bodyPr>
          <a:lstStyle/>
          <a:p>
            <a:r>
              <a:rPr lang="en-GB" sz="2400" dirty="0">
                <a:latin typeface="Calibri" panose="020F0502020204030204" pitchFamily="34" charset="0"/>
                <a:ea typeface="Calibri" panose="020F0502020204030204" pitchFamily="34" charset="0"/>
                <a:cs typeface="Calibri" panose="020F0502020204030204" pitchFamily="34" charset="0"/>
              </a:rPr>
              <a:t>A. 5 times 60 minutes </a:t>
            </a:r>
          </a:p>
        </p:txBody>
      </p:sp>
      <p:sp>
        <p:nvSpPr>
          <p:cNvPr id="7" name="TextBox 6">
            <a:extLst>
              <a:ext uri="{FF2B5EF4-FFF2-40B4-BE49-F238E27FC236}">
                <a16:creationId xmlns:a16="http://schemas.microsoft.com/office/drawing/2014/main" id="{ADCCF05E-1C60-40D9-B777-3938F114A924}"/>
              </a:ext>
            </a:extLst>
          </p:cNvPr>
          <p:cNvSpPr txBox="1"/>
          <p:nvPr/>
        </p:nvSpPr>
        <p:spPr>
          <a:xfrm>
            <a:off x="700680" y="3715394"/>
            <a:ext cx="3342402" cy="461665"/>
          </a:xfrm>
          <a:prstGeom prst="rect">
            <a:avLst/>
          </a:prstGeom>
          <a:noFill/>
        </p:spPr>
        <p:txBody>
          <a:bodyPr wrap="square" rtlCol="0">
            <a:spAutoFit/>
          </a:bodyPr>
          <a:lstStyle/>
          <a:p>
            <a:r>
              <a:rPr lang="en-GB" sz="2400" dirty="0">
                <a:latin typeface="Calibri" panose="020F0502020204030204" pitchFamily="34" charset="0"/>
                <a:ea typeface="Calibri" panose="020F0502020204030204" pitchFamily="34" charset="0"/>
                <a:cs typeface="Calibri" panose="020F0502020204030204" pitchFamily="34" charset="0"/>
              </a:rPr>
              <a:t>B. 2 times 30 minutes </a:t>
            </a:r>
          </a:p>
        </p:txBody>
      </p:sp>
      <p:sp>
        <p:nvSpPr>
          <p:cNvPr id="8" name="TextBox 7">
            <a:extLst>
              <a:ext uri="{FF2B5EF4-FFF2-40B4-BE49-F238E27FC236}">
                <a16:creationId xmlns:a16="http://schemas.microsoft.com/office/drawing/2014/main" id="{12C0A055-A8DA-4F2F-9433-E2486B181964}"/>
              </a:ext>
            </a:extLst>
          </p:cNvPr>
          <p:cNvSpPr txBox="1"/>
          <p:nvPr/>
        </p:nvSpPr>
        <p:spPr>
          <a:xfrm>
            <a:off x="650448" y="4345758"/>
            <a:ext cx="3034045" cy="461665"/>
          </a:xfrm>
          <a:prstGeom prst="rect">
            <a:avLst/>
          </a:prstGeom>
          <a:noFill/>
        </p:spPr>
        <p:txBody>
          <a:bodyPr wrap="square" rtlCol="0">
            <a:spAutoFit/>
          </a:bodyPr>
          <a:lstStyle/>
          <a:p>
            <a:r>
              <a:rPr lang="en-GB" sz="2400" dirty="0">
                <a:latin typeface="Calibri" panose="020F0502020204030204" pitchFamily="34" charset="0"/>
                <a:ea typeface="Calibri" panose="020F0502020204030204" pitchFamily="34" charset="0"/>
                <a:cs typeface="Calibri" panose="020F0502020204030204" pitchFamily="34" charset="0"/>
              </a:rPr>
              <a:t>C. 3 times 25 minutes </a:t>
            </a:r>
          </a:p>
        </p:txBody>
      </p:sp>
      <p:sp>
        <p:nvSpPr>
          <p:cNvPr id="9" name="TextBox 8">
            <a:extLst>
              <a:ext uri="{FF2B5EF4-FFF2-40B4-BE49-F238E27FC236}">
                <a16:creationId xmlns:a16="http://schemas.microsoft.com/office/drawing/2014/main" id="{26EE19CB-2DB8-4D13-9C0C-8CE85D48C317}"/>
              </a:ext>
            </a:extLst>
          </p:cNvPr>
          <p:cNvSpPr txBox="1"/>
          <p:nvPr/>
        </p:nvSpPr>
        <p:spPr>
          <a:xfrm>
            <a:off x="650449" y="4883085"/>
            <a:ext cx="3342402" cy="461665"/>
          </a:xfrm>
          <a:prstGeom prst="rect">
            <a:avLst/>
          </a:prstGeom>
          <a:solidFill>
            <a:schemeClr val="bg1"/>
          </a:solidFill>
        </p:spPr>
        <p:txBody>
          <a:bodyPr wrap="square" rtlCol="0">
            <a:spAutoFit/>
          </a:bodyPr>
          <a:lstStyle/>
          <a:p>
            <a:r>
              <a:rPr lang="en-GB" sz="2400" dirty="0">
                <a:latin typeface="Calibri" panose="020F0502020204030204" pitchFamily="34" charset="0"/>
                <a:ea typeface="Calibri" panose="020F0502020204030204" pitchFamily="34" charset="0"/>
                <a:cs typeface="Calibri" panose="020F0502020204030204" pitchFamily="34" charset="0"/>
              </a:rPr>
              <a:t>D. 5 times 30 minutes </a:t>
            </a:r>
          </a:p>
        </p:txBody>
      </p:sp>
      <p:sp>
        <p:nvSpPr>
          <p:cNvPr id="14" name="TextBox 13">
            <a:extLst>
              <a:ext uri="{FF2B5EF4-FFF2-40B4-BE49-F238E27FC236}">
                <a16:creationId xmlns:a16="http://schemas.microsoft.com/office/drawing/2014/main" id="{9463691F-F684-4545-A20B-2CE611484C0B}"/>
              </a:ext>
            </a:extLst>
          </p:cNvPr>
          <p:cNvSpPr txBox="1"/>
          <p:nvPr/>
        </p:nvSpPr>
        <p:spPr>
          <a:xfrm>
            <a:off x="6096000" y="3457952"/>
            <a:ext cx="4326903" cy="646331"/>
          </a:xfrm>
          <a:prstGeom prst="rect">
            <a:avLst/>
          </a:prstGeom>
          <a:solidFill>
            <a:srgbClr val="92D050"/>
          </a:solidFill>
        </p:spPr>
        <p:txBody>
          <a:bodyPr wrap="square" rtlCol="0">
            <a:spAutoFit/>
          </a:bodyPr>
          <a:lstStyle/>
          <a:p>
            <a:r>
              <a:rPr lang="en-GB" sz="3600" dirty="0">
                <a:latin typeface="Calibri" panose="020F0502020204030204" pitchFamily="34" charset="0"/>
                <a:ea typeface="Calibri" panose="020F0502020204030204" pitchFamily="34" charset="0"/>
                <a:cs typeface="Calibri" panose="020F0502020204030204" pitchFamily="34" charset="0"/>
              </a:rPr>
              <a:t>2 times 30 minutes </a:t>
            </a:r>
          </a:p>
        </p:txBody>
      </p:sp>
    </p:spTree>
    <p:extLst>
      <p:ext uri="{BB962C8B-B14F-4D97-AF65-F5344CB8AC3E}">
        <p14:creationId xmlns:p14="http://schemas.microsoft.com/office/powerpoint/2010/main" val="3116977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668AB-E848-4D60-97AB-05ABD26B7DC4}"/>
              </a:ext>
            </a:extLst>
          </p:cNvPr>
          <p:cNvSpPr>
            <a:spLocks noGrp="1"/>
          </p:cNvSpPr>
          <p:nvPr>
            <p:ph type="title"/>
          </p:nvPr>
        </p:nvSpPr>
        <p:spPr>
          <a:xfrm>
            <a:off x="357375" y="1763873"/>
            <a:ext cx="9692640" cy="790920"/>
          </a:xfrm>
        </p:spPr>
        <p:txBody>
          <a:bodyPr>
            <a:noAutofit/>
          </a:bodyPr>
          <a:lstStyle/>
          <a:p>
            <a:r>
              <a:rPr lang="en-GB" sz="3600" dirty="0"/>
              <a:t>3. What is the average time the UK population per day sit down? </a:t>
            </a:r>
          </a:p>
        </p:txBody>
      </p:sp>
      <p:sp>
        <p:nvSpPr>
          <p:cNvPr id="4" name="TextBox 3">
            <a:extLst>
              <a:ext uri="{FF2B5EF4-FFF2-40B4-BE49-F238E27FC236}">
                <a16:creationId xmlns:a16="http://schemas.microsoft.com/office/drawing/2014/main" id="{75E3E26E-1DB4-427F-BE89-5219F11BDB62}"/>
              </a:ext>
            </a:extLst>
          </p:cNvPr>
          <p:cNvSpPr txBox="1"/>
          <p:nvPr/>
        </p:nvSpPr>
        <p:spPr>
          <a:xfrm>
            <a:off x="434098" y="2874004"/>
            <a:ext cx="3092823" cy="861774"/>
          </a:xfrm>
          <a:prstGeom prst="rect">
            <a:avLst/>
          </a:prstGeom>
          <a:noFill/>
        </p:spPr>
        <p:txBody>
          <a:bodyPr wrap="square" rtlCol="0">
            <a:spAutoFit/>
          </a:bodyPr>
          <a:lstStyle/>
          <a:p>
            <a:pPr marL="342900" indent="-342900">
              <a:buAutoNum type="alphaUcPeriod"/>
            </a:pPr>
            <a:r>
              <a:rPr lang="en-GB" sz="3200" dirty="0">
                <a:latin typeface="Calibri" panose="020F0502020204030204" pitchFamily="34" charset="0"/>
                <a:ea typeface="Calibri" panose="020F0502020204030204" pitchFamily="34" charset="0"/>
                <a:cs typeface="Calibri" panose="020F0502020204030204" pitchFamily="34" charset="0"/>
              </a:rPr>
              <a:t>5 hours </a:t>
            </a:r>
          </a:p>
          <a:p>
            <a:pPr marL="342900" indent="-342900">
              <a:buAutoNum type="alphaUcPeriod"/>
            </a:pPr>
            <a:endParaRPr lang="en-GB" dirty="0"/>
          </a:p>
        </p:txBody>
      </p:sp>
      <p:sp>
        <p:nvSpPr>
          <p:cNvPr id="5" name="TextBox 4">
            <a:extLst>
              <a:ext uri="{FF2B5EF4-FFF2-40B4-BE49-F238E27FC236}">
                <a16:creationId xmlns:a16="http://schemas.microsoft.com/office/drawing/2014/main" id="{B506F681-0504-45DA-83D5-B6C02C605DC4}"/>
              </a:ext>
            </a:extLst>
          </p:cNvPr>
          <p:cNvSpPr txBox="1"/>
          <p:nvPr/>
        </p:nvSpPr>
        <p:spPr>
          <a:xfrm flipH="1">
            <a:off x="434788" y="3574777"/>
            <a:ext cx="2674057" cy="584775"/>
          </a:xfrm>
          <a:prstGeom prst="rect">
            <a:avLst/>
          </a:prstGeom>
          <a:noFill/>
        </p:spPr>
        <p:txBody>
          <a:bodyPr wrap="square" rtlCol="0">
            <a:spAutoFit/>
          </a:bodyPr>
          <a:lstStyle/>
          <a:p>
            <a:r>
              <a:rPr lang="en-GB" sz="3200" dirty="0">
                <a:latin typeface="Calibri" panose="020F0502020204030204" pitchFamily="34" charset="0"/>
                <a:ea typeface="Calibri" panose="020F0502020204030204" pitchFamily="34" charset="0"/>
                <a:cs typeface="Calibri" panose="020F0502020204030204" pitchFamily="34" charset="0"/>
              </a:rPr>
              <a:t>B. 9.5 hours </a:t>
            </a:r>
          </a:p>
        </p:txBody>
      </p:sp>
      <p:sp>
        <p:nvSpPr>
          <p:cNvPr id="6" name="TextBox 5">
            <a:extLst>
              <a:ext uri="{FF2B5EF4-FFF2-40B4-BE49-F238E27FC236}">
                <a16:creationId xmlns:a16="http://schemas.microsoft.com/office/drawing/2014/main" id="{83424152-FD24-46C7-B2BA-CC20C9B0DD48}"/>
              </a:ext>
            </a:extLst>
          </p:cNvPr>
          <p:cNvSpPr txBox="1"/>
          <p:nvPr/>
        </p:nvSpPr>
        <p:spPr>
          <a:xfrm>
            <a:off x="434788" y="4214795"/>
            <a:ext cx="3028116" cy="584775"/>
          </a:xfrm>
          <a:prstGeom prst="rect">
            <a:avLst/>
          </a:prstGeom>
          <a:noFill/>
        </p:spPr>
        <p:txBody>
          <a:bodyPr wrap="square" rtlCol="0">
            <a:spAutoFit/>
          </a:bodyPr>
          <a:lstStyle/>
          <a:p>
            <a:r>
              <a:rPr lang="en-GB" sz="3200" dirty="0">
                <a:latin typeface="Calibri" panose="020F0502020204030204" pitchFamily="34" charset="0"/>
                <a:ea typeface="Calibri" panose="020F0502020204030204" pitchFamily="34" charset="0"/>
                <a:cs typeface="Calibri" panose="020F0502020204030204" pitchFamily="34" charset="0"/>
              </a:rPr>
              <a:t>C. 11.5 hours </a:t>
            </a:r>
          </a:p>
        </p:txBody>
      </p:sp>
      <p:sp>
        <p:nvSpPr>
          <p:cNvPr id="7" name="TextBox 6">
            <a:extLst>
              <a:ext uri="{FF2B5EF4-FFF2-40B4-BE49-F238E27FC236}">
                <a16:creationId xmlns:a16="http://schemas.microsoft.com/office/drawing/2014/main" id="{CD1044AD-0695-4E97-83CC-A232C22A0758}"/>
              </a:ext>
            </a:extLst>
          </p:cNvPr>
          <p:cNvSpPr txBox="1"/>
          <p:nvPr/>
        </p:nvSpPr>
        <p:spPr>
          <a:xfrm>
            <a:off x="434788" y="4908159"/>
            <a:ext cx="2534438" cy="584775"/>
          </a:xfrm>
          <a:prstGeom prst="rect">
            <a:avLst/>
          </a:prstGeom>
          <a:noFill/>
        </p:spPr>
        <p:txBody>
          <a:bodyPr wrap="square" rtlCol="0">
            <a:spAutoFit/>
          </a:bodyPr>
          <a:lstStyle/>
          <a:p>
            <a:r>
              <a:rPr lang="en-GB" sz="3200" dirty="0">
                <a:latin typeface="Calibri" panose="020F0502020204030204" pitchFamily="34" charset="0"/>
                <a:ea typeface="Calibri" panose="020F0502020204030204" pitchFamily="34" charset="0"/>
                <a:cs typeface="Calibri" panose="020F0502020204030204" pitchFamily="34" charset="0"/>
              </a:rPr>
              <a:t>D. 7 hours </a:t>
            </a:r>
          </a:p>
        </p:txBody>
      </p:sp>
      <p:sp>
        <p:nvSpPr>
          <p:cNvPr id="13" name="TextBox 12">
            <a:extLst>
              <a:ext uri="{FF2B5EF4-FFF2-40B4-BE49-F238E27FC236}">
                <a16:creationId xmlns:a16="http://schemas.microsoft.com/office/drawing/2014/main" id="{A8F1ABD5-983D-4828-A919-90E84AA2F6DF}"/>
              </a:ext>
            </a:extLst>
          </p:cNvPr>
          <p:cNvSpPr txBox="1"/>
          <p:nvPr/>
        </p:nvSpPr>
        <p:spPr>
          <a:xfrm>
            <a:off x="6603460" y="2840468"/>
            <a:ext cx="3783106" cy="1815882"/>
          </a:xfrm>
          <a:prstGeom prst="rect">
            <a:avLst/>
          </a:prstGeom>
          <a:solidFill>
            <a:srgbClr val="92D050"/>
          </a:solidFill>
        </p:spPr>
        <p:txBody>
          <a:bodyPr wrap="square" rtlCol="0">
            <a:spAutoFit/>
          </a:bodyPr>
          <a:lstStyle/>
          <a:p>
            <a:r>
              <a:rPr lang="en-GB" sz="2800" dirty="0">
                <a:latin typeface="Calibri" panose="020F0502020204030204" pitchFamily="34" charset="0"/>
                <a:ea typeface="Calibri" panose="020F0502020204030204" pitchFamily="34" charset="0"/>
                <a:cs typeface="Calibri" panose="020F0502020204030204" pitchFamily="34" charset="0"/>
              </a:rPr>
              <a:t>B. 9.5 hours </a:t>
            </a:r>
          </a:p>
          <a:p>
            <a:endParaRPr lang="en-GB" sz="2800" dirty="0">
              <a:latin typeface="Calibri" panose="020F0502020204030204" pitchFamily="34" charset="0"/>
              <a:ea typeface="Calibri" panose="020F0502020204030204" pitchFamily="34" charset="0"/>
              <a:cs typeface="Calibri" panose="020F0502020204030204" pitchFamily="34" charset="0"/>
            </a:endParaRPr>
          </a:p>
          <a:p>
            <a:r>
              <a:rPr lang="en-GB" sz="2800" dirty="0">
                <a:latin typeface="Calibri" panose="020F0502020204030204" pitchFamily="34" charset="0"/>
                <a:ea typeface="Calibri" panose="020F0502020204030204" pitchFamily="34" charset="0"/>
                <a:cs typeface="Calibri" panose="020F0502020204030204" pitchFamily="34" charset="0"/>
              </a:rPr>
              <a:t>The same as a long haul flight! </a:t>
            </a:r>
          </a:p>
        </p:txBody>
      </p:sp>
    </p:spTree>
    <p:extLst>
      <p:ext uri="{BB962C8B-B14F-4D97-AF65-F5344CB8AC3E}">
        <p14:creationId xmlns:p14="http://schemas.microsoft.com/office/powerpoint/2010/main" val="933193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7F44-C804-46D5-95C7-252D7E99BCC4}"/>
              </a:ext>
            </a:extLst>
          </p:cNvPr>
          <p:cNvSpPr>
            <a:spLocks noGrp="1"/>
          </p:cNvSpPr>
          <p:nvPr>
            <p:ph type="title"/>
          </p:nvPr>
        </p:nvSpPr>
        <p:spPr>
          <a:xfrm>
            <a:off x="751823" y="1593543"/>
            <a:ext cx="9692640" cy="790920"/>
          </a:xfrm>
        </p:spPr>
        <p:txBody>
          <a:bodyPr>
            <a:normAutofit fontScale="90000"/>
          </a:bodyPr>
          <a:lstStyle/>
          <a:p>
            <a:r>
              <a:rPr lang="en-GB" sz="3200" dirty="0"/>
              <a:t>4. People who don’t regularly exercise lose what % of muscle strength by age 65? </a:t>
            </a:r>
          </a:p>
        </p:txBody>
      </p:sp>
      <p:sp>
        <p:nvSpPr>
          <p:cNvPr id="3" name="TextBox 2">
            <a:extLst>
              <a:ext uri="{FF2B5EF4-FFF2-40B4-BE49-F238E27FC236}">
                <a16:creationId xmlns:a16="http://schemas.microsoft.com/office/drawing/2014/main" id="{50449A0B-B5D1-490D-8D4B-11054898ED97}"/>
              </a:ext>
            </a:extLst>
          </p:cNvPr>
          <p:cNvSpPr txBox="1"/>
          <p:nvPr/>
        </p:nvSpPr>
        <p:spPr>
          <a:xfrm>
            <a:off x="815788" y="2707341"/>
            <a:ext cx="2635624" cy="584775"/>
          </a:xfrm>
          <a:prstGeom prst="rect">
            <a:avLst/>
          </a:prstGeom>
          <a:noFill/>
        </p:spPr>
        <p:txBody>
          <a:bodyPr wrap="square" rtlCol="0">
            <a:spAutoFit/>
          </a:bodyPr>
          <a:lstStyle/>
          <a:p>
            <a:r>
              <a:rPr lang="en-GB" sz="3200" dirty="0">
                <a:latin typeface="Calibri" panose="020F0502020204030204" pitchFamily="34" charset="0"/>
                <a:ea typeface="Calibri" panose="020F0502020204030204" pitchFamily="34" charset="0"/>
                <a:cs typeface="Calibri" panose="020F0502020204030204" pitchFamily="34" charset="0"/>
              </a:rPr>
              <a:t>A. 40% </a:t>
            </a:r>
          </a:p>
        </p:txBody>
      </p:sp>
      <p:sp>
        <p:nvSpPr>
          <p:cNvPr id="4" name="TextBox 3">
            <a:extLst>
              <a:ext uri="{FF2B5EF4-FFF2-40B4-BE49-F238E27FC236}">
                <a16:creationId xmlns:a16="http://schemas.microsoft.com/office/drawing/2014/main" id="{1F496755-39D0-49D5-8414-77875A7BDE23}"/>
              </a:ext>
            </a:extLst>
          </p:cNvPr>
          <p:cNvSpPr txBox="1"/>
          <p:nvPr/>
        </p:nvSpPr>
        <p:spPr>
          <a:xfrm>
            <a:off x="815788" y="3565885"/>
            <a:ext cx="1559859" cy="584775"/>
          </a:xfrm>
          <a:prstGeom prst="rect">
            <a:avLst/>
          </a:prstGeom>
          <a:noFill/>
        </p:spPr>
        <p:txBody>
          <a:bodyPr wrap="square" rtlCol="0">
            <a:spAutoFit/>
          </a:bodyPr>
          <a:lstStyle/>
          <a:p>
            <a:r>
              <a:rPr lang="en-GB" sz="3200" dirty="0">
                <a:latin typeface="Calibri" panose="020F0502020204030204" pitchFamily="34" charset="0"/>
                <a:ea typeface="Calibri" panose="020F0502020204030204" pitchFamily="34" charset="0"/>
                <a:cs typeface="Calibri" panose="020F0502020204030204" pitchFamily="34" charset="0"/>
              </a:rPr>
              <a:t>B. 25% </a:t>
            </a:r>
          </a:p>
        </p:txBody>
      </p:sp>
      <p:sp>
        <p:nvSpPr>
          <p:cNvPr id="5" name="TextBox 4">
            <a:extLst>
              <a:ext uri="{FF2B5EF4-FFF2-40B4-BE49-F238E27FC236}">
                <a16:creationId xmlns:a16="http://schemas.microsoft.com/office/drawing/2014/main" id="{C4F85A54-637A-406E-9106-D3346C37EA5F}"/>
              </a:ext>
            </a:extLst>
          </p:cNvPr>
          <p:cNvSpPr txBox="1"/>
          <p:nvPr/>
        </p:nvSpPr>
        <p:spPr>
          <a:xfrm>
            <a:off x="815788" y="4424429"/>
            <a:ext cx="1559859" cy="584775"/>
          </a:xfrm>
          <a:prstGeom prst="rect">
            <a:avLst/>
          </a:prstGeom>
          <a:noFill/>
        </p:spPr>
        <p:txBody>
          <a:bodyPr wrap="square" rtlCol="0">
            <a:spAutoFit/>
          </a:bodyPr>
          <a:lstStyle/>
          <a:p>
            <a:r>
              <a:rPr lang="en-GB" sz="3200" dirty="0">
                <a:latin typeface="Calibri" panose="020F0502020204030204" pitchFamily="34" charset="0"/>
                <a:ea typeface="Calibri" panose="020F0502020204030204" pitchFamily="34" charset="0"/>
                <a:cs typeface="Calibri" panose="020F0502020204030204" pitchFamily="34" charset="0"/>
              </a:rPr>
              <a:t>C. 80% </a:t>
            </a:r>
          </a:p>
        </p:txBody>
      </p:sp>
      <p:sp>
        <p:nvSpPr>
          <p:cNvPr id="6" name="TextBox 5">
            <a:extLst>
              <a:ext uri="{FF2B5EF4-FFF2-40B4-BE49-F238E27FC236}">
                <a16:creationId xmlns:a16="http://schemas.microsoft.com/office/drawing/2014/main" id="{A58031BE-864E-4267-91BA-D5464700561C}"/>
              </a:ext>
            </a:extLst>
          </p:cNvPr>
          <p:cNvSpPr txBox="1"/>
          <p:nvPr/>
        </p:nvSpPr>
        <p:spPr>
          <a:xfrm>
            <a:off x="797859" y="5172635"/>
            <a:ext cx="1559859" cy="584775"/>
          </a:xfrm>
          <a:prstGeom prst="rect">
            <a:avLst/>
          </a:prstGeom>
          <a:noFill/>
        </p:spPr>
        <p:txBody>
          <a:bodyPr wrap="square" rtlCol="0">
            <a:spAutoFit/>
          </a:bodyPr>
          <a:lstStyle/>
          <a:p>
            <a:r>
              <a:rPr lang="en-GB" sz="3200" dirty="0">
                <a:latin typeface="Calibri" panose="020F0502020204030204" pitchFamily="34" charset="0"/>
                <a:ea typeface="Calibri" panose="020F0502020204030204" pitchFamily="34" charset="0"/>
                <a:cs typeface="Calibri" panose="020F0502020204030204" pitchFamily="34" charset="0"/>
              </a:rPr>
              <a:t>D. 60% </a:t>
            </a:r>
          </a:p>
        </p:txBody>
      </p:sp>
      <p:sp>
        <p:nvSpPr>
          <p:cNvPr id="11" name="TextBox 10">
            <a:extLst>
              <a:ext uri="{FF2B5EF4-FFF2-40B4-BE49-F238E27FC236}">
                <a16:creationId xmlns:a16="http://schemas.microsoft.com/office/drawing/2014/main" id="{2FDDE58D-061F-4FC2-B6A4-F208CF85599B}"/>
              </a:ext>
            </a:extLst>
          </p:cNvPr>
          <p:cNvSpPr txBox="1"/>
          <p:nvPr/>
        </p:nvSpPr>
        <p:spPr>
          <a:xfrm>
            <a:off x="6499411" y="3450479"/>
            <a:ext cx="2662518" cy="769441"/>
          </a:xfrm>
          <a:prstGeom prst="rect">
            <a:avLst/>
          </a:prstGeom>
          <a:solidFill>
            <a:srgbClr val="92D050"/>
          </a:solidFill>
        </p:spPr>
        <p:txBody>
          <a:bodyPr wrap="square" rtlCol="0">
            <a:spAutoFit/>
          </a:bodyPr>
          <a:lstStyle/>
          <a:p>
            <a:pPr algn="ctr"/>
            <a:r>
              <a:rPr lang="en-GB" sz="4400" dirty="0">
                <a:latin typeface="Calibri" panose="020F0502020204030204" pitchFamily="34" charset="0"/>
                <a:ea typeface="Calibri" panose="020F0502020204030204" pitchFamily="34" charset="0"/>
                <a:cs typeface="Calibri" panose="020F0502020204030204" pitchFamily="34" charset="0"/>
              </a:rPr>
              <a:t>C. 80% </a:t>
            </a:r>
          </a:p>
        </p:txBody>
      </p:sp>
    </p:spTree>
    <p:extLst>
      <p:ext uri="{BB962C8B-B14F-4D97-AF65-F5344CB8AC3E}">
        <p14:creationId xmlns:p14="http://schemas.microsoft.com/office/powerpoint/2010/main" val="2109608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0A5D23-9AC6-4CD4-A20D-8DECC4D03E63}"/>
              </a:ext>
            </a:extLst>
          </p:cNvPr>
          <p:cNvSpPr txBox="1"/>
          <p:nvPr/>
        </p:nvSpPr>
        <p:spPr>
          <a:xfrm>
            <a:off x="977152" y="1407459"/>
            <a:ext cx="9870141" cy="1431161"/>
          </a:xfrm>
          <a:prstGeom prst="rect">
            <a:avLst/>
          </a:prstGeom>
          <a:noFill/>
        </p:spPr>
        <p:txBody>
          <a:bodyPr wrap="square" rtlCol="0">
            <a:spAutoFit/>
          </a:bodyPr>
          <a:lstStyle/>
          <a:p>
            <a:r>
              <a:rPr lang="en-GB" sz="2900" dirty="0">
                <a:solidFill>
                  <a:schemeClr val="accent4">
                    <a:lumMod val="75000"/>
                  </a:schemeClr>
                </a:solidFill>
                <a:latin typeface="Gill Sans MT" panose="020B0502020104020203" pitchFamily="34" charset="0"/>
              </a:rPr>
              <a:t>5. How many teaspoons of sugar does a large Starbucks white chocolate mocha contain.  </a:t>
            </a:r>
          </a:p>
          <a:p>
            <a:endParaRPr lang="en-GB" sz="2900" dirty="0">
              <a:solidFill>
                <a:schemeClr val="accent4">
                  <a:lumMod val="75000"/>
                </a:schemeClr>
              </a:solidFill>
              <a:latin typeface="Gill Sans MT" panose="020B0502020104020203" pitchFamily="34" charset="0"/>
            </a:endParaRPr>
          </a:p>
        </p:txBody>
      </p:sp>
      <p:sp>
        <p:nvSpPr>
          <p:cNvPr id="2" name="TextBox 1">
            <a:extLst>
              <a:ext uri="{FF2B5EF4-FFF2-40B4-BE49-F238E27FC236}">
                <a16:creationId xmlns:a16="http://schemas.microsoft.com/office/drawing/2014/main" id="{CDCAAC88-44F6-404A-9B60-6A7C48406BCC}"/>
              </a:ext>
            </a:extLst>
          </p:cNvPr>
          <p:cNvSpPr txBox="1"/>
          <p:nvPr/>
        </p:nvSpPr>
        <p:spPr>
          <a:xfrm>
            <a:off x="977152" y="2838620"/>
            <a:ext cx="3689116" cy="646331"/>
          </a:xfrm>
          <a:prstGeom prst="rect">
            <a:avLst/>
          </a:prstGeom>
          <a:noFill/>
        </p:spPr>
        <p:txBody>
          <a:bodyPr wrap="square" rtlCol="0">
            <a:spAutoFit/>
          </a:bodyPr>
          <a:lstStyle/>
          <a:p>
            <a:r>
              <a:rPr lang="en-GB" sz="3600" dirty="0">
                <a:latin typeface="Calibri" panose="020F0502020204030204" pitchFamily="34" charset="0"/>
                <a:ea typeface="Calibri" panose="020F0502020204030204" pitchFamily="34" charset="0"/>
                <a:cs typeface="Calibri" panose="020F0502020204030204" pitchFamily="34" charset="0"/>
              </a:rPr>
              <a:t>A. 11 </a:t>
            </a:r>
          </a:p>
        </p:txBody>
      </p:sp>
      <p:sp>
        <p:nvSpPr>
          <p:cNvPr id="3" name="TextBox 2">
            <a:extLst>
              <a:ext uri="{FF2B5EF4-FFF2-40B4-BE49-F238E27FC236}">
                <a16:creationId xmlns:a16="http://schemas.microsoft.com/office/drawing/2014/main" id="{DF04D9C4-A945-419E-BC75-C3E626FEDED6}"/>
              </a:ext>
            </a:extLst>
          </p:cNvPr>
          <p:cNvSpPr txBox="1"/>
          <p:nvPr/>
        </p:nvSpPr>
        <p:spPr>
          <a:xfrm>
            <a:off x="977152" y="3547349"/>
            <a:ext cx="1492671" cy="646331"/>
          </a:xfrm>
          <a:prstGeom prst="rect">
            <a:avLst/>
          </a:prstGeom>
          <a:noFill/>
        </p:spPr>
        <p:txBody>
          <a:bodyPr wrap="square" rtlCol="0">
            <a:spAutoFit/>
          </a:bodyPr>
          <a:lstStyle/>
          <a:p>
            <a:r>
              <a:rPr lang="en-GB" sz="3600" dirty="0">
                <a:latin typeface="Calibri" panose="020F0502020204030204" pitchFamily="34" charset="0"/>
                <a:ea typeface="Calibri" panose="020F0502020204030204" pitchFamily="34" charset="0"/>
                <a:cs typeface="Calibri" panose="020F0502020204030204" pitchFamily="34" charset="0"/>
              </a:rPr>
              <a:t>B. 5 </a:t>
            </a:r>
          </a:p>
        </p:txBody>
      </p:sp>
      <p:sp>
        <p:nvSpPr>
          <p:cNvPr id="5" name="TextBox 4">
            <a:extLst>
              <a:ext uri="{FF2B5EF4-FFF2-40B4-BE49-F238E27FC236}">
                <a16:creationId xmlns:a16="http://schemas.microsoft.com/office/drawing/2014/main" id="{450C14D9-55C3-4583-AC01-6AE80A0E57E5}"/>
              </a:ext>
            </a:extLst>
          </p:cNvPr>
          <p:cNvSpPr txBox="1"/>
          <p:nvPr/>
        </p:nvSpPr>
        <p:spPr>
          <a:xfrm>
            <a:off x="977152" y="4269781"/>
            <a:ext cx="1360695" cy="584775"/>
          </a:xfrm>
          <a:prstGeom prst="rect">
            <a:avLst/>
          </a:prstGeom>
          <a:noFill/>
        </p:spPr>
        <p:txBody>
          <a:bodyPr wrap="square" rtlCol="0">
            <a:spAutoFit/>
          </a:bodyPr>
          <a:lstStyle/>
          <a:p>
            <a:r>
              <a:rPr lang="en-GB" sz="3200" dirty="0">
                <a:latin typeface="Calibri" panose="020F0502020204030204" pitchFamily="34" charset="0"/>
                <a:ea typeface="Calibri" panose="020F0502020204030204" pitchFamily="34" charset="0"/>
                <a:cs typeface="Calibri" panose="020F0502020204030204" pitchFamily="34" charset="0"/>
              </a:rPr>
              <a:t>C. 18 </a:t>
            </a:r>
          </a:p>
        </p:txBody>
      </p:sp>
      <p:sp>
        <p:nvSpPr>
          <p:cNvPr id="6" name="TextBox 5">
            <a:extLst>
              <a:ext uri="{FF2B5EF4-FFF2-40B4-BE49-F238E27FC236}">
                <a16:creationId xmlns:a16="http://schemas.microsoft.com/office/drawing/2014/main" id="{FC3D4024-57BB-4B76-9A7E-D6D4E3E9F82F}"/>
              </a:ext>
            </a:extLst>
          </p:cNvPr>
          <p:cNvSpPr txBox="1"/>
          <p:nvPr/>
        </p:nvSpPr>
        <p:spPr>
          <a:xfrm>
            <a:off x="977152" y="4930657"/>
            <a:ext cx="1492671" cy="584775"/>
          </a:xfrm>
          <a:prstGeom prst="rect">
            <a:avLst/>
          </a:prstGeom>
          <a:noFill/>
        </p:spPr>
        <p:txBody>
          <a:bodyPr wrap="square" rtlCol="0">
            <a:spAutoFit/>
          </a:bodyPr>
          <a:lstStyle/>
          <a:p>
            <a:r>
              <a:rPr lang="en-GB" sz="3200" dirty="0">
                <a:latin typeface="Calibri" panose="020F0502020204030204" pitchFamily="34" charset="0"/>
                <a:ea typeface="Calibri" panose="020F0502020204030204" pitchFamily="34" charset="0"/>
                <a:cs typeface="Calibri" panose="020F0502020204030204" pitchFamily="34" charset="0"/>
              </a:rPr>
              <a:t>D. 9 </a:t>
            </a:r>
          </a:p>
        </p:txBody>
      </p:sp>
      <p:sp>
        <p:nvSpPr>
          <p:cNvPr id="11" name="TextBox 10">
            <a:extLst>
              <a:ext uri="{FF2B5EF4-FFF2-40B4-BE49-F238E27FC236}">
                <a16:creationId xmlns:a16="http://schemas.microsoft.com/office/drawing/2014/main" id="{198C2B02-10EC-480C-AF56-CEC9225B4E38}"/>
              </a:ext>
            </a:extLst>
          </p:cNvPr>
          <p:cNvSpPr txBox="1"/>
          <p:nvPr/>
        </p:nvSpPr>
        <p:spPr>
          <a:xfrm>
            <a:off x="7466029" y="2838620"/>
            <a:ext cx="2111604" cy="830997"/>
          </a:xfrm>
          <a:prstGeom prst="rect">
            <a:avLst/>
          </a:prstGeom>
          <a:solidFill>
            <a:srgbClr val="92D050"/>
          </a:solidFill>
        </p:spPr>
        <p:txBody>
          <a:bodyPr wrap="square" rtlCol="0">
            <a:spAutoFit/>
          </a:bodyPr>
          <a:lstStyle/>
          <a:p>
            <a:r>
              <a:rPr lang="en-GB" sz="4800" dirty="0">
                <a:latin typeface="Calibri" panose="020F0502020204030204" pitchFamily="34" charset="0"/>
                <a:ea typeface="Calibri" panose="020F0502020204030204" pitchFamily="34" charset="0"/>
                <a:cs typeface="Calibri" panose="020F0502020204030204" pitchFamily="34" charset="0"/>
              </a:rPr>
              <a:t>C. 18 </a:t>
            </a:r>
          </a:p>
        </p:txBody>
      </p:sp>
    </p:spTree>
    <p:extLst>
      <p:ext uri="{BB962C8B-B14F-4D97-AF65-F5344CB8AC3E}">
        <p14:creationId xmlns:p14="http://schemas.microsoft.com/office/powerpoint/2010/main" val="2269166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FB2C0-E161-4406-A0C6-781FB5EAC9C0}"/>
              </a:ext>
            </a:extLst>
          </p:cNvPr>
          <p:cNvSpPr>
            <a:spLocks noGrp="1"/>
          </p:cNvSpPr>
          <p:nvPr>
            <p:ph type="title"/>
          </p:nvPr>
        </p:nvSpPr>
        <p:spPr/>
        <p:txBody>
          <a:bodyPr/>
          <a:lstStyle/>
          <a:p>
            <a:r>
              <a:rPr lang="en-GB" dirty="0"/>
              <a:t>What is Physical Activity?</a:t>
            </a:r>
          </a:p>
        </p:txBody>
      </p:sp>
      <p:pic>
        <p:nvPicPr>
          <p:cNvPr id="4" name="Picture 2" descr="Physical activity includes: active living, active travel, active recreation, active sport (informal sport and organised sport)">
            <a:extLst>
              <a:ext uri="{FF2B5EF4-FFF2-40B4-BE49-F238E27FC236}">
                <a16:creationId xmlns:a16="http://schemas.microsoft.com/office/drawing/2014/main" id="{488FDA59-DB4A-419E-A738-655994F114E1}"/>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2424064" y="1417141"/>
            <a:ext cx="7343872" cy="489591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7121FAB3-11AC-44C6-BD2E-E05BD8720BDE}"/>
              </a:ext>
            </a:extLst>
          </p:cNvPr>
          <p:cNvCxnSpPr>
            <a:cxnSpLocks/>
          </p:cNvCxnSpPr>
          <p:nvPr/>
        </p:nvCxnSpPr>
        <p:spPr>
          <a:xfrm flipV="1">
            <a:off x="1988019" y="4096865"/>
            <a:ext cx="1055497" cy="567558"/>
          </a:xfrm>
          <a:prstGeom prst="straightConnector1">
            <a:avLst/>
          </a:prstGeom>
          <a:ln w="57150">
            <a:solidFill>
              <a:srgbClr val="26A6CB"/>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8AF339A2-9FC4-452F-883B-F104C1969127}"/>
              </a:ext>
            </a:extLst>
          </p:cNvPr>
          <p:cNvSpPr/>
          <p:nvPr/>
        </p:nvSpPr>
        <p:spPr>
          <a:xfrm>
            <a:off x="2667813" y="3285886"/>
            <a:ext cx="1497365" cy="1652062"/>
          </a:xfrm>
          <a:prstGeom prst="ellipse">
            <a:avLst/>
          </a:prstGeom>
          <a:noFill/>
          <a:ln w="57150">
            <a:solidFill>
              <a:srgbClr val="26A6C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230E27A4-F5E8-4104-B231-DFC38BAA53B5}"/>
              </a:ext>
            </a:extLst>
          </p:cNvPr>
          <p:cNvSpPr/>
          <p:nvPr/>
        </p:nvSpPr>
        <p:spPr>
          <a:xfrm>
            <a:off x="3983968" y="3285886"/>
            <a:ext cx="1644301" cy="1652062"/>
          </a:xfrm>
          <a:prstGeom prst="ellipse">
            <a:avLst/>
          </a:prstGeom>
          <a:noFill/>
          <a:ln w="57150">
            <a:solidFill>
              <a:srgbClr val="26A6C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4B6065DE-7CF3-484D-9C3D-F9CC101D5D5A}"/>
              </a:ext>
            </a:extLst>
          </p:cNvPr>
          <p:cNvSpPr/>
          <p:nvPr/>
        </p:nvSpPr>
        <p:spPr>
          <a:xfrm>
            <a:off x="5388551" y="3331323"/>
            <a:ext cx="1555873" cy="1652062"/>
          </a:xfrm>
          <a:prstGeom prst="ellipse">
            <a:avLst/>
          </a:prstGeom>
          <a:noFill/>
          <a:ln w="57150">
            <a:solidFill>
              <a:srgbClr val="26A6C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8020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ock , timer (time passage) icon / 30 minutes Stock Vector | Adobe Stock">
            <a:extLst>
              <a:ext uri="{FF2B5EF4-FFF2-40B4-BE49-F238E27FC236}">
                <a16:creationId xmlns:a16="http://schemas.microsoft.com/office/drawing/2014/main" id="{6F17CD7A-18CD-413D-9AD5-13DA0369C48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136"/>
          <a:stretch/>
        </p:blipFill>
        <p:spPr bwMode="auto">
          <a:xfrm>
            <a:off x="5231876" y="1184222"/>
            <a:ext cx="4258972" cy="44895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A1EC102-B8F3-4EA0-87F9-F19E9425C215}"/>
              </a:ext>
            </a:extLst>
          </p:cNvPr>
          <p:cNvSpPr txBox="1"/>
          <p:nvPr/>
        </p:nvSpPr>
        <p:spPr>
          <a:xfrm>
            <a:off x="3167406" y="405353"/>
            <a:ext cx="7927943" cy="646331"/>
          </a:xfrm>
          <a:prstGeom prst="rect">
            <a:avLst/>
          </a:prstGeom>
          <a:noFill/>
        </p:spPr>
        <p:txBody>
          <a:bodyPr wrap="square" rtlCol="0">
            <a:spAutoFit/>
          </a:bodyPr>
          <a:lstStyle/>
          <a:p>
            <a:r>
              <a:rPr lang="en-GB" sz="3600" dirty="0">
                <a:solidFill>
                  <a:srgbClr val="42A890"/>
                </a:solidFill>
                <a:latin typeface="Gill Sans MT" panose="020B0502020104020203" pitchFamily="34" charset="0"/>
              </a:rPr>
              <a:t>Making Physical Activity part of your life </a:t>
            </a:r>
          </a:p>
        </p:txBody>
      </p:sp>
      <p:sp>
        <p:nvSpPr>
          <p:cNvPr id="5" name="TextBox 4">
            <a:extLst>
              <a:ext uri="{FF2B5EF4-FFF2-40B4-BE49-F238E27FC236}">
                <a16:creationId xmlns:a16="http://schemas.microsoft.com/office/drawing/2014/main" id="{BB5E92E0-21AB-4FBE-9A37-AE18999ACA4D}"/>
              </a:ext>
            </a:extLst>
          </p:cNvPr>
          <p:cNvSpPr txBox="1"/>
          <p:nvPr/>
        </p:nvSpPr>
        <p:spPr>
          <a:xfrm>
            <a:off x="707010" y="2271859"/>
            <a:ext cx="4258972" cy="2554545"/>
          </a:xfrm>
          <a:prstGeom prst="rect">
            <a:avLst/>
          </a:prstGeom>
          <a:noFill/>
        </p:spPr>
        <p:txBody>
          <a:bodyPr wrap="square" rtlCol="0">
            <a:spAutoFit/>
          </a:bodyPr>
          <a:lstStyle/>
          <a:p>
            <a:r>
              <a:rPr lang="en-GB" sz="3200" dirty="0">
                <a:latin typeface="Gill Sans MT" panose="020B0502020104020203" pitchFamily="34" charset="0"/>
              </a:rPr>
              <a:t>There are 1440 minutes in every day. </a:t>
            </a:r>
          </a:p>
          <a:p>
            <a:endParaRPr lang="en-GB" sz="3200" dirty="0">
              <a:latin typeface="Gill Sans MT" panose="020B0502020104020203" pitchFamily="34" charset="0"/>
            </a:endParaRPr>
          </a:p>
          <a:p>
            <a:r>
              <a:rPr lang="en-GB" sz="3200" dirty="0">
                <a:latin typeface="Gill Sans MT" panose="020B0502020104020203" pitchFamily="34" charset="0"/>
              </a:rPr>
              <a:t>Schedule 30 of them for physical activity </a:t>
            </a:r>
          </a:p>
        </p:txBody>
      </p:sp>
    </p:spTree>
    <p:extLst>
      <p:ext uri="{BB962C8B-B14F-4D97-AF65-F5344CB8AC3E}">
        <p14:creationId xmlns:p14="http://schemas.microsoft.com/office/powerpoint/2010/main" val="2255743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1CB4E-2951-4BA5-A077-C1BFCF5C1BC1}"/>
              </a:ext>
            </a:extLst>
          </p:cNvPr>
          <p:cNvSpPr>
            <a:spLocks noGrp="1"/>
          </p:cNvSpPr>
          <p:nvPr>
            <p:ph type="title"/>
          </p:nvPr>
        </p:nvSpPr>
        <p:spPr/>
        <p:txBody>
          <a:bodyPr/>
          <a:lstStyle/>
          <a:p>
            <a:r>
              <a:rPr lang="en-GB" dirty="0"/>
              <a:t>Why should we talk about this? </a:t>
            </a:r>
          </a:p>
        </p:txBody>
      </p:sp>
      <p:sp>
        <p:nvSpPr>
          <p:cNvPr id="3" name="Content Placeholder 2">
            <a:extLst>
              <a:ext uri="{FF2B5EF4-FFF2-40B4-BE49-F238E27FC236}">
                <a16:creationId xmlns:a16="http://schemas.microsoft.com/office/drawing/2014/main" id="{551DD9F0-F763-4654-9883-FCD37C0AFF39}"/>
              </a:ext>
            </a:extLst>
          </p:cNvPr>
          <p:cNvSpPr>
            <a:spLocks noGrp="1"/>
          </p:cNvSpPr>
          <p:nvPr>
            <p:ph idx="1"/>
          </p:nvPr>
        </p:nvSpPr>
        <p:spPr>
          <a:xfrm>
            <a:off x="1067093" y="2053404"/>
            <a:ext cx="8595360" cy="3486783"/>
          </a:xfrm>
        </p:spPr>
        <p:txBody>
          <a:bodyPr/>
          <a:lstStyle/>
          <a:p>
            <a:pPr marL="0" indent="0">
              <a:buNone/>
            </a:pPr>
            <a:r>
              <a:rPr lang="en-GB" sz="3200" b="1" dirty="0">
                <a:solidFill>
                  <a:srgbClr val="92D050"/>
                </a:solidFill>
              </a:rPr>
              <a:t>Improved quality of life by; </a:t>
            </a:r>
          </a:p>
          <a:p>
            <a:pPr marL="0" indent="0">
              <a:buNone/>
            </a:pPr>
            <a:endParaRPr lang="en-GB" b="1" dirty="0">
              <a:solidFill>
                <a:srgbClr val="92D050"/>
              </a:solidFill>
            </a:endParaRPr>
          </a:p>
          <a:p>
            <a:r>
              <a:rPr lang="en-GB" sz="2000" dirty="0">
                <a:solidFill>
                  <a:srgbClr val="002060"/>
                </a:solidFill>
              </a:rPr>
              <a:t>Enhanced cognitive function</a:t>
            </a:r>
          </a:p>
          <a:p>
            <a:r>
              <a:rPr lang="en-GB" sz="2000" dirty="0">
                <a:solidFill>
                  <a:srgbClr val="002060"/>
                </a:solidFill>
              </a:rPr>
              <a:t>Social interaction opportunities </a:t>
            </a:r>
          </a:p>
          <a:p>
            <a:r>
              <a:rPr lang="en-GB" sz="2000" dirty="0">
                <a:solidFill>
                  <a:srgbClr val="002060"/>
                </a:solidFill>
              </a:rPr>
              <a:t>Fall prevention</a:t>
            </a:r>
          </a:p>
          <a:p>
            <a:r>
              <a:rPr lang="en-GB" sz="2000" dirty="0">
                <a:solidFill>
                  <a:srgbClr val="002060"/>
                </a:solidFill>
              </a:rPr>
              <a:t>Empowerment and sense of achievement </a:t>
            </a:r>
          </a:p>
          <a:p>
            <a:r>
              <a:rPr lang="en-GB" sz="2000" dirty="0">
                <a:solidFill>
                  <a:srgbClr val="002060"/>
                </a:solidFill>
              </a:rPr>
              <a:t>Pain management </a:t>
            </a:r>
          </a:p>
        </p:txBody>
      </p:sp>
    </p:spTree>
    <p:extLst>
      <p:ext uri="{BB962C8B-B14F-4D97-AF65-F5344CB8AC3E}">
        <p14:creationId xmlns:p14="http://schemas.microsoft.com/office/powerpoint/2010/main" val="1431218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DDB84-612B-411C-B474-5513A6210B85}"/>
              </a:ext>
            </a:extLst>
          </p:cNvPr>
          <p:cNvSpPr>
            <a:spLocks noGrp="1"/>
          </p:cNvSpPr>
          <p:nvPr>
            <p:ph type="title"/>
          </p:nvPr>
        </p:nvSpPr>
        <p:spPr>
          <a:xfrm>
            <a:off x="2863023" y="240144"/>
            <a:ext cx="9692640" cy="878523"/>
          </a:xfrm>
        </p:spPr>
        <p:txBody>
          <a:bodyPr/>
          <a:lstStyle/>
          <a:p>
            <a:r>
              <a:rPr lang="en-GB" dirty="0"/>
              <a:t>Falls prevention study</a:t>
            </a:r>
          </a:p>
        </p:txBody>
      </p:sp>
      <p:pic>
        <p:nvPicPr>
          <p:cNvPr id="5" name="Content Placeholder 4">
            <a:extLst>
              <a:ext uri="{FF2B5EF4-FFF2-40B4-BE49-F238E27FC236}">
                <a16:creationId xmlns:a16="http://schemas.microsoft.com/office/drawing/2014/main" id="{87C6CC1C-68DC-4324-AFF3-300B87B7B8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1579" y="1118667"/>
            <a:ext cx="4324280" cy="5064116"/>
          </a:xfrm>
        </p:spPr>
      </p:pic>
    </p:spTree>
    <p:extLst>
      <p:ext uri="{BB962C8B-B14F-4D97-AF65-F5344CB8AC3E}">
        <p14:creationId xmlns:p14="http://schemas.microsoft.com/office/powerpoint/2010/main" val="4017079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850C-973F-42D3-83EE-AE211128A846}"/>
              </a:ext>
            </a:extLst>
          </p:cNvPr>
          <p:cNvSpPr>
            <a:spLocks noGrp="1"/>
          </p:cNvSpPr>
          <p:nvPr>
            <p:ph type="title"/>
          </p:nvPr>
        </p:nvSpPr>
        <p:spPr/>
        <p:txBody>
          <a:bodyPr/>
          <a:lstStyle/>
          <a:p>
            <a:r>
              <a:rPr lang="en-GB" dirty="0"/>
              <a:t>What could be included</a:t>
            </a:r>
          </a:p>
        </p:txBody>
      </p:sp>
      <p:sp>
        <p:nvSpPr>
          <p:cNvPr id="3" name="TextBox 2">
            <a:extLst>
              <a:ext uri="{FF2B5EF4-FFF2-40B4-BE49-F238E27FC236}">
                <a16:creationId xmlns:a16="http://schemas.microsoft.com/office/drawing/2014/main" id="{8D85CB4B-2610-4F89-A26A-F317CF872BC5}"/>
              </a:ext>
            </a:extLst>
          </p:cNvPr>
          <p:cNvSpPr txBox="1"/>
          <p:nvPr/>
        </p:nvSpPr>
        <p:spPr>
          <a:xfrm>
            <a:off x="1147482" y="1757082"/>
            <a:ext cx="7835153" cy="4647426"/>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General mobilisation exercises to improve fitness and mobility</a:t>
            </a:r>
            <a:b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br>
            <a:endPar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Stretching exercises to reduce stiffness and improve range of movement</a:t>
            </a:r>
            <a:b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br>
            <a:endPar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Musical exercise including dance and aerobics</a:t>
            </a:r>
            <a:b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br>
            <a:endPar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Chair exercises, which can be done by people while seated</a:t>
            </a:r>
            <a:b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br>
            <a:endPar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Think about daily movement opportunities – not always structured</a:t>
            </a:r>
            <a:b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br>
            <a:endPar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Be creative and inclusive</a:t>
            </a:r>
          </a:p>
          <a:p>
            <a:pPr marL="285750" indent="-285750">
              <a:buFont typeface="Arial" panose="020B0604020202020204" pitchFamily="34" charset="0"/>
              <a:buChar char="•"/>
            </a:pPr>
            <a:endParaRPr lang="en-GB" sz="2000" dirty="0">
              <a:solidFill>
                <a:srgbClr val="003399"/>
              </a:solidFill>
              <a:latin typeface="Calibri" panose="020F0502020204030204" pitchFamily="34" charset="0"/>
              <a:ea typeface="Calibri" panose="020F0502020204030204" pitchFamily="34" charset="0"/>
              <a:cs typeface="Calibri" panose="020F0502020204030204" pitchFamily="34" charset="0"/>
            </a:endParaRPr>
          </a:p>
          <a:p>
            <a:r>
              <a:rPr lang="en-GB" dirty="0">
                <a:hlinkClick r:id="rId2"/>
              </a:rPr>
              <a:t>https://www.youtube.com/watch?v=bs8gc9lg7M0</a:t>
            </a: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281275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8E5D-E822-404C-8223-0550F3F7CDAB}"/>
              </a:ext>
            </a:extLst>
          </p:cNvPr>
          <p:cNvSpPr>
            <a:spLocks noGrp="1"/>
          </p:cNvSpPr>
          <p:nvPr>
            <p:ph type="title"/>
          </p:nvPr>
        </p:nvSpPr>
        <p:spPr/>
        <p:txBody>
          <a:bodyPr/>
          <a:lstStyle/>
          <a:p>
            <a:r>
              <a:rPr lang="en-GB" dirty="0"/>
              <a:t>Who are Yorkshire Sport Foundation?</a:t>
            </a:r>
          </a:p>
        </p:txBody>
      </p:sp>
      <p:sp>
        <p:nvSpPr>
          <p:cNvPr id="3" name="Content Placeholder 2">
            <a:extLst>
              <a:ext uri="{FF2B5EF4-FFF2-40B4-BE49-F238E27FC236}">
                <a16:creationId xmlns:a16="http://schemas.microsoft.com/office/drawing/2014/main" id="{DC6825EE-D7FE-4718-AB92-B1E9CD4248E0}"/>
              </a:ext>
            </a:extLst>
          </p:cNvPr>
          <p:cNvSpPr>
            <a:spLocks noGrp="1"/>
          </p:cNvSpPr>
          <p:nvPr>
            <p:ph idx="1"/>
          </p:nvPr>
        </p:nvSpPr>
        <p:spPr>
          <a:xfrm>
            <a:off x="1491207" y="1736313"/>
            <a:ext cx="8595360" cy="3900916"/>
          </a:xfrm>
        </p:spPr>
        <p:txBody>
          <a:bodyPr>
            <a:normAutofit lnSpcReduction="10000"/>
          </a:bodyPr>
          <a:lstStyle/>
          <a:p>
            <a:r>
              <a:rPr lang="en-GB" sz="2400" dirty="0"/>
              <a:t>Yorkshire Sport Foundation is a charitable company limited by guarantee and is the Active Partnership for the West Yorkshire and South Yorkshire areas. </a:t>
            </a:r>
          </a:p>
          <a:p>
            <a:r>
              <a:rPr lang="en-GB" sz="2400" dirty="0"/>
              <a:t>Our vision is for there to be ‘a vibrant, healthy, prosperous Yorkshire through everyone moving more’ and our role is to connect, influence and support organisations in doing so. </a:t>
            </a:r>
          </a:p>
          <a:p>
            <a:r>
              <a:rPr lang="en-GB" sz="2400" dirty="0"/>
              <a:t>We believe in the power of movement, physical activity and sport to change people’s lives, bring us together and tackle inequalities.  We want as many people as possible to enjoy all the benefits being active can bring.</a:t>
            </a:r>
          </a:p>
          <a:p>
            <a:endParaRPr lang="en-GB" dirty="0"/>
          </a:p>
        </p:txBody>
      </p:sp>
    </p:spTree>
    <p:extLst>
      <p:ext uri="{BB962C8B-B14F-4D97-AF65-F5344CB8AC3E}">
        <p14:creationId xmlns:p14="http://schemas.microsoft.com/office/powerpoint/2010/main" val="3425301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3F56E-FBAC-4BD4-8BB8-4C518AECC0E8}"/>
              </a:ext>
            </a:extLst>
          </p:cNvPr>
          <p:cNvSpPr>
            <a:spLocks noGrp="1"/>
          </p:cNvSpPr>
          <p:nvPr>
            <p:ph type="title"/>
          </p:nvPr>
        </p:nvSpPr>
        <p:spPr/>
        <p:txBody>
          <a:bodyPr/>
          <a:lstStyle/>
          <a:p>
            <a:r>
              <a:rPr lang="en-GB" dirty="0"/>
              <a:t>What do people say (residents)? </a:t>
            </a:r>
          </a:p>
        </p:txBody>
      </p:sp>
      <p:sp>
        <p:nvSpPr>
          <p:cNvPr id="4" name="Subtitle 2">
            <a:extLst>
              <a:ext uri="{FF2B5EF4-FFF2-40B4-BE49-F238E27FC236}">
                <a16:creationId xmlns:a16="http://schemas.microsoft.com/office/drawing/2014/main" id="{AF9A006F-6492-401A-B679-308A38C33B2A}"/>
              </a:ext>
            </a:extLst>
          </p:cNvPr>
          <p:cNvSpPr txBox="1">
            <a:spLocks noGrp="1"/>
          </p:cNvSpPr>
          <p:nvPr>
            <p:ph idx="1"/>
          </p:nvPr>
        </p:nvSpPr>
        <p:spPr>
          <a:xfrm>
            <a:off x="430213" y="1649413"/>
            <a:ext cx="8596312" cy="43513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I think it’s amazing. I love singing and moving.</a:t>
            </a:r>
            <a:b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br>
            <a:endPar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I LOVE IT, I love joining in, I love the music, I JUST LOVE IT!</a:t>
            </a:r>
            <a:b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br>
            <a:endPar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My left arm has been stiff but since starting these exercises I feel it’s a lot better. I feel energised.</a:t>
            </a:r>
            <a:b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br>
            <a:endPar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It makes me feel alive and happy. I love it because it lifts me. I have made new friends because more people come into the lounge to join in who usually wouldn’t sit in the lounge. I can also sleep better after I have done the exercises.</a:t>
            </a:r>
            <a:b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br>
            <a:endPar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I can move my hands and feet better after doing the exercises, it makes me want to get up and dance.</a:t>
            </a:r>
          </a:p>
          <a:p>
            <a:endParaRPr lang="en-GB" sz="1800" dirty="0"/>
          </a:p>
          <a:p>
            <a:endParaRPr lang="en-GB" sz="1600" dirty="0"/>
          </a:p>
          <a:p>
            <a:endParaRPr lang="en-GB" sz="1600" dirty="0"/>
          </a:p>
        </p:txBody>
      </p:sp>
    </p:spTree>
    <p:extLst>
      <p:ext uri="{BB962C8B-B14F-4D97-AF65-F5344CB8AC3E}">
        <p14:creationId xmlns:p14="http://schemas.microsoft.com/office/powerpoint/2010/main" val="2828849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82B3C-0072-4250-AEBF-A3E40F17E3D5}"/>
              </a:ext>
            </a:extLst>
          </p:cNvPr>
          <p:cNvSpPr>
            <a:spLocks noGrp="1"/>
          </p:cNvSpPr>
          <p:nvPr>
            <p:ph type="title"/>
          </p:nvPr>
        </p:nvSpPr>
        <p:spPr/>
        <p:txBody>
          <a:bodyPr/>
          <a:lstStyle/>
          <a:p>
            <a:r>
              <a:rPr lang="en-GB" dirty="0"/>
              <a:t>What do people say (staff)? </a:t>
            </a:r>
          </a:p>
        </p:txBody>
      </p:sp>
      <p:sp>
        <p:nvSpPr>
          <p:cNvPr id="3" name="Subtitle 2">
            <a:extLst>
              <a:ext uri="{FF2B5EF4-FFF2-40B4-BE49-F238E27FC236}">
                <a16:creationId xmlns:a16="http://schemas.microsoft.com/office/drawing/2014/main" id="{D871F199-76DE-4E03-9250-EA6AEE03CDDB}"/>
              </a:ext>
            </a:extLst>
          </p:cNvPr>
          <p:cNvSpPr txBox="1">
            <a:spLocks/>
          </p:cNvSpPr>
          <p:nvPr/>
        </p:nvSpPr>
        <p:spPr>
          <a:xfrm>
            <a:off x="744071" y="1729936"/>
            <a:ext cx="9144000" cy="32010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We all appreciate the movement to music, it certainly brings a smile to everyone’s face. Please keep coming, many thanks from all of us!</a:t>
            </a:r>
          </a:p>
          <a:p>
            <a:pPr algn="just"/>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I feel happy watching the residents smile and laugh. It is such a positive thing, it has given the residents more social interaction – you can see they are so happy, they talk about it all day, asking when you’ll be back! One of the residents has requested to do more chair exercises in a recent residents meeting. It has encouraged me to do more exercises with the residents, it has so many benefits.</a:t>
            </a:r>
          </a:p>
          <a:p>
            <a:pPr algn="just"/>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It was brilliant to see some of the residents remember who they are and what they were here for. It became very evident that the residents had retained some of the dance moves from the previous week and they were able to do some without any prompting. The sessions are incredible. The interaction and enjoyment were brilliant for the residents. I would highly recommend it to anyone living with or without dementia. It’s enjoyable for everyone.</a:t>
            </a:r>
          </a:p>
          <a:p>
            <a:pPr algn="just"/>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I just wanted to let you know that residents told me this morning about how much they’re enjoying the Love to Move mornings! I feel it’s important you get to hear the feedback from them, you’re obviously making an impact!</a:t>
            </a:r>
          </a:p>
          <a:p>
            <a:pPr algn="just"/>
            <a:endParaRPr lang="en-GB" sz="1800" dirty="0"/>
          </a:p>
          <a:p>
            <a:pPr algn="just"/>
            <a:endParaRPr lang="en-GB" sz="1600" dirty="0"/>
          </a:p>
          <a:p>
            <a:pPr algn="just"/>
            <a:endParaRPr lang="en-GB" sz="1600" dirty="0"/>
          </a:p>
          <a:p>
            <a:pPr algn="just"/>
            <a:endParaRPr lang="en-GB" sz="1600" dirty="0"/>
          </a:p>
          <a:p>
            <a:pPr algn="just"/>
            <a:endParaRPr lang="en-GB" sz="1600" dirty="0"/>
          </a:p>
        </p:txBody>
      </p:sp>
    </p:spTree>
    <p:extLst>
      <p:ext uri="{BB962C8B-B14F-4D97-AF65-F5344CB8AC3E}">
        <p14:creationId xmlns:p14="http://schemas.microsoft.com/office/powerpoint/2010/main" val="1040640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7E49D-8AE0-401A-87D1-9E098EA2D2D0}"/>
              </a:ext>
            </a:extLst>
          </p:cNvPr>
          <p:cNvSpPr>
            <a:spLocks noGrp="1"/>
          </p:cNvSpPr>
          <p:nvPr>
            <p:ph type="title"/>
          </p:nvPr>
        </p:nvSpPr>
        <p:spPr>
          <a:xfrm>
            <a:off x="2791208" y="158239"/>
            <a:ext cx="9692640" cy="878523"/>
          </a:xfrm>
        </p:spPr>
        <p:txBody>
          <a:bodyPr/>
          <a:lstStyle/>
          <a:p>
            <a:r>
              <a:rPr lang="en-GB" dirty="0"/>
              <a:t>In todays world </a:t>
            </a:r>
          </a:p>
        </p:txBody>
      </p:sp>
      <p:pic>
        <p:nvPicPr>
          <p:cNvPr id="2050" name="Picture 2" descr="Tesco.com Teams Up Again With Mercedes-Benz Vans As Home Delivery Records  Continue To Tumble. - Food Voices">
            <a:extLst>
              <a:ext uri="{FF2B5EF4-FFF2-40B4-BE49-F238E27FC236}">
                <a16:creationId xmlns:a16="http://schemas.microsoft.com/office/drawing/2014/main" id="{E8605A43-5FE3-4470-9653-05A7474A6E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6663" y="341526"/>
            <a:ext cx="4102356" cy="25786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ust Turn Off the Lights!&quot; Or How I'm Turning Into My Father">
            <a:extLst>
              <a:ext uri="{FF2B5EF4-FFF2-40B4-BE49-F238E27FC236}">
                <a16:creationId xmlns:a16="http://schemas.microsoft.com/office/drawing/2014/main" id="{7EA147D3-32D0-4DC3-B042-0B307E70E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12" y="1630838"/>
            <a:ext cx="2965793" cy="19702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or Kids electric toothbrush HX6311/07 | Sonicare">
            <a:extLst>
              <a:ext uri="{FF2B5EF4-FFF2-40B4-BE49-F238E27FC236}">
                <a16:creationId xmlns:a16="http://schemas.microsoft.com/office/drawing/2014/main" id="{258A5A55-2A11-4523-B93A-81BE6FE3D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8559" y="3568026"/>
            <a:ext cx="2965792" cy="227877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9 Tips to Make Washing Dishes Easier">
            <a:extLst>
              <a:ext uri="{FF2B5EF4-FFF2-40B4-BE49-F238E27FC236}">
                <a16:creationId xmlns:a16="http://schemas.microsoft.com/office/drawing/2014/main" id="{EC5517F2-9E4B-4630-A093-B646A89D76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5077" y="3615525"/>
            <a:ext cx="3792612" cy="253075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ouston Car Wash Guide To Avoid Car Damage - SOAP Hand Car Wash">
            <a:extLst>
              <a:ext uri="{FF2B5EF4-FFF2-40B4-BE49-F238E27FC236}">
                <a16:creationId xmlns:a16="http://schemas.microsoft.com/office/drawing/2014/main" id="{207FECF5-48BB-4EE5-94DB-7302E9E917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245" y="4084679"/>
            <a:ext cx="2600325" cy="17621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artoon Businessman at an Elevator That Moves Sideways #66791 by Ron  Leishman">
            <a:extLst>
              <a:ext uri="{FF2B5EF4-FFF2-40B4-BE49-F238E27FC236}">
                <a16:creationId xmlns:a16="http://schemas.microsoft.com/office/drawing/2014/main" id="{534132AD-5D77-422C-867F-65FA89741AF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182" b="9093"/>
          <a:stretch/>
        </p:blipFill>
        <p:spPr bwMode="auto">
          <a:xfrm>
            <a:off x="5027183" y="3601040"/>
            <a:ext cx="2610345" cy="233784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Young Business Man Holding Or Showing A New Brand Blank Screen Laptop  Computer And Mobile Cell Smartphone In Hand Modern Lifestyle Digital  Technology Device Gadget Mobile App In Cartoon Stock Illustration -">
            <a:extLst>
              <a:ext uri="{FF2B5EF4-FFF2-40B4-BE49-F238E27FC236}">
                <a16:creationId xmlns:a16="http://schemas.microsoft.com/office/drawing/2014/main" id="{CCCB2CBC-301F-4850-9128-58CB4FE6D5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3702" y="1010211"/>
            <a:ext cx="2135564" cy="206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096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10B80E-B93E-4F0C-912C-1833D927C2B7}"/>
              </a:ext>
            </a:extLst>
          </p:cNvPr>
          <p:cNvSpPr>
            <a:spLocks noGrp="1"/>
          </p:cNvSpPr>
          <p:nvPr>
            <p:ph type="ctrTitle"/>
          </p:nvPr>
        </p:nvSpPr>
        <p:spPr>
          <a:xfrm>
            <a:off x="1924987" y="1950450"/>
            <a:ext cx="9418320" cy="2205318"/>
          </a:xfrm>
        </p:spPr>
        <p:txBody>
          <a:bodyPr/>
          <a:lstStyle/>
          <a:p>
            <a:r>
              <a:rPr lang="en-GB" dirty="0"/>
              <a:t>Benefits  </a:t>
            </a:r>
            <a:br>
              <a:rPr lang="en-GB" dirty="0"/>
            </a:br>
            <a:r>
              <a:rPr lang="en-GB" dirty="0"/>
              <a:t>To Moving More </a:t>
            </a:r>
          </a:p>
        </p:txBody>
      </p:sp>
    </p:spTree>
    <p:extLst>
      <p:ext uri="{BB962C8B-B14F-4D97-AF65-F5344CB8AC3E}">
        <p14:creationId xmlns:p14="http://schemas.microsoft.com/office/powerpoint/2010/main" val="1240423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3F9CD5-E862-41F4-8A6E-FC1E73580B71}"/>
              </a:ext>
            </a:extLst>
          </p:cNvPr>
          <p:cNvSpPr txBox="1"/>
          <p:nvPr/>
        </p:nvSpPr>
        <p:spPr>
          <a:xfrm>
            <a:off x="747906" y="1417232"/>
            <a:ext cx="8028541" cy="707886"/>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On your tables use the flipchart paper to discuss benefits to Moving More. </a:t>
            </a:r>
          </a:p>
        </p:txBody>
      </p:sp>
      <p:sp>
        <p:nvSpPr>
          <p:cNvPr id="5" name="TextBox 4">
            <a:extLst>
              <a:ext uri="{FF2B5EF4-FFF2-40B4-BE49-F238E27FC236}">
                <a16:creationId xmlns:a16="http://schemas.microsoft.com/office/drawing/2014/main" id="{508F9782-EA61-4061-9573-83FA2DAD9112}"/>
              </a:ext>
            </a:extLst>
          </p:cNvPr>
          <p:cNvSpPr txBox="1"/>
          <p:nvPr/>
        </p:nvSpPr>
        <p:spPr>
          <a:xfrm>
            <a:off x="747906" y="2122022"/>
            <a:ext cx="8207835" cy="984885"/>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Swapping your flip chart paper with another table agree as a group 5 significant benefits. </a:t>
            </a:r>
          </a:p>
          <a:p>
            <a:endParaRPr lang="en-GB" dirty="0"/>
          </a:p>
        </p:txBody>
      </p:sp>
      <p:sp>
        <p:nvSpPr>
          <p:cNvPr id="6" name="TextBox 5">
            <a:extLst>
              <a:ext uri="{FF2B5EF4-FFF2-40B4-BE49-F238E27FC236}">
                <a16:creationId xmlns:a16="http://schemas.microsoft.com/office/drawing/2014/main" id="{979DD6BE-595A-4F44-AB11-65731C7F84C5}"/>
              </a:ext>
            </a:extLst>
          </p:cNvPr>
          <p:cNvSpPr txBox="1"/>
          <p:nvPr/>
        </p:nvSpPr>
        <p:spPr>
          <a:xfrm>
            <a:off x="568612" y="3069020"/>
            <a:ext cx="7136091" cy="400110"/>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Feedback</a:t>
            </a:r>
          </a:p>
        </p:txBody>
      </p:sp>
      <p:pic>
        <p:nvPicPr>
          <p:cNvPr id="2" name="Picture 1">
            <a:extLst>
              <a:ext uri="{FF2B5EF4-FFF2-40B4-BE49-F238E27FC236}">
                <a16:creationId xmlns:a16="http://schemas.microsoft.com/office/drawing/2014/main" id="{6EF00760-CCE4-4F3E-9CAB-0A62752D0842}"/>
              </a:ext>
            </a:extLst>
          </p:cNvPr>
          <p:cNvPicPr>
            <a:picLocks noChangeAspect="1"/>
          </p:cNvPicPr>
          <p:nvPr/>
        </p:nvPicPr>
        <p:blipFill>
          <a:blip r:embed="rId2"/>
          <a:stretch>
            <a:fillRect/>
          </a:stretch>
        </p:blipFill>
        <p:spPr>
          <a:xfrm>
            <a:off x="5347081" y="2614464"/>
            <a:ext cx="4715243" cy="3137826"/>
          </a:xfrm>
          <a:prstGeom prst="rect">
            <a:avLst/>
          </a:prstGeom>
        </p:spPr>
      </p:pic>
    </p:spTree>
    <p:extLst>
      <p:ext uri="{BB962C8B-B14F-4D97-AF65-F5344CB8AC3E}">
        <p14:creationId xmlns:p14="http://schemas.microsoft.com/office/powerpoint/2010/main" val="320839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A015-8DEC-41E2-8E25-17FF7A8E9C19}"/>
              </a:ext>
            </a:extLst>
          </p:cNvPr>
          <p:cNvSpPr>
            <a:spLocks noGrp="1"/>
          </p:cNvSpPr>
          <p:nvPr>
            <p:ph type="title"/>
          </p:nvPr>
        </p:nvSpPr>
        <p:spPr>
          <a:xfrm>
            <a:off x="2749583" y="2832416"/>
            <a:ext cx="6231119" cy="878523"/>
          </a:xfrm>
        </p:spPr>
        <p:txBody>
          <a:bodyPr/>
          <a:lstStyle/>
          <a:p>
            <a:r>
              <a:rPr lang="en-GB" dirty="0"/>
              <a:t>Benefits to Moving More </a:t>
            </a:r>
          </a:p>
        </p:txBody>
      </p:sp>
      <p:cxnSp>
        <p:nvCxnSpPr>
          <p:cNvPr id="22" name="Straight Arrow Connector 21">
            <a:extLst>
              <a:ext uri="{FF2B5EF4-FFF2-40B4-BE49-F238E27FC236}">
                <a16:creationId xmlns:a16="http://schemas.microsoft.com/office/drawing/2014/main" id="{43E03854-6CDC-493A-A34C-8A1B895DBE30}"/>
              </a:ext>
            </a:extLst>
          </p:cNvPr>
          <p:cNvCxnSpPr>
            <a:cxnSpLocks/>
          </p:cNvCxnSpPr>
          <p:nvPr/>
        </p:nvCxnSpPr>
        <p:spPr>
          <a:xfrm flipH="1">
            <a:off x="2321509" y="3600792"/>
            <a:ext cx="1069685" cy="10476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693963A9-6163-4F7E-A95D-66B53F5E28C4}"/>
              </a:ext>
            </a:extLst>
          </p:cNvPr>
          <p:cNvCxnSpPr/>
          <p:nvPr/>
        </p:nvCxnSpPr>
        <p:spPr>
          <a:xfrm flipH="1">
            <a:off x="2285806" y="3429000"/>
            <a:ext cx="51414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BEBB3173-2DF0-4957-89AD-646AA4A46C73}"/>
              </a:ext>
            </a:extLst>
          </p:cNvPr>
          <p:cNvCxnSpPr>
            <a:cxnSpLocks/>
          </p:cNvCxnSpPr>
          <p:nvPr/>
        </p:nvCxnSpPr>
        <p:spPr>
          <a:xfrm flipH="1" flipV="1">
            <a:off x="2285806" y="2592372"/>
            <a:ext cx="463777" cy="3637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89F04A9A-604A-4546-8335-DB4D69C58EF1}"/>
              </a:ext>
            </a:extLst>
          </p:cNvPr>
          <p:cNvCxnSpPr>
            <a:cxnSpLocks/>
          </p:cNvCxnSpPr>
          <p:nvPr/>
        </p:nvCxnSpPr>
        <p:spPr>
          <a:xfrm flipH="1" flipV="1">
            <a:off x="4948732" y="2124075"/>
            <a:ext cx="430934" cy="9275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70539437-D288-4B68-8FD6-589695B44976}"/>
              </a:ext>
            </a:extLst>
          </p:cNvPr>
          <p:cNvCxnSpPr>
            <a:cxnSpLocks/>
          </p:cNvCxnSpPr>
          <p:nvPr/>
        </p:nvCxnSpPr>
        <p:spPr>
          <a:xfrm flipV="1">
            <a:off x="6655324" y="1517550"/>
            <a:ext cx="0" cy="14997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AE32BCE6-6C2E-43EE-A046-D2C6D1D9A54C}"/>
              </a:ext>
            </a:extLst>
          </p:cNvPr>
          <p:cNvCxnSpPr>
            <a:cxnSpLocks/>
          </p:cNvCxnSpPr>
          <p:nvPr/>
        </p:nvCxnSpPr>
        <p:spPr>
          <a:xfrm>
            <a:off x="4769573" y="3544148"/>
            <a:ext cx="0" cy="8034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3A7AC86F-FF1D-4284-85CE-1E885B43DE4E}"/>
              </a:ext>
            </a:extLst>
          </p:cNvPr>
          <p:cNvCxnSpPr>
            <a:cxnSpLocks/>
          </p:cNvCxnSpPr>
          <p:nvPr/>
        </p:nvCxnSpPr>
        <p:spPr>
          <a:xfrm flipV="1">
            <a:off x="7739406" y="1663988"/>
            <a:ext cx="863627" cy="14562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31F0DCE2-2568-40FE-905F-98C62FE1A632}"/>
              </a:ext>
            </a:extLst>
          </p:cNvPr>
          <p:cNvCxnSpPr>
            <a:cxnSpLocks/>
          </p:cNvCxnSpPr>
          <p:nvPr/>
        </p:nvCxnSpPr>
        <p:spPr>
          <a:xfrm flipV="1">
            <a:off x="8708639" y="2976824"/>
            <a:ext cx="893976" cy="4348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BDE72C09-6594-4583-8F9A-E9716E502C5F}"/>
              </a:ext>
            </a:extLst>
          </p:cNvPr>
          <p:cNvCxnSpPr/>
          <p:nvPr/>
        </p:nvCxnSpPr>
        <p:spPr>
          <a:xfrm>
            <a:off x="7863329" y="3749790"/>
            <a:ext cx="970961" cy="6734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25A3387F-40E4-4E3D-B2C4-32918BFB29A9}"/>
              </a:ext>
            </a:extLst>
          </p:cNvPr>
          <p:cNvCxnSpPr>
            <a:cxnSpLocks/>
          </p:cNvCxnSpPr>
          <p:nvPr/>
        </p:nvCxnSpPr>
        <p:spPr>
          <a:xfrm>
            <a:off x="6655324" y="3742441"/>
            <a:ext cx="0" cy="11214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4" name="Rectangle: Rounded Corners 53">
            <a:extLst>
              <a:ext uri="{FF2B5EF4-FFF2-40B4-BE49-F238E27FC236}">
                <a16:creationId xmlns:a16="http://schemas.microsoft.com/office/drawing/2014/main" id="{28351F27-7031-412C-A181-E172C924F3A6}"/>
              </a:ext>
            </a:extLst>
          </p:cNvPr>
          <p:cNvSpPr/>
          <p:nvPr/>
        </p:nvSpPr>
        <p:spPr>
          <a:xfrm>
            <a:off x="372277" y="1763068"/>
            <a:ext cx="2042664" cy="72584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dirty="0">
                <a:solidFill>
                  <a:schemeClr val="bg1"/>
                </a:solidFill>
              </a:rPr>
              <a:t>Maintains healthy weight </a:t>
            </a:r>
          </a:p>
        </p:txBody>
      </p:sp>
      <p:sp>
        <p:nvSpPr>
          <p:cNvPr id="55" name="Rectangle: Rounded Corners 54">
            <a:extLst>
              <a:ext uri="{FF2B5EF4-FFF2-40B4-BE49-F238E27FC236}">
                <a16:creationId xmlns:a16="http://schemas.microsoft.com/office/drawing/2014/main" id="{673E5C1E-4A4B-4E27-9525-977E7D9904AB}"/>
              </a:ext>
            </a:extLst>
          </p:cNvPr>
          <p:cNvSpPr/>
          <p:nvPr/>
        </p:nvSpPr>
        <p:spPr>
          <a:xfrm>
            <a:off x="177570" y="3017276"/>
            <a:ext cx="2070496" cy="7251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dirty="0"/>
              <a:t>Manages stress </a:t>
            </a:r>
          </a:p>
        </p:txBody>
      </p:sp>
      <p:sp>
        <p:nvSpPr>
          <p:cNvPr id="57" name="Rectangle: Rounded Corners 56">
            <a:extLst>
              <a:ext uri="{FF2B5EF4-FFF2-40B4-BE49-F238E27FC236}">
                <a16:creationId xmlns:a16="http://schemas.microsoft.com/office/drawing/2014/main" id="{51DD6B68-6DF8-4F4A-9DA9-036FCA739C41}"/>
              </a:ext>
            </a:extLst>
          </p:cNvPr>
          <p:cNvSpPr/>
          <p:nvPr/>
        </p:nvSpPr>
        <p:spPr>
          <a:xfrm>
            <a:off x="532471" y="4696832"/>
            <a:ext cx="2070496" cy="7251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a:t>Improves brain health</a:t>
            </a:r>
            <a:endParaRPr lang="en-GB" b="1" dirty="0"/>
          </a:p>
        </p:txBody>
      </p:sp>
      <p:sp>
        <p:nvSpPr>
          <p:cNvPr id="23" name="Rectangle: Rounded Corners 22">
            <a:extLst>
              <a:ext uri="{FF2B5EF4-FFF2-40B4-BE49-F238E27FC236}">
                <a16:creationId xmlns:a16="http://schemas.microsoft.com/office/drawing/2014/main" id="{045A8A39-7327-4A05-A561-F8E91DEE8AFA}"/>
              </a:ext>
            </a:extLst>
          </p:cNvPr>
          <p:cNvSpPr/>
          <p:nvPr/>
        </p:nvSpPr>
        <p:spPr>
          <a:xfrm>
            <a:off x="3670803" y="1505917"/>
            <a:ext cx="1708863" cy="58665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dirty="0">
                <a:solidFill>
                  <a:schemeClr val="bg1"/>
                </a:solidFill>
              </a:rPr>
              <a:t>Benefits health</a:t>
            </a:r>
          </a:p>
        </p:txBody>
      </p:sp>
      <p:sp>
        <p:nvSpPr>
          <p:cNvPr id="25" name="Rectangle: Rounded Corners 24">
            <a:extLst>
              <a:ext uri="{FF2B5EF4-FFF2-40B4-BE49-F238E27FC236}">
                <a16:creationId xmlns:a16="http://schemas.microsoft.com/office/drawing/2014/main" id="{F7248458-39D5-4900-8731-C3D20F3DD80A}"/>
              </a:ext>
            </a:extLst>
          </p:cNvPr>
          <p:cNvSpPr/>
          <p:nvPr/>
        </p:nvSpPr>
        <p:spPr>
          <a:xfrm>
            <a:off x="5416184" y="564672"/>
            <a:ext cx="2042664" cy="87852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sz="1600" b="1" dirty="0">
                <a:ea typeface="Calibri" panose="020F0502020204030204" pitchFamily="34" charset="0"/>
                <a:cs typeface="Calibri" panose="020F0502020204030204" pitchFamily="34" charset="0"/>
              </a:rPr>
              <a:t>Reduces feelings of anxiety and depression</a:t>
            </a:r>
          </a:p>
        </p:txBody>
      </p:sp>
      <p:sp>
        <p:nvSpPr>
          <p:cNvPr id="27" name="Rectangle: Rounded Corners 26">
            <a:extLst>
              <a:ext uri="{FF2B5EF4-FFF2-40B4-BE49-F238E27FC236}">
                <a16:creationId xmlns:a16="http://schemas.microsoft.com/office/drawing/2014/main" id="{EBA7811C-B1AC-4B7F-BA7C-7CA05EF21A3F}"/>
              </a:ext>
            </a:extLst>
          </p:cNvPr>
          <p:cNvSpPr/>
          <p:nvPr/>
        </p:nvSpPr>
        <p:spPr>
          <a:xfrm>
            <a:off x="8479547" y="338700"/>
            <a:ext cx="3108007" cy="13304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1"/>
            <a:r>
              <a:rPr lang="en-GB" sz="1400" b="1" dirty="0">
                <a:ea typeface="Calibri" panose="020F0502020204030204" pitchFamily="34" charset="0"/>
                <a:cs typeface="Calibri" panose="020F0502020204030204" pitchFamily="34" charset="0"/>
              </a:rPr>
              <a:t>Chance of high blood pressure, type 2 diabetes, being over weight or obese and unbalanced cholesterol levels. </a:t>
            </a:r>
          </a:p>
        </p:txBody>
      </p:sp>
      <p:sp>
        <p:nvSpPr>
          <p:cNvPr id="29" name="Rectangle: Rounded Corners 28">
            <a:extLst>
              <a:ext uri="{FF2B5EF4-FFF2-40B4-BE49-F238E27FC236}">
                <a16:creationId xmlns:a16="http://schemas.microsoft.com/office/drawing/2014/main" id="{A73BDDC1-D2FE-4C2E-9F5F-64002215C641}"/>
              </a:ext>
            </a:extLst>
          </p:cNvPr>
          <p:cNvSpPr/>
          <p:nvPr/>
        </p:nvSpPr>
        <p:spPr>
          <a:xfrm>
            <a:off x="9706466" y="2587563"/>
            <a:ext cx="2166412" cy="62904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dirty="0">
                <a:ea typeface="Calibri" panose="020F0502020204030204" pitchFamily="34" charset="0"/>
                <a:cs typeface="Calibri" panose="020F0502020204030204" pitchFamily="34" charset="0"/>
              </a:rPr>
              <a:t>Combat cancer- related fatigue </a:t>
            </a:r>
          </a:p>
        </p:txBody>
      </p:sp>
      <p:sp>
        <p:nvSpPr>
          <p:cNvPr id="31" name="Rectangle: Rounded Corners 30">
            <a:extLst>
              <a:ext uri="{FF2B5EF4-FFF2-40B4-BE49-F238E27FC236}">
                <a16:creationId xmlns:a16="http://schemas.microsoft.com/office/drawing/2014/main" id="{14CAB133-795A-42D3-B3D2-B69301BF273D}"/>
              </a:ext>
            </a:extLst>
          </p:cNvPr>
          <p:cNvSpPr/>
          <p:nvPr/>
        </p:nvSpPr>
        <p:spPr>
          <a:xfrm>
            <a:off x="8927184" y="4113916"/>
            <a:ext cx="2426271" cy="71269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dirty="0">
                <a:ea typeface="Calibri" panose="020F0502020204030204" pitchFamily="34" charset="0"/>
                <a:cs typeface="Calibri" panose="020F0502020204030204" pitchFamily="34" charset="0"/>
              </a:rPr>
              <a:t>Improve joint pain and stiffness </a:t>
            </a:r>
          </a:p>
        </p:txBody>
      </p:sp>
      <p:sp>
        <p:nvSpPr>
          <p:cNvPr id="33" name="Rectangle: Rounded Corners 32">
            <a:extLst>
              <a:ext uri="{FF2B5EF4-FFF2-40B4-BE49-F238E27FC236}">
                <a16:creationId xmlns:a16="http://schemas.microsoft.com/office/drawing/2014/main" id="{4E8C5D68-B70B-40F9-9A7A-BC57A0A7D773}"/>
              </a:ext>
            </a:extLst>
          </p:cNvPr>
          <p:cNvSpPr/>
          <p:nvPr/>
        </p:nvSpPr>
        <p:spPr>
          <a:xfrm>
            <a:off x="6195172" y="4986687"/>
            <a:ext cx="2426271" cy="87686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dirty="0">
                <a:ea typeface="Calibri" panose="020F0502020204030204" pitchFamily="34" charset="0"/>
                <a:cs typeface="Calibri" panose="020F0502020204030204" pitchFamily="34" charset="0"/>
              </a:rPr>
              <a:t>Maintain muscle strength and balance </a:t>
            </a:r>
          </a:p>
        </p:txBody>
      </p:sp>
      <p:sp>
        <p:nvSpPr>
          <p:cNvPr id="34" name="Rectangle: Rounded Corners 33">
            <a:extLst>
              <a:ext uri="{FF2B5EF4-FFF2-40B4-BE49-F238E27FC236}">
                <a16:creationId xmlns:a16="http://schemas.microsoft.com/office/drawing/2014/main" id="{4CC4E44D-F37D-4017-9573-111DF3878437}"/>
              </a:ext>
            </a:extLst>
          </p:cNvPr>
          <p:cNvSpPr/>
          <p:nvPr/>
        </p:nvSpPr>
        <p:spPr>
          <a:xfrm>
            <a:off x="3641953" y="4453512"/>
            <a:ext cx="2070496" cy="7251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dirty="0"/>
              <a:t>Improves quality of life </a:t>
            </a:r>
          </a:p>
        </p:txBody>
      </p:sp>
      <p:cxnSp>
        <p:nvCxnSpPr>
          <p:cNvPr id="35" name="Straight Arrow Connector 34">
            <a:extLst>
              <a:ext uri="{FF2B5EF4-FFF2-40B4-BE49-F238E27FC236}">
                <a16:creationId xmlns:a16="http://schemas.microsoft.com/office/drawing/2014/main" id="{094D5DA3-73C7-44C7-9F3C-F159395E2323}"/>
              </a:ext>
            </a:extLst>
          </p:cNvPr>
          <p:cNvCxnSpPr>
            <a:cxnSpLocks/>
          </p:cNvCxnSpPr>
          <p:nvPr/>
        </p:nvCxnSpPr>
        <p:spPr>
          <a:xfrm flipH="1" flipV="1">
            <a:off x="3124510" y="1335741"/>
            <a:ext cx="494812" cy="17159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Rectangle: Rounded Corners 36">
            <a:extLst>
              <a:ext uri="{FF2B5EF4-FFF2-40B4-BE49-F238E27FC236}">
                <a16:creationId xmlns:a16="http://schemas.microsoft.com/office/drawing/2014/main" id="{5CD03ECF-D726-4E6E-AFF8-759414567940}"/>
              </a:ext>
            </a:extLst>
          </p:cNvPr>
          <p:cNvSpPr/>
          <p:nvPr/>
        </p:nvSpPr>
        <p:spPr>
          <a:xfrm>
            <a:off x="2342540" y="679301"/>
            <a:ext cx="1708863" cy="58665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sz="1400" b="1" dirty="0">
                <a:solidFill>
                  <a:schemeClr val="bg1"/>
                </a:solidFill>
              </a:rPr>
              <a:t>Reduces social isolation</a:t>
            </a:r>
          </a:p>
        </p:txBody>
      </p:sp>
    </p:spTree>
    <p:extLst>
      <p:ext uri="{BB962C8B-B14F-4D97-AF65-F5344CB8AC3E}">
        <p14:creationId xmlns:p14="http://schemas.microsoft.com/office/powerpoint/2010/main" val="341308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down)">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down)">
                                      <p:cBhvr>
                                        <p:cTn id="47" dur="500"/>
                                        <p:tgtEl>
                                          <p:spTgt spid="4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down)">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down)">
                                      <p:cBhvr>
                                        <p:cTn id="55" dur="500"/>
                                        <p:tgtEl>
                                          <p:spTgt spid="3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wipe(down)">
                                      <p:cBhvr>
                                        <p:cTn id="66" dur="500"/>
                                        <p:tgtEl>
                                          <p:spTgt spid="5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down)">
                                      <p:cBhvr>
                                        <p:cTn id="71" dur="500"/>
                                        <p:tgtEl>
                                          <p:spTgt spid="2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wipe(down)">
                                      <p:cBhvr>
                                        <p:cTn id="74" dur="500"/>
                                        <p:tgtEl>
                                          <p:spTgt spid="5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wipe(down)">
                                      <p:cBhvr>
                                        <p:cTn id="79" dur="500"/>
                                        <p:tgtEl>
                                          <p:spTgt spid="26"/>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down)">
                                      <p:cBhvr>
                                        <p:cTn id="82" dur="500"/>
                                        <p:tgtEl>
                                          <p:spTgt spid="5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wipe(down)">
                                      <p:cBhvr>
                                        <p:cTn id="87" dur="500"/>
                                        <p:tgtEl>
                                          <p:spTgt spid="3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down)">
                                      <p:cBhvr>
                                        <p:cTn id="9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7" grpId="0" animBg="1"/>
      <p:bldP spid="23" grpId="0" animBg="1"/>
      <p:bldP spid="25" grpId="0" animBg="1"/>
      <p:bldP spid="27" grpId="0" animBg="1"/>
      <p:bldP spid="29" grpId="0" animBg="1"/>
      <p:bldP spid="31" grpId="0" animBg="1"/>
      <p:bldP spid="33" grpId="0" animBg="1"/>
      <p:bldP spid="34" grpId="0" animBg="1"/>
      <p:bldP spid="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iagram&#10;&#10;Description automatically generated">
            <a:extLst>
              <a:ext uri="{FF2B5EF4-FFF2-40B4-BE49-F238E27FC236}">
                <a16:creationId xmlns:a16="http://schemas.microsoft.com/office/drawing/2014/main" id="{C4F190C9-B873-41AF-A151-91E0D3481A97}"/>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20601" b="17800"/>
          <a:stretch/>
        </p:blipFill>
        <p:spPr>
          <a:xfrm>
            <a:off x="1341398" y="1337882"/>
            <a:ext cx="9509203" cy="4182235"/>
          </a:xfrm>
          <a:prstGeom prst="rect">
            <a:avLst/>
          </a:prstGeom>
        </p:spPr>
      </p:pic>
    </p:spTree>
    <p:extLst>
      <p:ext uri="{BB962C8B-B14F-4D97-AF65-F5344CB8AC3E}">
        <p14:creationId xmlns:p14="http://schemas.microsoft.com/office/powerpoint/2010/main" val="3126556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800B5-168C-4A77-9A04-5B95F9AF5F99}"/>
              </a:ext>
            </a:extLst>
          </p:cNvPr>
          <p:cNvSpPr>
            <a:spLocks noGrp="1"/>
          </p:cNvSpPr>
          <p:nvPr>
            <p:ph type="title"/>
          </p:nvPr>
        </p:nvSpPr>
        <p:spPr/>
        <p:txBody>
          <a:bodyPr/>
          <a:lstStyle/>
          <a:p>
            <a:r>
              <a:rPr lang="en-GB" dirty="0"/>
              <a:t>The 5 Ways of Wellbeing</a:t>
            </a:r>
          </a:p>
        </p:txBody>
      </p:sp>
      <p:pic>
        <p:nvPicPr>
          <p:cNvPr id="4" name="Picture 2" descr="5 Ways to Wellbeing - Wellbeing Info">
            <a:extLst>
              <a:ext uri="{FF2B5EF4-FFF2-40B4-BE49-F238E27FC236}">
                <a16:creationId xmlns:a16="http://schemas.microsoft.com/office/drawing/2014/main" id="{CF68955D-5B5D-4D88-BD04-348F9EA170BF}"/>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470693" y="1838325"/>
            <a:ext cx="9771081" cy="335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842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8902-DC1C-466E-B52C-FD9D37CC9615}"/>
              </a:ext>
            </a:extLst>
          </p:cNvPr>
          <p:cNvSpPr>
            <a:spLocks noGrp="1"/>
          </p:cNvSpPr>
          <p:nvPr>
            <p:ph type="ctrTitle"/>
          </p:nvPr>
        </p:nvSpPr>
        <p:spPr>
          <a:xfrm>
            <a:off x="1877852" y="2083324"/>
            <a:ext cx="9418320" cy="1110910"/>
          </a:xfrm>
        </p:spPr>
        <p:txBody>
          <a:bodyPr/>
          <a:lstStyle/>
          <a:p>
            <a:r>
              <a:rPr lang="en-GB" dirty="0"/>
              <a:t>Levels of Activity  </a:t>
            </a:r>
          </a:p>
        </p:txBody>
      </p:sp>
      <p:sp>
        <p:nvSpPr>
          <p:cNvPr id="3" name="Subtitle 2">
            <a:extLst>
              <a:ext uri="{FF2B5EF4-FFF2-40B4-BE49-F238E27FC236}">
                <a16:creationId xmlns:a16="http://schemas.microsoft.com/office/drawing/2014/main" id="{58AC3773-0890-4466-B9D7-61D4E7C6AA8C}"/>
              </a:ext>
            </a:extLst>
          </p:cNvPr>
          <p:cNvSpPr>
            <a:spLocks noGrp="1"/>
          </p:cNvSpPr>
          <p:nvPr>
            <p:ph type="subTitle" idx="1"/>
          </p:nvPr>
        </p:nvSpPr>
        <p:spPr>
          <a:xfrm>
            <a:off x="1689316" y="3561880"/>
            <a:ext cx="9418320" cy="1691640"/>
          </a:xfrm>
        </p:spPr>
        <p:txBody>
          <a:bodyPr>
            <a:normAutofit/>
          </a:bodyPr>
          <a:lstStyle/>
          <a:p>
            <a:r>
              <a:rPr lang="en-GB" sz="4400" dirty="0"/>
              <a:t>The good and bad news </a:t>
            </a:r>
          </a:p>
        </p:txBody>
      </p:sp>
    </p:spTree>
    <p:extLst>
      <p:ext uri="{BB962C8B-B14F-4D97-AF65-F5344CB8AC3E}">
        <p14:creationId xmlns:p14="http://schemas.microsoft.com/office/powerpoint/2010/main" val="2913123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9373A-F4FB-49D9-B6E1-105827ED60D5}"/>
              </a:ext>
            </a:extLst>
          </p:cNvPr>
          <p:cNvSpPr>
            <a:spLocks noGrp="1"/>
          </p:cNvSpPr>
          <p:nvPr>
            <p:ph type="title"/>
          </p:nvPr>
        </p:nvSpPr>
        <p:spPr/>
        <p:txBody>
          <a:bodyPr/>
          <a:lstStyle/>
          <a:p>
            <a:r>
              <a:rPr lang="en-GB" dirty="0"/>
              <a:t>Different Intensities </a:t>
            </a:r>
          </a:p>
        </p:txBody>
      </p:sp>
      <p:sp>
        <p:nvSpPr>
          <p:cNvPr id="8" name="Rectangle 7">
            <a:extLst>
              <a:ext uri="{FF2B5EF4-FFF2-40B4-BE49-F238E27FC236}">
                <a16:creationId xmlns:a16="http://schemas.microsoft.com/office/drawing/2014/main" id="{CB230FA6-0A8C-4044-8D56-1923CBECCBB8}"/>
              </a:ext>
            </a:extLst>
          </p:cNvPr>
          <p:cNvSpPr/>
          <p:nvPr/>
        </p:nvSpPr>
        <p:spPr>
          <a:xfrm>
            <a:off x="1313166" y="2132711"/>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12" name="TextBox 11">
            <a:extLst>
              <a:ext uri="{FF2B5EF4-FFF2-40B4-BE49-F238E27FC236}">
                <a16:creationId xmlns:a16="http://schemas.microsoft.com/office/drawing/2014/main" id="{D2B6D1DF-B787-4EAB-9DB7-A475D8D1628B}"/>
              </a:ext>
            </a:extLst>
          </p:cNvPr>
          <p:cNvSpPr txBox="1"/>
          <p:nvPr/>
        </p:nvSpPr>
        <p:spPr>
          <a:xfrm>
            <a:off x="842682" y="1855694"/>
            <a:ext cx="3496236" cy="2800767"/>
          </a:xfrm>
          <a:prstGeom prst="rect">
            <a:avLst/>
          </a:prstGeom>
          <a:noFill/>
        </p:spPr>
        <p:txBody>
          <a:bodyPr wrap="square" rtlCol="0">
            <a:spAutoFit/>
          </a:bodyP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Around 1 in 3 men and nearly 1 in 2 women are not active enough for good health</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Being inactive is responsible for around 1 in 6 deaths in the UK. </a:t>
            </a:r>
          </a:p>
        </p:txBody>
      </p:sp>
      <p:pic>
        <p:nvPicPr>
          <p:cNvPr id="6" name="Picture 5">
            <a:extLst>
              <a:ext uri="{FF2B5EF4-FFF2-40B4-BE49-F238E27FC236}">
                <a16:creationId xmlns:a16="http://schemas.microsoft.com/office/drawing/2014/main" id="{5A18CA13-FBFE-442C-863D-CFDF868CD868}"/>
              </a:ext>
            </a:extLst>
          </p:cNvPr>
          <p:cNvPicPr>
            <a:picLocks noChangeAspect="1"/>
          </p:cNvPicPr>
          <p:nvPr/>
        </p:nvPicPr>
        <p:blipFill rotWithShape="1">
          <a:blip r:embed="rId3"/>
          <a:srcRect l="16617" t="31582" r="57354" b="24248"/>
          <a:stretch/>
        </p:blipFill>
        <p:spPr>
          <a:xfrm>
            <a:off x="5117847" y="1423467"/>
            <a:ext cx="6599021" cy="3149386"/>
          </a:xfrm>
          <a:prstGeom prst="rect">
            <a:avLst/>
          </a:prstGeom>
        </p:spPr>
      </p:pic>
      <p:sp>
        <p:nvSpPr>
          <p:cNvPr id="10" name="Oval 9">
            <a:extLst>
              <a:ext uri="{FF2B5EF4-FFF2-40B4-BE49-F238E27FC236}">
                <a16:creationId xmlns:a16="http://schemas.microsoft.com/office/drawing/2014/main" id="{4E4647CD-698F-4C0D-AF83-AA452F91F15E}"/>
              </a:ext>
            </a:extLst>
          </p:cNvPr>
          <p:cNvSpPr/>
          <p:nvPr/>
        </p:nvSpPr>
        <p:spPr>
          <a:xfrm>
            <a:off x="7772524" y="1212091"/>
            <a:ext cx="1451982" cy="1276505"/>
          </a:xfrm>
          <a:prstGeom prst="ellipse">
            <a:avLst/>
          </a:prstGeom>
          <a:noFill/>
          <a:ln w="57150">
            <a:solidFill>
              <a:srgbClr val="CE1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9A012F43-038C-4D2B-8D46-34F90CD17C83}"/>
              </a:ext>
            </a:extLst>
          </p:cNvPr>
          <p:cNvCxnSpPr>
            <a:cxnSpLocks/>
          </p:cNvCxnSpPr>
          <p:nvPr/>
        </p:nvCxnSpPr>
        <p:spPr>
          <a:xfrm>
            <a:off x="4341487" y="2159531"/>
            <a:ext cx="355539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4644801-5EE9-43F2-9C0C-8B396CFA87AF}"/>
              </a:ext>
            </a:extLst>
          </p:cNvPr>
          <p:cNvSpPr txBox="1"/>
          <p:nvPr/>
        </p:nvSpPr>
        <p:spPr>
          <a:xfrm>
            <a:off x="2218442" y="5109805"/>
            <a:ext cx="8019068" cy="1015663"/>
          </a:xfrm>
          <a:prstGeom prst="rect">
            <a:avLst/>
          </a:prstGeom>
          <a:noFill/>
        </p:spPr>
        <p:txBody>
          <a:bodyPr wrap="square" rtlCol="0">
            <a:spAutoFit/>
          </a:bodyPr>
          <a:lstStyle/>
          <a:p>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The three main types of physical activity are aerobic, muscle strengthening, and bone strengthening. Balance and flexibility activities are also beneficial. Aerobic activity is the type that benefits your heart and lungs the most.</a:t>
            </a:r>
          </a:p>
        </p:txBody>
      </p:sp>
    </p:spTree>
    <p:extLst>
      <p:ext uri="{BB962C8B-B14F-4D97-AF65-F5344CB8AC3E}">
        <p14:creationId xmlns:p14="http://schemas.microsoft.com/office/powerpoint/2010/main" val="408915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4AD4C-EF49-4B05-B4C9-7CE33477FF9E}"/>
              </a:ext>
            </a:extLst>
          </p:cNvPr>
          <p:cNvSpPr>
            <a:spLocks noGrp="1"/>
          </p:cNvSpPr>
          <p:nvPr>
            <p:ph type="title"/>
          </p:nvPr>
        </p:nvSpPr>
        <p:spPr>
          <a:xfrm>
            <a:off x="3535376" y="222215"/>
            <a:ext cx="9692640" cy="979056"/>
          </a:xfrm>
        </p:spPr>
        <p:txBody>
          <a:bodyPr>
            <a:noAutofit/>
          </a:bodyPr>
          <a:lstStyle/>
          <a:p>
            <a:r>
              <a:rPr lang="en-GB" sz="6000" dirty="0"/>
              <a:t>Group Agreement </a:t>
            </a:r>
          </a:p>
        </p:txBody>
      </p:sp>
      <p:pic>
        <p:nvPicPr>
          <p:cNvPr id="1026" name="Picture 2" descr="Technology Icon, Transparent Technology.PNG Images &amp; Vector - FreeIconsPNG">
            <a:extLst>
              <a:ext uri="{FF2B5EF4-FFF2-40B4-BE49-F238E27FC236}">
                <a16:creationId xmlns:a16="http://schemas.microsoft.com/office/drawing/2014/main" id="{ED2A3FD7-997F-4D8C-9BD9-8788459F6DB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2437" y="1784609"/>
            <a:ext cx="1864660" cy="18646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eak Time icon PNG and SVG Free Download">
            <a:extLst>
              <a:ext uri="{FF2B5EF4-FFF2-40B4-BE49-F238E27FC236}">
                <a16:creationId xmlns:a16="http://schemas.microsoft.com/office/drawing/2014/main" id="{C548E343-7C56-4241-AE6A-10CF2C1B7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312" y="1852845"/>
            <a:ext cx="1864660" cy="16026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rticipation Icons &amp; Symbols">
            <a:extLst>
              <a:ext uri="{FF2B5EF4-FFF2-40B4-BE49-F238E27FC236}">
                <a16:creationId xmlns:a16="http://schemas.microsoft.com/office/drawing/2014/main" id="{00E5E59F-A7AC-47B8-83E0-38894676D5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8187" y="1852845"/>
            <a:ext cx="1515035" cy="15150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re Icon Vector Art, Icons, and Graphics for Free Download">
            <a:extLst>
              <a:ext uri="{FF2B5EF4-FFF2-40B4-BE49-F238E27FC236}">
                <a16:creationId xmlns:a16="http://schemas.microsoft.com/office/drawing/2014/main" id="{9D108B6E-564E-4F66-91D4-E754F3471F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370" y="4278965"/>
            <a:ext cx="1986804" cy="16556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fety Vector Icons free download in SVG, PNG Format">
            <a:extLst>
              <a:ext uri="{FF2B5EF4-FFF2-40B4-BE49-F238E27FC236}">
                <a16:creationId xmlns:a16="http://schemas.microsoft.com/office/drawing/2014/main" id="{89CF3F86-5991-4673-9188-ED5CC90C0E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8187" y="4054415"/>
            <a:ext cx="1730469" cy="17304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 Park Icon png download - 920*980 - Free Transparent Car png Download. -  CleanPNG / KissPNG">
            <a:extLst>
              <a:ext uri="{FF2B5EF4-FFF2-40B4-BE49-F238E27FC236}">
                <a16:creationId xmlns:a16="http://schemas.microsoft.com/office/drawing/2014/main" id="{5B64651D-E2A3-4268-A040-81BBF4C912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7471" y="4174549"/>
            <a:ext cx="1548623" cy="1655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50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0688E-DB48-458B-BD75-63D6F3D32392}"/>
              </a:ext>
            </a:extLst>
          </p:cNvPr>
          <p:cNvSpPr>
            <a:spLocks noGrp="1"/>
          </p:cNvSpPr>
          <p:nvPr>
            <p:ph type="title"/>
          </p:nvPr>
        </p:nvSpPr>
        <p:spPr>
          <a:xfrm>
            <a:off x="2791305" y="273605"/>
            <a:ext cx="9692640" cy="878523"/>
          </a:xfrm>
        </p:spPr>
        <p:txBody>
          <a:bodyPr/>
          <a:lstStyle/>
          <a:p>
            <a:r>
              <a:rPr lang="en-GB" dirty="0"/>
              <a:t>Who gains the most? </a:t>
            </a:r>
          </a:p>
        </p:txBody>
      </p:sp>
      <p:sp>
        <p:nvSpPr>
          <p:cNvPr id="5" name="TextBox 4">
            <a:extLst>
              <a:ext uri="{FF2B5EF4-FFF2-40B4-BE49-F238E27FC236}">
                <a16:creationId xmlns:a16="http://schemas.microsoft.com/office/drawing/2014/main" id="{236C8F23-BC47-4687-A0E5-71A93D158C03}"/>
              </a:ext>
            </a:extLst>
          </p:cNvPr>
          <p:cNvSpPr txBox="1"/>
          <p:nvPr/>
        </p:nvSpPr>
        <p:spPr>
          <a:xfrm>
            <a:off x="887413" y="5943359"/>
            <a:ext cx="7440799" cy="307777"/>
          </a:xfrm>
          <a:prstGeom prst="rect">
            <a:avLst/>
          </a:prstGeom>
          <a:solidFill>
            <a:srgbClr val="0070C0"/>
          </a:solidFill>
        </p:spPr>
        <p:txBody>
          <a:bodyPr wrap="square" rtlCol="0">
            <a:spAutoFit/>
          </a:bodyPr>
          <a:lstStyle/>
          <a:p>
            <a:r>
              <a:rPr lang="en-GB" sz="1400" dirty="0">
                <a:solidFill>
                  <a:schemeClr val="bg1"/>
                </a:solidFill>
              </a:rPr>
              <a:t>Greatest gains are in those who go from </a:t>
            </a:r>
            <a:r>
              <a:rPr lang="en-GB" sz="1400" b="1" dirty="0">
                <a:solidFill>
                  <a:schemeClr val="bg1"/>
                </a:solidFill>
              </a:rPr>
              <a:t>doing nothing to doing something</a:t>
            </a:r>
          </a:p>
        </p:txBody>
      </p:sp>
      <p:pic>
        <p:nvPicPr>
          <p:cNvPr id="3" name="Picture 2">
            <a:extLst>
              <a:ext uri="{FF2B5EF4-FFF2-40B4-BE49-F238E27FC236}">
                <a16:creationId xmlns:a16="http://schemas.microsoft.com/office/drawing/2014/main" id="{8AA5BCB2-1EBD-4DEE-80E2-AA67142AE3F0}"/>
              </a:ext>
            </a:extLst>
          </p:cNvPr>
          <p:cNvPicPr>
            <a:picLocks noChangeAspect="1"/>
          </p:cNvPicPr>
          <p:nvPr/>
        </p:nvPicPr>
        <p:blipFill rotWithShape="1">
          <a:blip r:embed="rId3"/>
          <a:srcRect l="10946" t="25472" r="51967" b="7272"/>
          <a:stretch/>
        </p:blipFill>
        <p:spPr>
          <a:xfrm>
            <a:off x="1798207" y="1220338"/>
            <a:ext cx="7772401" cy="4215190"/>
          </a:xfrm>
          <a:prstGeom prst="rect">
            <a:avLst/>
          </a:prstGeom>
        </p:spPr>
      </p:pic>
    </p:spTree>
    <p:extLst>
      <p:ext uri="{BB962C8B-B14F-4D97-AF65-F5344CB8AC3E}">
        <p14:creationId xmlns:p14="http://schemas.microsoft.com/office/powerpoint/2010/main" val="186038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5ACB715-A448-4BD4-AB41-68706D500F54}"/>
              </a:ext>
            </a:extLst>
          </p:cNvPr>
          <p:cNvPicPr/>
          <p:nvPr/>
        </p:nvPicPr>
        <p:blipFill rotWithShape="1">
          <a:blip r:embed="rId3"/>
          <a:srcRect l="58025" t="17974" r="845" b="11772"/>
          <a:stretch/>
        </p:blipFill>
        <p:spPr>
          <a:xfrm>
            <a:off x="491635" y="1133787"/>
            <a:ext cx="11143131" cy="4907785"/>
          </a:xfrm>
          <a:prstGeom prst="rect">
            <a:avLst/>
          </a:prstGeom>
        </p:spPr>
      </p:pic>
      <p:sp>
        <p:nvSpPr>
          <p:cNvPr id="2" name="TextBox 1">
            <a:extLst>
              <a:ext uri="{FF2B5EF4-FFF2-40B4-BE49-F238E27FC236}">
                <a16:creationId xmlns:a16="http://schemas.microsoft.com/office/drawing/2014/main" id="{B5410854-3367-48BA-A3E2-B5DF949AD985}"/>
              </a:ext>
            </a:extLst>
          </p:cNvPr>
          <p:cNvSpPr txBox="1"/>
          <p:nvPr/>
        </p:nvSpPr>
        <p:spPr>
          <a:xfrm>
            <a:off x="2270567" y="394010"/>
            <a:ext cx="9419410" cy="646331"/>
          </a:xfrm>
          <a:prstGeom prst="rect">
            <a:avLst/>
          </a:prstGeom>
          <a:noFill/>
        </p:spPr>
        <p:txBody>
          <a:bodyPr wrap="square" rtlCol="0">
            <a:spAutoFit/>
          </a:bodyPr>
          <a:lstStyle/>
          <a:p>
            <a:r>
              <a:rPr lang="en-GB" sz="3600" dirty="0">
                <a:solidFill>
                  <a:srgbClr val="002060"/>
                </a:solidFill>
                <a:latin typeface="Gill Sans MT" panose="020B0502020104020203" pitchFamily="34" charset="0"/>
              </a:rPr>
              <a:t>The National Picture- Active Lives Survey (2022) </a:t>
            </a:r>
          </a:p>
        </p:txBody>
      </p:sp>
    </p:spTree>
    <p:extLst>
      <p:ext uri="{BB962C8B-B14F-4D97-AF65-F5344CB8AC3E}">
        <p14:creationId xmlns:p14="http://schemas.microsoft.com/office/powerpoint/2010/main" val="2005948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95D1D-BB47-4DB6-99F1-34DF0913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7364" y="570379"/>
            <a:ext cx="9115144" cy="5500047"/>
          </a:xfrm>
          <a:prstGeom prst="rect">
            <a:avLst/>
          </a:prstGeom>
        </p:spPr>
      </p:pic>
    </p:spTree>
    <p:extLst>
      <p:ext uri="{BB962C8B-B14F-4D97-AF65-F5344CB8AC3E}">
        <p14:creationId xmlns:p14="http://schemas.microsoft.com/office/powerpoint/2010/main" val="1171030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C5FB45-A153-43D6-AD0D-FAFFB5AA77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0385" y="560660"/>
            <a:ext cx="9277631" cy="5598091"/>
          </a:xfrm>
          <a:prstGeom prst="rect">
            <a:avLst/>
          </a:prstGeom>
        </p:spPr>
      </p:pic>
    </p:spTree>
    <p:extLst>
      <p:ext uri="{BB962C8B-B14F-4D97-AF65-F5344CB8AC3E}">
        <p14:creationId xmlns:p14="http://schemas.microsoft.com/office/powerpoint/2010/main" val="2926712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89B9FE-7397-4D07-BE1A-FB973E969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114" y="471768"/>
            <a:ext cx="9534525" cy="5753100"/>
          </a:xfrm>
          <a:prstGeom prst="rect">
            <a:avLst/>
          </a:prstGeom>
        </p:spPr>
      </p:pic>
      <p:sp>
        <p:nvSpPr>
          <p:cNvPr id="5" name="Oval 4">
            <a:extLst>
              <a:ext uri="{FF2B5EF4-FFF2-40B4-BE49-F238E27FC236}">
                <a16:creationId xmlns:a16="http://schemas.microsoft.com/office/drawing/2014/main" id="{7952F9E9-28A7-49E6-80E5-B6663DB84D3E}"/>
              </a:ext>
            </a:extLst>
          </p:cNvPr>
          <p:cNvSpPr/>
          <p:nvPr/>
        </p:nvSpPr>
        <p:spPr>
          <a:xfrm>
            <a:off x="8982637" y="2945227"/>
            <a:ext cx="1628166" cy="1652062"/>
          </a:xfrm>
          <a:prstGeom prst="ellipse">
            <a:avLst/>
          </a:prstGeom>
          <a:noFill/>
          <a:ln w="57150">
            <a:solidFill>
              <a:srgbClr val="26A6C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Arrow Connector 5">
            <a:extLst>
              <a:ext uri="{FF2B5EF4-FFF2-40B4-BE49-F238E27FC236}">
                <a16:creationId xmlns:a16="http://schemas.microsoft.com/office/drawing/2014/main" id="{694014FA-8AD5-47F2-A5F4-329FA46A7095}"/>
              </a:ext>
            </a:extLst>
          </p:cNvPr>
          <p:cNvCxnSpPr>
            <a:cxnSpLocks/>
          </p:cNvCxnSpPr>
          <p:nvPr/>
        </p:nvCxnSpPr>
        <p:spPr>
          <a:xfrm flipH="1">
            <a:off x="10215281" y="2129444"/>
            <a:ext cx="1151966" cy="815783"/>
          </a:xfrm>
          <a:prstGeom prst="straightConnector1">
            <a:avLst/>
          </a:prstGeom>
          <a:ln w="57150">
            <a:solidFill>
              <a:srgbClr val="26A6C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2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F3E35-1DD5-4072-B123-B926E58C7E6C}"/>
              </a:ext>
            </a:extLst>
          </p:cNvPr>
          <p:cNvSpPr>
            <a:spLocks noGrp="1"/>
          </p:cNvSpPr>
          <p:nvPr>
            <p:ph type="title"/>
          </p:nvPr>
        </p:nvSpPr>
        <p:spPr>
          <a:xfrm>
            <a:off x="2701658" y="78779"/>
            <a:ext cx="9490342" cy="790797"/>
          </a:xfrm>
        </p:spPr>
        <p:txBody>
          <a:bodyPr>
            <a:normAutofit/>
          </a:bodyPr>
          <a:lstStyle/>
          <a:p>
            <a:r>
              <a:rPr lang="en-GB" sz="3600" dirty="0"/>
              <a:t>The Dahlgren-Whitehead Rainbow (1991)</a:t>
            </a:r>
          </a:p>
        </p:txBody>
      </p:sp>
      <p:pic>
        <p:nvPicPr>
          <p:cNvPr id="4" name="Picture 3">
            <a:extLst>
              <a:ext uri="{FF2B5EF4-FFF2-40B4-BE49-F238E27FC236}">
                <a16:creationId xmlns:a16="http://schemas.microsoft.com/office/drawing/2014/main" id="{1910615D-EED4-444A-AB77-EAEFB9B91A6F}"/>
              </a:ext>
            </a:extLst>
          </p:cNvPr>
          <p:cNvPicPr>
            <a:picLocks noChangeAspect="1"/>
          </p:cNvPicPr>
          <p:nvPr/>
        </p:nvPicPr>
        <p:blipFill>
          <a:blip r:embed="rId2"/>
          <a:stretch>
            <a:fillRect/>
          </a:stretch>
        </p:blipFill>
        <p:spPr>
          <a:xfrm>
            <a:off x="2073897" y="1636215"/>
            <a:ext cx="7513164" cy="4642037"/>
          </a:xfrm>
          <a:prstGeom prst="rect">
            <a:avLst/>
          </a:prstGeom>
        </p:spPr>
      </p:pic>
    </p:spTree>
    <p:extLst>
      <p:ext uri="{BB962C8B-B14F-4D97-AF65-F5344CB8AC3E}">
        <p14:creationId xmlns:p14="http://schemas.microsoft.com/office/powerpoint/2010/main" val="3217114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89EA39-6CC0-47BA-8ECB-8FA6DCFEE07A}"/>
              </a:ext>
            </a:extLst>
          </p:cNvPr>
          <p:cNvSpPr txBox="1"/>
          <p:nvPr/>
        </p:nvSpPr>
        <p:spPr>
          <a:xfrm>
            <a:off x="240088" y="3429000"/>
            <a:ext cx="8104094" cy="1323439"/>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How did this make you feel? What were/are the benefits? </a:t>
            </a:r>
          </a:p>
          <a:p>
            <a:pPr marL="285750" indent="-28575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How could your experiences help support others? </a:t>
            </a:r>
          </a:p>
          <a:p>
            <a:pPr marL="285750" indent="-28575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What changes would you make? </a:t>
            </a:r>
          </a:p>
          <a:p>
            <a:pPr marL="285750" indent="-28575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How could these changes benefit others?</a:t>
            </a:r>
          </a:p>
        </p:txBody>
      </p:sp>
      <p:sp>
        <p:nvSpPr>
          <p:cNvPr id="4" name="TextBox 3">
            <a:extLst>
              <a:ext uri="{FF2B5EF4-FFF2-40B4-BE49-F238E27FC236}">
                <a16:creationId xmlns:a16="http://schemas.microsoft.com/office/drawing/2014/main" id="{BDB603A3-3EF3-4072-93DE-D22344DCA4BB}"/>
              </a:ext>
            </a:extLst>
          </p:cNvPr>
          <p:cNvSpPr txBox="1"/>
          <p:nvPr/>
        </p:nvSpPr>
        <p:spPr>
          <a:xfrm>
            <a:off x="385483" y="1614109"/>
            <a:ext cx="6938683" cy="1323439"/>
          </a:xfrm>
          <a:prstGeom prst="rect">
            <a:avLst/>
          </a:prstGeom>
          <a:noFill/>
        </p:spPr>
        <p:txBody>
          <a:bodyPr wrap="square" rtlCol="0">
            <a:spAutoFit/>
          </a:bodyPr>
          <a:lstStyle/>
          <a:p>
            <a:r>
              <a:rPr lang="en-GB" sz="2000" dirty="0">
                <a:solidFill>
                  <a:srgbClr val="002060"/>
                </a:solidFill>
                <a:latin typeface="Arial" panose="020B0604020202020204" pitchFamily="34" charset="0"/>
                <a:cs typeface="Arial" panose="020B0604020202020204" pitchFamily="34" charset="0"/>
              </a:rPr>
              <a:t>Taking a couple of minutes to reflect </a:t>
            </a:r>
          </a:p>
          <a:p>
            <a:endParaRPr lang="en-GB" sz="20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Think about the times in your life you had a positive experience being Physically Active? </a:t>
            </a:r>
          </a:p>
        </p:txBody>
      </p:sp>
      <p:pic>
        <p:nvPicPr>
          <p:cNvPr id="6" name="Picture 5">
            <a:extLst>
              <a:ext uri="{FF2B5EF4-FFF2-40B4-BE49-F238E27FC236}">
                <a16:creationId xmlns:a16="http://schemas.microsoft.com/office/drawing/2014/main" id="{4F8BA41C-ED8E-4632-9AD0-35463BF70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3193" y="538464"/>
            <a:ext cx="3973324" cy="2644810"/>
          </a:xfrm>
          <a:prstGeom prst="rect">
            <a:avLst/>
          </a:prstGeom>
        </p:spPr>
      </p:pic>
    </p:spTree>
    <p:extLst>
      <p:ext uri="{BB962C8B-B14F-4D97-AF65-F5344CB8AC3E}">
        <p14:creationId xmlns:p14="http://schemas.microsoft.com/office/powerpoint/2010/main" val="209841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A7B9C7-33BD-4292-8B9E-5CF83B394A68}"/>
              </a:ext>
            </a:extLst>
          </p:cNvPr>
          <p:cNvSpPr>
            <a:spLocks noGrp="1"/>
          </p:cNvSpPr>
          <p:nvPr>
            <p:ph type="ctrTitle"/>
          </p:nvPr>
        </p:nvSpPr>
        <p:spPr/>
        <p:txBody>
          <a:bodyPr/>
          <a:lstStyle/>
          <a:p>
            <a:r>
              <a:rPr lang="en-GB" dirty="0"/>
              <a:t>Comfort Break</a:t>
            </a:r>
          </a:p>
        </p:txBody>
      </p:sp>
    </p:spTree>
    <p:extLst>
      <p:ext uri="{BB962C8B-B14F-4D97-AF65-F5344CB8AC3E}">
        <p14:creationId xmlns:p14="http://schemas.microsoft.com/office/powerpoint/2010/main" val="18053525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10B80E-B93E-4F0C-912C-1833D927C2B7}"/>
              </a:ext>
            </a:extLst>
          </p:cNvPr>
          <p:cNvSpPr>
            <a:spLocks noGrp="1"/>
          </p:cNvSpPr>
          <p:nvPr>
            <p:ph type="ctrTitle"/>
          </p:nvPr>
        </p:nvSpPr>
        <p:spPr>
          <a:xfrm>
            <a:off x="1924987" y="1950450"/>
            <a:ext cx="9418320" cy="2205318"/>
          </a:xfrm>
        </p:spPr>
        <p:txBody>
          <a:bodyPr/>
          <a:lstStyle/>
          <a:p>
            <a:r>
              <a:rPr lang="en-GB" dirty="0"/>
              <a:t>Barriers  </a:t>
            </a:r>
            <a:br>
              <a:rPr lang="en-GB" dirty="0"/>
            </a:br>
            <a:r>
              <a:rPr lang="en-GB" dirty="0"/>
              <a:t>To Moving More </a:t>
            </a:r>
          </a:p>
        </p:txBody>
      </p:sp>
    </p:spTree>
    <p:extLst>
      <p:ext uri="{BB962C8B-B14F-4D97-AF65-F5344CB8AC3E}">
        <p14:creationId xmlns:p14="http://schemas.microsoft.com/office/powerpoint/2010/main" val="4878399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58607-8787-46B6-B5F1-59C33A1FE059}"/>
              </a:ext>
            </a:extLst>
          </p:cNvPr>
          <p:cNvSpPr>
            <a:spLocks noGrp="1"/>
          </p:cNvSpPr>
          <p:nvPr>
            <p:ph type="title"/>
          </p:nvPr>
        </p:nvSpPr>
        <p:spPr/>
        <p:txBody>
          <a:bodyPr/>
          <a:lstStyle/>
          <a:p>
            <a:r>
              <a:rPr lang="en-GB" dirty="0"/>
              <a:t>Barriers to Physical Activity </a:t>
            </a:r>
          </a:p>
        </p:txBody>
      </p:sp>
      <p:sp>
        <p:nvSpPr>
          <p:cNvPr id="4" name="Rectangle 3">
            <a:extLst>
              <a:ext uri="{FF2B5EF4-FFF2-40B4-BE49-F238E27FC236}">
                <a16:creationId xmlns:a16="http://schemas.microsoft.com/office/drawing/2014/main" id="{4B14C806-2ED9-4A0D-BE27-492ABFCD7EFF}"/>
              </a:ext>
            </a:extLst>
          </p:cNvPr>
          <p:cNvSpPr/>
          <p:nvPr/>
        </p:nvSpPr>
        <p:spPr>
          <a:xfrm>
            <a:off x="1529041" y="1763049"/>
            <a:ext cx="3811192" cy="1812758"/>
          </a:xfrm>
          <a:prstGeom prst="rect">
            <a:avLst/>
          </a:prstGeom>
          <a:solidFill>
            <a:srgbClr val="0EC8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Physical barriers</a:t>
            </a:r>
          </a:p>
          <a:p>
            <a:pPr algn="ctr"/>
            <a:r>
              <a:rPr lang="en-US" sz="2000" dirty="0">
                <a:solidFill>
                  <a:schemeClr val="tx1"/>
                </a:solidFill>
              </a:rPr>
              <a:t>e.g. Lack of time</a:t>
            </a:r>
            <a:endParaRPr lang="en-GB" sz="2000" dirty="0">
              <a:solidFill>
                <a:schemeClr val="tx1"/>
              </a:solidFill>
            </a:endParaRPr>
          </a:p>
        </p:txBody>
      </p:sp>
      <p:sp>
        <p:nvSpPr>
          <p:cNvPr id="5" name="Rectangle 4">
            <a:extLst>
              <a:ext uri="{FF2B5EF4-FFF2-40B4-BE49-F238E27FC236}">
                <a16:creationId xmlns:a16="http://schemas.microsoft.com/office/drawing/2014/main" id="{5E7E8784-B3FC-4D5D-82EF-3116BA98507A}"/>
              </a:ext>
            </a:extLst>
          </p:cNvPr>
          <p:cNvSpPr/>
          <p:nvPr/>
        </p:nvSpPr>
        <p:spPr>
          <a:xfrm>
            <a:off x="6096000" y="1763049"/>
            <a:ext cx="3811192" cy="181275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Social barriers</a:t>
            </a:r>
          </a:p>
          <a:p>
            <a:pPr algn="ctr"/>
            <a:r>
              <a:rPr lang="en-US" sz="2000" dirty="0">
                <a:solidFill>
                  <a:schemeClr val="tx1"/>
                </a:solidFill>
              </a:rPr>
              <a:t>e.g.  Concerned about what </a:t>
            </a:r>
          </a:p>
          <a:p>
            <a:pPr algn="ctr"/>
            <a:r>
              <a:rPr lang="en-US" sz="2000" dirty="0">
                <a:solidFill>
                  <a:schemeClr val="tx1"/>
                </a:solidFill>
              </a:rPr>
              <a:t>others will think</a:t>
            </a:r>
            <a:endParaRPr lang="en-GB" sz="2000" dirty="0">
              <a:solidFill>
                <a:schemeClr val="tx1"/>
              </a:solidFill>
            </a:endParaRPr>
          </a:p>
        </p:txBody>
      </p:sp>
      <p:sp>
        <p:nvSpPr>
          <p:cNvPr id="6" name="Rectangle 5">
            <a:extLst>
              <a:ext uri="{FF2B5EF4-FFF2-40B4-BE49-F238E27FC236}">
                <a16:creationId xmlns:a16="http://schemas.microsoft.com/office/drawing/2014/main" id="{64B4F5DB-5A7A-4369-84F1-63CDC6DE4E2E}"/>
              </a:ext>
            </a:extLst>
          </p:cNvPr>
          <p:cNvSpPr/>
          <p:nvPr/>
        </p:nvSpPr>
        <p:spPr>
          <a:xfrm>
            <a:off x="1529041" y="3915389"/>
            <a:ext cx="3811192" cy="181275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Psychological barriers </a:t>
            </a:r>
          </a:p>
          <a:p>
            <a:pPr algn="ctr"/>
            <a:r>
              <a:rPr lang="en-US" sz="2000" dirty="0">
                <a:solidFill>
                  <a:schemeClr val="tx1"/>
                </a:solidFill>
              </a:rPr>
              <a:t>e.g. Low motivation</a:t>
            </a:r>
          </a:p>
        </p:txBody>
      </p:sp>
      <p:sp>
        <p:nvSpPr>
          <p:cNvPr id="7" name="Rectangle 6">
            <a:extLst>
              <a:ext uri="{FF2B5EF4-FFF2-40B4-BE49-F238E27FC236}">
                <a16:creationId xmlns:a16="http://schemas.microsoft.com/office/drawing/2014/main" id="{1D6C9A40-86E1-4198-BFF0-AB0F16F6CA85}"/>
              </a:ext>
            </a:extLst>
          </p:cNvPr>
          <p:cNvSpPr/>
          <p:nvPr/>
        </p:nvSpPr>
        <p:spPr>
          <a:xfrm>
            <a:off x="6096000" y="3915389"/>
            <a:ext cx="3811192" cy="1812758"/>
          </a:xfrm>
          <a:prstGeom prst="rect">
            <a:avLst/>
          </a:prstGeom>
          <a:solidFill>
            <a:srgbClr val="0EC8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Technical barriers</a:t>
            </a:r>
          </a:p>
          <a:p>
            <a:pPr algn="ctr"/>
            <a:r>
              <a:rPr lang="en-US" sz="2000" dirty="0">
                <a:solidFill>
                  <a:schemeClr val="tx1"/>
                </a:solidFill>
              </a:rPr>
              <a:t>e.g. Not knowing what to do or how to do it </a:t>
            </a:r>
            <a:endParaRPr lang="en-GB" sz="2000" dirty="0">
              <a:solidFill>
                <a:schemeClr val="tx1"/>
              </a:solidFill>
            </a:endParaRPr>
          </a:p>
        </p:txBody>
      </p:sp>
    </p:spTree>
    <p:extLst>
      <p:ext uri="{BB962C8B-B14F-4D97-AF65-F5344CB8AC3E}">
        <p14:creationId xmlns:p14="http://schemas.microsoft.com/office/powerpoint/2010/main" val="301488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0CCB-2765-4A4A-B4AD-58AA8D1C4D1C}"/>
              </a:ext>
            </a:extLst>
          </p:cNvPr>
          <p:cNvSpPr>
            <a:spLocks noGrp="1"/>
          </p:cNvSpPr>
          <p:nvPr>
            <p:ph type="title"/>
          </p:nvPr>
        </p:nvSpPr>
        <p:spPr>
          <a:xfrm>
            <a:off x="3248505" y="293932"/>
            <a:ext cx="9692640" cy="878523"/>
          </a:xfrm>
        </p:spPr>
        <p:txBody>
          <a:bodyPr/>
          <a:lstStyle/>
          <a:p>
            <a:r>
              <a:rPr lang="en-GB" dirty="0"/>
              <a:t>Resource Bank </a:t>
            </a:r>
          </a:p>
        </p:txBody>
      </p:sp>
      <p:pic>
        <p:nvPicPr>
          <p:cNvPr id="5" name="Content Placeholder 4">
            <a:extLst>
              <a:ext uri="{FF2B5EF4-FFF2-40B4-BE49-F238E27FC236}">
                <a16:creationId xmlns:a16="http://schemas.microsoft.com/office/drawing/2014/main" id="{FC297ED3-CC6C-4FF6-8CC8-022AD81CD5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69747" y="1550801"/>
            <a:ext cx="4351337" cy="4351337"/>
          </a:xfrm>
        </p:spPr>
      </p:pic>
    </p:spTree>
    <p:extLst>
      <p:ext uri="{BB962C8B-B14F-4D97-AF65-F5344CB8AC3E}">
        <p14:creationId xmlns:p14="http://schemas.microsoft.com/office/powerpoint/2010/main" val="4025081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7F3433-E689-4B56-85BF-3850763ED51F}"/>
              </a:ext>
            </a:extLst>
          </p:cNvPr>
          <p:cNvSpPr>
            <a:spLocks noGrp="1"/>
          </p:cNvSpPr>
          <p:nvPr>
            <p:ph type="ctrTitle"/>
          </p:nvPr>
        </p:nvSpPr>
        <p:spPr/>
        <p:txBody>
          <a:bodyPr/>
          <a:lstStyle/>
          <a:p>
            <a:r>
              <a:rPr lang="en-GB" dirty="0"/>
              <a:t>Behaviour Change</a:t>
            </a:r>
          </a:p>
        </p:txBody>
      </p:sp>
    </p:spTree>
    <p:extLst>
      <p:ext uri="{BB962C8B-B14F-4D97-AF65-F5344CB8AC3E}">
        <p14:creationId xmlns:p14="http://schemas.microsoft.com/office/powerpoint/2010/main" val="33501365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C424-6BDC-4BC3-8495-798F7C975BBA}"/>
              </a:ext>
            </a:extLst>
          </p:cNvPr>
          <p:cNvSpPr>
            <a:spLocks noGrp="1"/>
          </p:cNvSpPr>
          <p:nvPr>
            <p:ph type="title"/>
          </p:nvPr>
        </p:nvSpPr>
        <p:spPr>
          <a:xfrm>
            <a:off x="2782341" y="183457"/>
            <a:ext cx="9692640" cy="878523"/>
          </a:xfrm>
        </p:spPr>
        <p:txBody>
          <a:bodyPr/>
          <a:lstStyle/>
          <a:p>
            <a:r>
              <a:rPr lang="en-GB" dirty="0"/>
              <a:t>COM-B Model </a:t>
            </a:r>
          </a:p>
        </p:txBody>
      </p:sp>
      <p:pic>
        <p:nvPicPr>
          <p:cNvPr id="4" name="Content Placeholder 3">
            <a:extLst>
              <a:ext uri="{FF2B5EF4-FFF2-40B4-BE49-F238E27FC236}">
                <a16:creationId xmlns:a16="http://schemas.microsoft.com/office/drawing/2014/main" id="{E3F877A3-07D3-48A0-A806-63D415A5358C}"/>
              </a:ext>
            </a:extLst>
          </p:cNvPr>
          <p:cNvPicPr>
            <a:picLocks noGrp="1" noChangeAspect="1"/>
          </p:cNvPicPr>
          <p:nvPr>
            <p:ph idx="1"/>
          </p:nvPr>
        </p:nvPicPr>
        <p:blipFill rotWithShape="1">
          <a:blip r:embed="rId2"/>
          <a:srcRect l="12307" t="27500" r="63539" b="30971"/>
          <a:stretch/>
        </p:blipFill>
        <p:spPr>
          <a:xfrm>
            <a:off x="6436657" y="992114"/>
            <a:ext cx="5414684" cy="2618330"/>
          </a:xfrm>
          <a:prstGeom prst="rect">
            <a:avLst/>
          </a:prstGeom>
        </p:spPr>
      </p:pic>
      <p:sp>
        <p:nvSpPr>
          <p:cNvPr id="5" name="TextBox 4">
            <a:extLst>
              <a:ext uri="{FF2B5EF4-FFF2-40B4-BE49-F238E27FC236}">
                <a16:creationId xmlns:a16="http://schemas.microsoft.com/office/drawing/2014/main" id="{62A841FB-BBC1-46C9-B44F-063C71C41B6C}"/>
              </a:ext>
            </a:extLst>
          </p:cNvPr>
          <p:cNvSpPr txBox="1"/>
          <p:nvPr/>
        </p:nvSpPr>
        <p:spPr>
          <a:xfrm>
            <a:off x="376516" y="1411433"/>
            <a:ext cx="5593976" cy="923330"/>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002060"/>
                </a:solidFill>
                <a:latin typeface="Calibri" panose="020F0502020204030204" pitchFamily="34" charset="0"/>
                <a:ea typeface="Calibri" panose="020F0502020204030204" pitchFamily="34" charset="0"/>
                <a:cs typeface="Calibri" panose="020F0502020204030204" pitchFamily="34" charset="0"/>
              </a:rPr>
              <a:t>Capability</a:t>
            </a:r>
            <a:r>
              <a:rPr lang="en-GB" dirty="0">
                <a:solidFill>
                  <a:srgbClr val="002060"/>
                </a:solidFill>
                <a:latin typeface="Calibri" panose="020F0502020204030204" pitchFamily="34" charset="0"/>
                <a:ea typeface="Calibri" panose="020F0502020204030204" pitchFamily="34" charset="0"/>
                <a:cs typeface="Calibri" panose="020F0502020204030204" pitchFamily="34" charset="0"/>
              </a:rPr>
              <a:t> is the psychological capacity (such as knowledge and understanding) and physical ability (including special skills) to enact a behaviour. </a:t>
            </a:r>
          </a:p>
        </p:txBody>
      </p:sp>
      <p:sp>
        <p:nvSpPr>
          <p:cNvPr id="6" name="TextBox 5">
            <a:extLst>
              <a:ext uri="{FF2B5EF4-FFF2-40B4-BE49-F238E27FC236}">
                <a16:creationId xmlns:a16="http://schemas.microsoft.com/office/drawing/2014/main" id="{A2864411-90DB-4485-B962-A95F6F583BCC}"/>
              </a:ext>
            </a:extLst>
          </p:cNvPr>
          <p:cNvSpPr txBox="1"/>
          <p:nvPr/>
        </p:nvSpPr>
        <p:spPr>
          <a:xfrm>
            <a:off x="340659" y="2363711"/>
            <a:ext cx="5809129" cy="1200329"/>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002060"/>
                </a:solidFill>
                <a:latin typeface="Calibri" panose="020F0502020204030204" pitchFamily="34" charset="0"/>
                <a:ea typeface="Calibri" panose="020F0502020204030204" pitchFamily="34" charset="0"/>
                <a:cs typeface="Calibri" panose="020F0502020204030204" pitchFamily="34" charset="0"/>
              </a:rPr>
              <a:t>Opportunity</a:t>
            </a:r>
            <a:r>
              <a:rPr lang="en-GB" dirty="0">
                <a:solidFill>
                  <a:srgbClr val="002060"/>
                </a:solidFill>
                <a:latin typeface="Calibri" panose="020F0502020204030204" pitchFamily="34" charset="0"/>
                <a:ea typeface="Calibri" panose="020F0502020204030204" pitchFamily="34" charset="0"/>
                <a:cs typeface="Calibri" panose="020F0502020204030204" pitchFamily="34" charset="0"/>
              </a:rPr>
              <a:t> refers to the physical and social environment that enables a behaviour. This could include city planning conducive to active travel, or a supportive social circle that encourages healthy behaviour</a:t>
            </a:r>
          </a:p>
        </p:txBody>
      </p:sp>
      <p:sp>
        <p:nvSpPr>
          <p:cNvPr id="7" name="TextBox 6">
            <a:extLst>
              <a:ext uri="{FF2B5EF4-FFF2-40B4-BE49-F238E27FC236}">
                <a16:creationId xmlns:a16="http://schemas.microsoft.com/office/drawing/2014/main" id="{8B2E0BA2-6DC6-4AB9-8151-2AA99C3AEE8C}"/>
              </a:ext>
            </a:extLst>
          </p:cNvPr>
          <p:cNvSpPr txBox="1"/>
          <p:nvPr/>
        </p:nvSpPr>
        <p:spPr>
          <a:xfrm>
            <a:off x="152399" y="4780083"/>
            <a:ext cx="6947647" cy="1477328"/>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002060"/>
                </a:solidFill>
                <a:latin typeface="Calibri" panose="020F0502020204030204" pitchFamily="34" charset="0"/>
                <a:ea typeface="Calibri" panose="020F0502020204030204" pitchFamily="34" charset="0"/>
                <a:cs typeface="Calibri" panose="020F0502020204030204" pitchFamily="34" charset="0"/>
              </a:rPr>
              <a:t>Behaviour</a:t>
            </a:r>
            <a:r>
              <a:rPr lang="en-GB" dirty="0">
                <a:solidFill>
                  <a:srgbClr val="002060"/>
                </a:solidFill>
                <a:latin typeface="Calibri" panose="020F0502020204030204" pitchFamily="34" charset="0"/>
                <a:ea typeface="Calibri" panose="020F0502020204030204" pitchFamily="34" charset="0"/>
                <a:cs typeface="Calibri" panose="020F0502020204030204" pitchFamily="34" charset="0"/>
              </a:rPr>
              <a:t> is understood as physical action that occurs in the body and is controlled by the brain; it’s anything a person does in response to external or internal cues. The intention to eat more fruit, instead of sweet snacks, is not a behaviour – but the act of eating fruit is.</a:t>
            </a:r>
          </a:p>
          <a:p>
            <a:pPr marL="285750" indent="-285750">
              <a:buFont typeface="Arial" panose="020B0604020202020204" pitchFamily="34" charset="0"/>
              <a:buChar char="•"/>
            </a:pPr>
            <a:endParaRPr lang="en-GB" dirty="0"/>
          </a:p>
        </p:txBody>
      </p:sp>
      <p:sp>
        <p:nvSpPr>
          <p:cNvPr id="8" name="TextBox 7">
            <a:extLst>
              <a:ext uri="{FF2B5EF4-FFF2-40B4-BE49-F238E27FC236}">
                <a16:creationId xmlns:a16="http://schemas.microsoft.com/office/drawing/2014/main" id="{6E1541BE-A562-4C2E-A533-CA13549326F3}"/>
              </a:ext>
            </a:extLst>
          </p:cNvPr>
          <p:cNvSpPr txBox="1"/>
          <p:nvPr/>
        </p:nvSpPr>
        <p:spPr>
          <a:xfrm>
            <a:off x="268938" y="3739685"/>
            <a:ext cx="7055225" cy="923330"/>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002060"/>
                </a:solidFill>
                <a:latin typeface="Calibri" panose="020F0502020204030204" pitchFamily="34" charset="0"/>
                <a:ea typeface="Calibri" panose="020F0502020204030204" pitchFamily="34" charset="0"/>
                <a:cs typeface="Calibri" panose="020F0502020204030204" pitchFamily="34" charset="0"/>
              </a:rPr>
              <a:t>Motivation</a:t>
            </a:r>
            <a:r>
              <a:rPr lang="en-GB" dirty="0">
                <a:solidFill>
                  <a:srgbClr val="002060"/>
                </a:solidFill>
                <a:latin typeface="Calibri" panose="020F0502020204030204" pitchFamily="34" charset="0"/>
                <a:ea typeface="Calibri" panose="020F0502020204030204" pitchFamily="34" charset="0"/>
                <a:cs typeface="Calibri" panose="020F0502020204030204" pitchFamily="34" charset="0"/>
              </a:rPr>
              <a:t> is made up of the internal mechanisms that set in motion or inhibit a behaviour. This could include the desire to participate in a sport, or the pleasure (emotion) of engaging in a healthy activity.</a:t>
            </a:r>
          </a:p>
        </p:txBody>
      </p:sp>
    </p:spTree>
    <p:extLst>
      <p:ext uri="{BB962C8B-B14F-4D97-AF65-F5344CB8AC3E}">
        <p14:creationId xmlns:p14="http://schemas.microsoft.com/office/powerpoint/2010/main" val="4575138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B82AAD3-A049-4A60-A548-9B6C58775471}"/>
              </a:ext>
            </a:extLst>
          </p:cNvPr>
          <p:cNvSpPr txBox="1"/>
          <p:nvPr/>
        </p:nvSpPr>
        <p:spPr>
          <a:xfrm>
            <a:off x="2859740" y="161365"/>
            <a:ext cx="8946777" cy="954107"/>
          </a:xfrm>
          <a:prstGeom prst="rect">
            <a:avLst/>
          </a:prstGeom>
          <a:noFill/>
        </p:spPr>
        <p:txBody>
          <a:bodyPr wrap="square" rtlCol="0">
            <a:spAutoFit/>
          </a:bodyPr>
          <a:lstStyle/>
          <a:p>
            <a:r>
              <a:rPr lang="en-GB" sz="2800" dirty="0">
                <a:solidFill>
                  <a:schemeClr val="accent6">
                    <a:lumMod val="75000"/>
                  </a:schemeClr>
                </a:solidFill>
                <a:latin typeface="Gill Sans MT" panose="020B0502020104020203" pitchFamily="34" charset="0"/>
              </a:rPr>
              <a:t>COM-B analysis of the behaviour goal: Performing 30 minutes intensity Physical Activity per day </a:t>
            </a:r>
          </a:p>
        </p:txBody>
      </p:sp>
      <p:pic>
        <p:nvPicPr>
          <p:cNvPr id="3" name="Picture 2">
            <a:extLst>
              <a:ext uri="{FF2B5EF4-FFF2-40B4-BE49-F238E27FC236}">
                <a16:creationId xmlns:a16="http://schemas.microsoft.com/office/drawing/2014/main" id="{58F1504C-D22C-4E0B-93AD-D2FE55C4A659}"/>
              </a:ext>
            </a:extLst>
          </p:cNvPr>
          <p:cNvPicPr>
            <a:picLocks noChangeAspect="1"/>
          </p:cNvPicPr>
          <p:nvPr/>
        </p:nvPicPr>
        <p:blipFill rotWithShape="1">
          <a:blip r:embed="rId2"/>
          <a:srcRect l="10074" t="26601" r="60441" b="8301"/>
          <a:stretch/>
        </p:blipFill>
        <p:spPr>
          <a:xfrm>
            <a:off x="1613647" y="1344706"/>
            <a:ext cx="8399929" cy="4876801"/>
          </a:xfrm>
          <a:prstGeom prst="rect">
            <a:avLst/>
          </a:prstGeom>
        </p:spPr>
      </p:pic>
    </p:spTree>
    <p:extLst>
      <p:ext uri="{BB962C8B-B14F-4D97-AF65-F5344CB8AC3E}">
        <p14:creationId xmlns:p14="http://schemas.microsoft.com/office/powerpoint/2010/main" val="22401445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359CC-D9F9-40C5-8F8E-090DE0C8A435}"/>
              </a:ext>
            </a:extLst>
          </p:cNvPr>
          <p:cNvSpPr>
            <a:spLocks noGrp="1"/>
          </p:cNvSpPr>
          <p:nvPr>
            <p:ph type="title"/>
          </p:nvPr>
        </p:nvSpPr>
        <p:spPr/>
        <p:txBody>
          <a:bodyPr>
            <a:normAutofit/>
          </a:bodyPr>
          <a:lstStyle/>
          <a:p>
            <a:r>
              <a:rPr lang="en-GB" sz="3600" dirty="0"/>
              <a:t>How does thinking about change make you feel? </a:t>
            </a:r>
          </a:p>
        </p:txBody>
      </p:sp>
      <p:sp>
        <p:nvSpPr>
          <p:cNvPr id="3" name="Freeform 2">
            <a:extLst>
              <a:ext uri="{FF2B5EF4-FFF2-40B4-BE49-F238E27FC236}">
                <a16:creationId xmlns:a16="http://schemas.microsoft.com/office/drawing/2014/main" id="{54F2492D-A1C8-4EE2-AF36-EB8A2123B311}"/>
              </a:ext>
            </a:extLst>
          </p:cNvPr>
          <p:cNvSpPr txBox="1">
            <a:spLocks/>
          </p:cNvSpPr>
          <p:nvPr/>
        </p:nvSpPr>
        <p:spPr>
          <a:xfrm>
            <a:off x="1183341" y="1559859"/>
            <a:ext cx="8830236" cy="425190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789" r="-2271" b="-709"/>
            </a:stretch>
          </a:blipFill>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spc="-51" baseline="0">
                <a:solidFill>
                  <a:srgbClr val="008375"/>
                </a:solidFill>
                <a:latin typeface="Gill Sans MT" panose="020B0502020104020203" pitchFamily="34" charset="0"/>
                <a:ea typeface="+mj-ea"/>
                <a:cs typeface="+mj-cs"/>
              </a:defRPr>
            </a:lvl1pPr>
          </a:lstStyle>
          <a:p>
            <a:r>
              <a:rPr lang="en-GB"/>
              <a:t> </a:t>
            </a:r>
            <a:endParaRPr lang="en-GB" dirty="0"/>
          </a:p>
        </p:txBody>
      </p:sp>
    </p:spTree>
    <p:extLst>
      <p:ext uri="{BB962C8B-B14F-4D97-AF65-F5344CB8AC3E}">
        <p14:creationId xmlns:p14="http://schemas.microsoft.com/office/powerpoint/2010/main" val="236605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Fun Theory 1 – Piano Staircase Initiative | Volkswagen">
            <a:hlinkClick r:id="" action="ppaction://media"/>
            <a:extLst>
              <a:ext uri="{FF2B5EF4-FFF2-40B4-BE49-F238E27FC236}">
                <a16:creationId xmlns:a16="http://schemas.microsoft.com/office/drawing/2014/main" id="{7D4D76EF-78B1-4D26-9E86-D6F5E3AEC8FA}"/>
              </a:ext>
            </a:extLst>
          </p:cNvPr>
          <p:cNvPicPr>
            <a:picLocks noGrp="1" noRot="1" noChangeAspect="1"/>
          </p:cNvPicPr>
          <p:nvPr>
            <p:ph idx="1"/>
            <a:videoFile r:link="rId1"/>
          </p:nvPr>
        </p:nvPicPr>
        <p:blipFill>
          <a:blip r:embed="rId3"/>
          <a:stretch>
            <a:fillRect/>
          </a:stretch>
        </p:blipFill>
        <p:spPr>
          <a:xfrm>
            <a:off x="2359012" y="699940"/>
            <a:ext cx="9338870" cy="5458119"/>
          </a:xfrm>
          <a:prstGeom prst="rect">
            <a:avLst/>
          </a:prstGeom>
        </p:spPr>
      </p:pic>
      <p:sp>
        <p:nvSpPr>
          <p:cNvPr id="2" name="TextBox 1">
            <a:extLst>
              <a:ext uri="{FF2B5EF4-FFF2-40B4-BE49-F238E27FC236}">
                <a16:creationId xmlns:a16="http://schemas.microsoft.com/office/drawing/2014/main" id="{BDC9E0C5-242D-48DC-BFC1-7269317A5423}"/>
              </a:ext>
            </a:extLst>
          </p:cNvPr>
          <p:cNvSpPr txBox="1"/>
          <p:nvPr/>
        </p:nvSpPr>
        <p:spPr>
          <a:xfrm>
            <a:off x="277906" y="2420470"/>
            <a:ext cx="1927411" cy="1323439"/>
          </a:xfrm>
          <a:prstGeom prst="rect">
            <a:avLst/>
          </a:prstGeom>
          <a:noFill/>
        </p:spPr>
        <p:txBody>
          <a:bodyPr wrap="square" rtlCol="0">
            <a:spAutoFit/>
          </a:bodyPr>
          <a:lstStyle/>
          <a:p>
            <a:r>
              <a:rPr lang="en-GB" sz="4000" dirty="0">
                <a:solidFill>
                  <a:srgbClr val="42A890"/>
                </a:solidFill>
                <a:latin typeface="Calibri" panose="020F0502020204030204" pitchFamily="34" charset="0"/>
                <a:ea typeface="Calibri" panose="020F0502020204030204" pitchFamily="34" charset="0"/>
                <a:cs typeface="Calibri" panose="020F0502020204030204" pitchFamily="34" charset="0"/>
              </a:rPr>
              <a:t>Nudge Theory </a:t>
            </a:r>
          </a:p>
        </p:txBody>
      </p:sp>
    </p:spTree>
    <p:extLst>
      <p:ext uri="{BB962C8B-B14F-4D97-AF65-F5344CB8AC3E}">
        <p14:creationId xmlns:p14="http://schemas.microsoft.com/office/powerpoint/2010/main" val="19902700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7F3433-E689-4B56-85BF-3850763ED51F}"/>
              </a:ext>
            </a:extLst>
          </p:cNvPr>
          <p:cNvSpPr>
            <a:spLocks noGrp="1"/>
          </p:cNvSpPr>
          <p:nvPr>
            <p:ph type="ctrTitle"/>
          </p:nvPr>
        </p:nvSpPr>
        <p:spPr>
          <a:xfrm>
            <a:off x="1201271" y="1223682"/>
            <a:ext cx="11205881" cy="2205318"/>
          </a:xfrm>
        </p:spPr>
        <p:txBody>
          <a:bodyPr>
            <a:normAutofit/>
          </a:bodyPr>
          <a:lstStyle/>
          <a:p>
            <a:r>
              <a:rPr lang="en-GB" sz="6600" dirty="0"/>
              <a:t>Having Active Conversations</a:t>
            </a:r>
          </a:p>
        </p:txBody>
      </p:sp>
    </p:spTree>
    <p:extLst>
      <p:ext uri="{BB962C8B-B14F-4D97-AF65-F5344CB8AC3E}">
        <p14:creationId xmlns:p14="http://schemas.microsoft.com/office/powerpoint/2010/main" val="3181295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1D5D-71E8-4133-A0BE-C19BEAC151C4}"/>
              </a:ext>
            </a:extLst>
          </p:cNvPr>
          <p:cNvSpPr>
            <a:spLocks noGrp="1"/>
          </p:cNvSpPr>
          <p:nvPr>
            <p:ph type="title"/>
          </p:nvPr>
        </p:nvSpPr>
        <p:spPr>
          <a:xfrm>
            <a:off x="2746482" y="69815"/>
            <a:ext cx="9692640" cy="878523"/>
          </a:xfrm>
        </p:spPr>
        <p:txBody>
          <a:bodyPr/>
          <a:lstStyle/>
          <a:p>
            <a:r>
              <a:rPr lang="en-GB" dirty="0"/>
              <a:t>How we can best support others?</a:t>
            </a:r>
          </a:p>
        </p:txBody>
      </p:sp>
      <p:sp>
        <p:nvSpPr>
          <p:cNvPr id="3" name="Content Placeholder 2">
            <a:extLst>
              <a:ext uri="{FF2B5EF4-FFF2-40B4-BE49-F238E27FC236}">
                <a16:creationId xmlns:a16="http://schemas.microsoft.com/office/drawing/2014/main" id="{8D4ECBCE-2A9B-454C-AFA8-443F0E8EFDC9}"/>
              </a:ext>
            </a:extLst>
          </p:cNvPr>
          <p:cNvSpPr>
            <a:spLocks noGrp="1"/>
          </p:cNvSpPr>
          <p:nvPr>
            <p:ph idx="1"/>
          </p:nvPr>
        </p:nvSpPr>
        <p:spPr>
          <a:xfrm>
            <a:off x="335869" y="1709696"/>
            <a:ext cx="10877684" cy="3579480"/>
          </a:xfrm>
        </p:spPr>
        <p:txBody>
          <a:bodyPr>
            <a:normAutofit/>
          </a:bodyPr>
          <a:lstStyle/>
          <a:p>
            <a:pPr marL="0" indent="0">
              <a:buNone/>
            </a:pPr>
            <a:r>
              <a:rPr lang="en-GB" sz="2400" dirty="0"/>
              <a:t>Our everyday conversations are with people we meet- family &amp; friends, colleagues &amp; people in our community. </a:t>
            </a:r>
          </a:p>
          <a:p>
            <a:r>
              <a:rPr lang="en-GB" sz="2400" dirty="0"/>
              <a:t>If you are working in Health and Social Care you’re seen as a part in enabling some to live the life they want. </a:t>
            </a:r>
          </a:p>
          <a:p>
            <a:r>
              <a:rPr lang="en-GB" sz="2400" dirty="0"/>
              <a:t>Its important to remember that we all have an unconscious bias, we develop an inner group of rules that we’ve picked up during our life. </a:t>
            </a:r>
          </a:p>
          <a:p>
            <a:r>
              <a:rPr lang="en-GB" sz="2400" dirty="0"/>
              <a:t>Discussing the impact of activity on health is a good way to help someone identify positive reasons for change and how they may benefit. </a:t>
            </a:r>
          </a:p>
          <a:p>
            <a:pPr marL="0" indent="0">
              <a:buNone/>
            </a:pPr>
            <a:endParaRPr lang="en-GB" sz="2400"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15903503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F6D8E8-7899-45CC-8821-E76182E388D2}"/>
              </a:ext>
            </a:extLst>
          </p:cNvPr>
          <p:cNvSpPr>
            <a:spLocks noGrp="1"/>
          </p:cNvSpPr>
          <p:nvPr>
            <p:ph idx="1"/>
          </p:nvPr>
        </p:nvSpPr>
        <p:spPr>
          <a:xfrm>
            <a:off x="367846" y="1524001"/>
            <a:ext cx="10174648" cy="3899646"/>
          </a:xfrm>
        </p:spPr>
        <p:txBody>
          <a:bodyPr>
            <a:normAutofit lnSpcReduction="10000"/>
          </a:bodyPr>
          <a:lstStyle/>
          <a:p>
            <a:r>
              <a:rPr lang="en-GB" sz="2800" dirty="0"/>
              <a:t>The first thing to remember is that whilst you are the health or care expert, the person you are talking to is the expert on themselves. So let that person lead, as you steer the conversation. </a:t>
            </a:r>
          </a:p>
          <a:p>
            <a:r>
              <a:rPr lang="en-GB" sz="2800" dirty="0"/>
              <a:t>Find out what that person knows, thinks, and feels first. Understand what really matters to them before discussing physical activity and its benefits. </a:t>
            </a:r>
          </a:p>
          <a:p>
            <a:r>
              <a:rPr lang="en-GB" sz="2800" dirty="0"/>
              <a:t>It’s about identifying what part physical activity can play in someone’s life and how it will help them achieve what really matters to them. </a:t>
            </a:r>
          </a:p>
          <a:p>
            <a:endParaRPr lang="en-GB" dirty="0"/>
          </a:p>
        </p:txBody>
      </p:sp>
    </p:spTree>
    <p:extLst>
      <p:ext uri="{BB962C8B-B14F-4D97-AF65-F5344CB8AC3E}">
        <p14:creationId xmlns:p14="http://schemas.microsoft.com/office/powerpoint/2010/main" val="40988012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52E955-A1B8-495D-A68F-7F584B2123D6}"/>
              </a:ext>
            </a:extLst>
          </p:cNvPr>
          <p:cNvSpPr/>
          <p:nvPr/>
        </p:nvSpPr>
        <p:spPr>
          <a:xfrm>
            <a:off x="6317364" y="856669"/>
            <a:ext cx="3871488" cy="247099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b="1" dirty="0">
                <a:solidFill>
                  <a:schemeClr val="tx1"/>
                </a:solidFill>
                <a:latin typeface="Calibri" panose="020F0502020204030204" pitchFamily="34" charset="0"/>
                <a:ea typeface="Calibri" panose="020F0502020204030204" pitchFamily="34" charset="0"/>
                <a:cs typeface="Calibri" panose="020F0502020204030204" pitchFamily="34" charset="0"/>
              </a:rPr>
              <a:t>Listen</a:t>
            </a:r>
            <a:r>
              <a:rPr lang="en-GB"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People are the experts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Try to take the time to pause activities to listen and reflect.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Actively listen for emphasis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Pick up on emotion to uncover important information </a:t>
            </a:r>
          </a:p>
        </p:txBody>
      </p:sp>
      <p:sp>
        <p:nvSpPr>
          <p:cNvPr id="5" name="Rectangle 4">
            <a:extLst>
              <a:ext uri="{FF2B5EF4-FFF2-40B4-BE49-F238E27FC236}">
                <a16:creationId xmlns:a16="http://schemas.microsoft.com/office/drawing/2014/main" id="{9A8E123E-9814-4EA9-804B-825CA5354D3C}"/>
              </a:ext>
            </a:extLst>
          </p:cNvPr>
          <p:cNvSpPr/>
          <p:nvPr/>
        </p:nvSpPr>
        <p:spPr>
          <a:xfrm>
            <a:off x="2366126" y="856669"/>
            <a:ext cx="3729873" cy="2470992"/>
          </a:xfrm>
          <a:prstGeom prst="rect">
            <a:avLst/>
          </a:prstGeom>
          <a:solidFill>
            <a:srgbClr val="0EC8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b="1" dirty="0">
                <a:solidFill>
                  <a:schemeClr val="tx1"/>
                </a:solidFill>
                <a:latin typeface="Calibri" panose="020F0502020204030204" pitchFamily="34" charset="0"/>
                <a:ea typeface="Calibri" panose="020F0502020204030204" pitchFamily="34" charset="0"/>
                <a:cs typeface="Calibri" panose="020F0502020204030204" pitchFamily="34" charset="0"/>
              </a:rPr>
              <a:t>Ask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What's important to the individual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Allow the individual to be In control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Use a person centred approach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Allow the person to be involved in decision making. </a:t>
            </a:r>
          </a:p>
        </p:txBody>
      </p:sp>
      <p:sp>
        <p:nvSpPr>
          <p:cNvPr id="6" name="Rectangle 5">
            <a:extLst>
              <a:ext uri="{FF2B5EF4-FFF2-40B4-BE49-F238E27FC236}">
                <a16:creationId xmlns:a16="http://schemas.microsoft.com/office/drawing/2014/main" id="{C33A62A4-5BFB-4741-AF78-1A45511C2651}"/>
              </a:ext>
            </a:extLst>
          </p:cNvPr>
          <p:cNvSpPr/>
          <p:nvPr/>
        </p:nvSpPr>
        <p:spPr>
          <a:xfrm>
            <a:off x="2366128" y="3530338"/>
            <a:ext cx="3729872" cy="2380268"/>
          </a:xfrm>
          <a:prstGeom prst="rect">
            <a:avLst/>
          </a:prstGeom>
          <a:solidFill>
            <a:srgbClr val="0EC8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b="1" dirty="0">
                <a:solidFill>
                  <a:schemeClr val="tx1"/>
                </a:solidFill>
                <a:latin typeface="Calibri" panose="020F0502020204030204" pitchFamily="34" charset="0"/>
                <a:ea typeface="Calibri" panose="020F0502020204030204" pitchFamily="34" charset="0"/>
                <a:cs typeface="Calibri" panose="020F0502020204030204" pitchFamily="34" charset="0"/>
              </a:rPr>
              <a:t>Uncover concerns </a:t>
            </a:r>
            <a:endParaRPr lang="en-GB"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Find out about all the concerns, worries and challenges the person is feeling.</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Show them that what they are saying matters.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This builds confidence and trust. </a:t>
            </a:r>
          </a:p>
        </p:txBody>
      </p:sp>
      <p:sp>
        <p:nvSpPr>
          <p:cNvPr id="7" name="Rectangle 6">
            <a:extLst>
              <a:ext uri="{FF2B5EF4-FFF2-40B4-BE49-F238E27FC236}">
                <a16:creationId xmlns:a16="http://schemas.microsoft.com/office/drawing/2014/main" id="{6FE94AB4-38E6-4DBE-869C-7E004F021814}"/>
              </a:ext>
            </a:extLst>
          </p:cNvPr>
          <p:cNvSpPr/>
          <p:nvPr/>
        </p:nvSpPr>
        <p:spPr>
          <a:xfrm>
            <a:off x="6317362" y="3530338"/>
            <a:ext cx="3871489" cy="238026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Calibri" panose="020F0502020204030204" pitchFamily="34" charset="0"/>
                <a:ea typeface="Calibri" panose="020F0502020204030204" pitchFamily="34" charset="0"/>
                <a:cs typeface="Calibri" panose="020F0502020204030204" pitchFamily="34" charset="0"/>
              </a:rPr>
              <a:t>Summarise</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Repeat back to them and summarise what you have agreed.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Help reinforce the conversation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Find out how they are feeling</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Acknowledge that the conversation </a:t>
            </a:r>
            <a:r>
              <a:rPr lang="en-GB" dirty="0" err="1">
                <a:solidFill>
                  <a:schemeClr val="bg1"/>
                </a:solidFill>
                <a:latin typeface="Calibri" panose="020F0502020204030204" pitchFamily="34" charset="0"/>
                <a:ea typeface="Calibri" panose="020F0502020204030204" pitchFamily="34" charset="0"/>
                <a:cs typeface="Calibri" panose="020F0502020204030204" pitchFamily="34" charset="0"/>
              </a:rPr>
              <a:t>dosent</a:t>
            </a: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 stop here! </a:t>
            </a:r>
          </a:p>
          <a:p>
            <a:pPr marL="285750" indent="-285750">
              <a:buFont typeface="Arial" panose="020B0604020202020204" pitchFamily="34" charset="0"/>
              <a:buChar char="•"/>
            </a:pPr>
            <a:endParaRPr lang="en-GB" sz="1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95282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4202F-D84E-4370-AF17-3FE29F11376D}"/>
              </a:ext>
            </a:extLst>
          </p:cNvPr>
          <p:cNvSpPr>
            <a:spLocks noGrp="1"/>
          </p:cNvSpPr>
          <p:nvPr>
            <p:ph type="title"/>
          </p:nvPr>
        </p:nvSpPr>
        <p:spPr/>
        <p:txBody>
          <a:bodyPr/>
          <a:lstStyle/>
          <a:p>
            <a:r>
              <a:rPr lang="en-GB" dirty="0"/>
              <a:t>Goal setting </a:t>
            </a:r>
          </a:p>
        </p:txBody>
      </p:sp>
      <p:pic>
        <p:nvPicPr>
          <p:cNvPr id="4" name="Content Placeholder 3">
            <a:extLst>
              <a:ext uri="{FF2B5EF4-FFF2-40B4-BE49-F238E27FC236}">
                <a16:creationId xmlns:a16="http://schemas.microsoft.com/office/drawing/2014/main" id="{05671354-7D75-4695-8415-6AAAE1E63211}"/>
              </a:ext>
            </a:extLst>
          </p:cNvPr>
          <p:cNvPicPr>
            <a:picLocks noGrp="1" noChangeAspect="1"/>
          </p:cNvPicPr>
          <p:nvPr>
            <p:ph idx="1"/>
          </p:nvPr>
        </p:nvPicPr>
        <p:blipFill>
          <a:blip r:embed="rId2"/>
          <a:stretch>
            <a:fillRect/>
          </a:stretch>
        </p:blipFill>
        <p:spPr>
          <a:xfrm>
            <a:off x="987690" y="1497013"/>
            <a:ext cx="7893734" cy="4351337"/>
          </a:xfrm>
          <a:prstGeom prst="rect">
            <a:avLst/>
          </a:prstGeom>
        </p:spPr>
      </p:pic>
    </p:spTree>
    <p:extLst>
      <p:ext uri="{BB962C8B-B14F-4D97-AF65-F5344CB8AC3E}">
        <p14:creationId xmlns:p14="http://schemas.microsoft.com/office/powerpoint/2010/main" val="101509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7C4FA-3B4F-4BCC-A6D2-F3DE07AFBB4B}"/>
              </a:ext>
            </a:extLst>
          </p:cNvPr>
          <p:cNvSpPr>
            <a:spLocks noGrp="1"/>
          </p:cNvSpPr>
          <p:nvPr>
            <p:ph type="title"/>
          </p:nvPr>
        </p:nvSpPr>
        <p:spPr/>
        <p:txBody>
          <a:bodyPr/>
          <a:lstStyle/>
          <a:p>
            <a:r>
              <a:rPr lang="en-GB" dirty="0"/>
              <a:t>Introduction </a:t>
            </a:r>
          </a:p>
        </p:txBody>
      </p:sp>
      <p:sp>
        <p:nvSpPr>
          <p:cNvPr id="3" name="Content Placeholder 2">
            <a:extLst>
              <a:ext uri="{FF2B5EF4-FFF2-40B4-BE49-F238E27FC236}">
                <a16:creationId xmlns:a16="http://schemas.microsoft.com/office/drawing/2014/main" id="{ECD4C8D4-55F2-4B6B-8CC7-395D82351E48}"/>
              </a:ext>
            </a:extLst>
          </p:cNvPr>
          <p:cNvSpPr>
            <a:spLocks noGrp="1"/>
          </p:cNvSpPr>
          <p:nvPr>
            <p:ph idx="1"/>
          </p:nvPr>
        </p:nvSpPr>
        <p:spPr>
          <a:xfrm>
            <a:off x="345757" y="1545996"/>
            <a:ext cx="10429079" cy="4219664"/>
          </a:xfrm>
        </p:spPr>
        <p:txBody>
          <a:bodyPr>
            <a:normAutofit lnSpcReduction="10000"/>
          </a:bodyPr>
          <a:lstStyle/>
          <a:p>
            <a:pPr marL="0" indent="0">
              <a:buNone/>
            </a:pPr>
            <a:r>
              <a:rPr lang="en-GB" dirty="0"/>
              <a:t>Welcome to this session, designed to help people working in health and social care to encourage the people they support to increase their movement and activity levels.</a:t>
            </a:r>
          </a:p>
          <a:p>
            <a:r>
              <a:rPr lang="en-GB" dirty="0"/>
              <a:t>Supporting people to lead more physically active lives is not only great for health, but brings wider economic, social, and organisational benefits too. When you work in health and social care, you play a key role in helping people to unlock these benefits, but research insights tell us there are many challenges to face.</a:t>
            </a:r>
          </a:p>
          <a:p>
            <a:r>
              <a:rPr lang="en-GB" dirty="0"/>
              <a:t>Today, our aims are to:</a:t>
            </a:r>
          </a:p>
          <a:p>
            <a:pPr lvl="0"/>
            <a:r>
              <a:rPr lang="en-GB" dirty="0"/>
              <a:t>Recognise those challenges,</a:t>
            </a:r>
          </a:p>
          <a:p>
            <a:pPr lvl="0"/>
            <a:r>
              <a:rPr lang="en-GB" dirty="0"/>
              <a:t>Break down the barriers that exist for people whether cultural, leadership or personal,</a:t>
            </a:r>
          </a:p>
          <a:p>
            <a:pPr lvl="0"/>
            <a:r>
              <a:rPr lang="en-GB" dirty="0"/>
              <a:t>Explore solutions, and </a:t>
            </a:r>
          </a:p>
          <a:p>
            <a:pPr lvl="0"/>
            <a:r>
              <a:rPr lang="en-GB" dirty="0"/>
              <a:t>Increase your confidence, skill and knowledge in approaching conversations with people about moving more and being more active.</a:t>
            </a:r>
          </a:p>
          <a:p>
            <a:endParaRPr lang="en-GB" dirty="0"/>
          </a:p>
        </p:txBody>
      </p:sp>
    </p:spTree>
    <p:extLst>
      <p:ext uri="{BB962C8B-B14F-4D97-AF65-F5344CB8AC3E}">
        <p14:creationId xmlns:p14="http://schemas.microsoft.com/office/powerpoint/2010/main" val="2527699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19F5B-E9E8-4934-9ECD-895342319F35}"/>
              </a:ext>
            </a:extLst>
          </p:cNvPr>
          <p:cNvSpPr>
            <a:spLocks noGrp="1"/>
          </p:cNvSpPr>
          <p:nvPr>
            <p:ph type="title"/>
          </p:nvPr>
        </p:nvSpPr>
        <p:spPr/>
        <p:txBody>
          <a:bodyPr/>
          <a:lstStyle/>
          <a:p>
            <a:r>
              <a:rPr lang="en-GB" dirty="0"/>
              <a:t>Goal setting </a:t>
            </a:r>
          </a:p>
        </p:txBody>
      </p:sp>
      <p:sp>
        <p:nvSpPr>
          <p:cNvPr id="3" name="TextBox 2">
            <a:extLst>
              <a:ext uri="{FF2B5EF4-FFF2-40B4-BE49-F238E27FC236}">
                <a16:creationId xmlns:a16="http://schemas.microsoft.com/office/drawing/2014/main" id="{2963E883-1070-48E6-B8D5-A021D3B739D6}"/>
              </a:ext>
            </a:extLst>
          </p:cNvPr>
          <p:cNvSpPr txBox="1"/>
          <p:nvPr/>
        </p:nvSpPr>
        <p:spPr>
          <a:xfrm>
            <a:off x="770965" y="1855694"/>
            <a:ext cx="9179859" cy="3785652"/>
          </a:xfrm>
          <a:prstGeom prst="rect">
            <a:avLst/>
          </a:prstGeom>
          <a:noFill/>
        </p:spPr>
        <p:txBody>
          <a:bodyPr wrap="square" rtlCol="0">
            <a:spAutoFit/>
          </a:bodyPr>
          <a:lstStyle/>
          <a:p>
            <a:r>
              <a:rPr lang="en-GB" sz="2000" b="1" dirty="0">
                <a:solidFill>
                  <a:srgbClr val="92D050"/>
                </a:solidFill>
                <a:latin typeface="Calibri" panose="020F0502020204030204" pitchFamily="34" charset="0"/>
                <a:ea typeface="Calibri" panose="020F0502020204030204" pitchFamily="34" charset="0"/>
                <a:cs typeface="Calibri" panose="020F0502020204030204" pitchFamily="34" charset="0"/>
              </a:rPr>
              <a:t>Outcome goals: </a:t>
            </a: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Are measurable health outcomes or targets that an individual would like to achieve through change their behaviours. The goal may be the expected result of performing a behaviour but it does not involve planning how an individual’s behaviour will change to achieve the goal.  </a:t>
            </a:r>
          </a:p>
          <a:p>
            <a:endParaRPr lang="en-GB" sz="2000" dirty="0">
              <a:latin typeface="Calibri" panose="020F0502020204030204" pitchFamily="34" charset="0"/>
              <a:ea typeface="Calibri" panose="020F0502020204030204" pitchFamily="34" charset="0"/>
              <a:cs typeface="Calibri" panose="020F0502020204030204" pitchFamily="34" charset="0"/>
            </a:endParaRPr>
          </a:p>
          <a:p>
            <a:r>
              <a:rPr lang="en-GB" sz="2000" b="1" dirty="0">
                <a:solidFill>
                  <a:srgbClr val="92D050"/>
                </a:solidFill>
                <a:latin typeface="Calibri" panose="020F0502020204030204" pitchFamily="34" charset="0"/>
                <a:ea typeface="Calibri" panose="020F0502020204030204" pitchFamily="34" charset="0"/>
                <a:cs typeface="Calibri" panose="020F0502020204030204" pitchFamily="34" charset="0"/>
              </a:rPr>
              <a:t>Process goals:</a:t>
            </a:r>
            <a:r>
              <a:rPr lang="en-GB" sz="2000" b="1" dirty="0">
                <a:latin typeface="Calibri" panose="020F0502020204030204" pitchFamily="34" charset="0"/>
                <a:ea typeface="Calibri" panose="020F0502020204030204" pitchFamily="34" charset="0"/>
                <a:cs typeface="Calibri" panose="020F0502020204030204" pitchFamily="34" charset="0"/>
              </a:rPr>
              <a:t> </a:t>
            </a: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A process goal involves the steps an individual is going to take to reach their outcome goal. </a:t>
            </a:r>
          </a:p>
          <a:p>
            <a:endPar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Both outcome and process goals are vital for behaviour change. One is unlikely to work without the other. Clear outcome goals are needed to clarify </a:t>
            </a:r>
            <a:r>
              <a:rPr lang="en-GB" sz="2000" i="1" u="sng" dirty="0">
                <a:solidFill>
                  <a:srgbClr val="002060"/>
                </a:solidFill>
                <a:latin typeface="Calibri" panose="020F0502020204030204" pitchFamily="34" charset="0"/>
                <a:ea typeface="Calibri" panose="020F0502020204030204" pitchFamily="34" charset="0"/>
                <a:cs typeface="Calibri" panose="020F0502020204030204" pitchFamily="34" charset="0"/>
              </a:rPr>
              <a:t>What </a:t>
            </a: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you want to achieve, but the process goals are essential to know the action steps </a:t>
            </a:r>
            <a:r>
              <a:rPr lang="en-GB" sz="2000" i="1" u="sng" dirty="0">
                <a:solidFill>
                  <a:srgbClr val="002060"/>
                </a:solidFill>
                <a:latin typeface="Calibri" panose="020F0502020204030204" pitchFamily="34" charset="0"/>
                <a:ea typeface="Calibri" panose="020F0502020204030204" pitchFamily="34" charset="0"/>
                <a:cs typeface="Calibri" panose="020F0502020204030204" pitchFamily="34" charset="0"/>
              </a:rPr>
              <a:t>required</a:t>
            </a: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 to achieve this. </a:t>
            </a:r>
            <a:endParaRPr lang="en-GB" sz="2000" i="1" u="sng"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9370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5E416-8EC1-4034-8162-709DC9B5099D}"/>
              </a:ext>
            </a:extLst>
          </p:cNvPr>
          <p:cNvSpPr>
            <a:spLocks noGrp="1"/>
          </p:cNvSpPr>
          <p:nvPr>
            <p:ph type="title"/>
          </p:nvPr>
        </p:nvSpPr>
        <p:spPr/>
        <p:txBody>
          <a:bodyPr/>
          <a:lstStyle/>
          <a:p>
            <a:r>
              <a:rPr lang="en-GB" dirty="0"/>
              <a:t>Goal setting </a:t>
            </a:r>
          </a:p>
        </p:txBody>
      </p:sp>
      <p:sp>
        <p:nvSpPr>
          <p:cNvPr id="3" name="TextBox 2">
            <a:extLst>
              <a:ext uri="{FF2B5EF4-FFF2-40B4-BE49-F238E27FC236}">
                <a16:creationId xmlns:a16="http://schemas.microsoft.com/office/drawing/2014/main" id="{04507127-100F-4BC2-A0F2-BEF9FFF2C9C6}"/>
              </a:ext>
            </a:extLst>
          </p:cNvPr>
          <p:cNvSpPr txBox="1"/>
          <p:nvPr/>
        </p:nvSpPr>
        <p:spPr>
          <a:xfrm>
            <a:off x="833718" y="4437055"/>
            <a:ext cx="8839200" cy="1815882"/>
          </a:xfrm>
          <a:prstGeom prst="rect">
            <a:avLst/>
          </a:prstGeom>
          <a:noFill/>
        </p:spPr>
        <p:txBody>
          <a:bodyPr wrap="square" rtlCol="0">
            <a:spAutoFit/>
          </a:bodyPr>
          <a:lstStyle/>
          <a:p>
            <a:r>
              <a:rPr lang="en-GB" sz="3200" dirty="0">
                <a:solidFill>
                  <a:srgbClr val="92D050"/>
                </a:solidFill>
                <a:latin typeface="Calibri" panose="020F0502020204030204" pitchFamily="34" charset="0"/>
                <a:ea typeface="Calibri" panose="020F0502020204030204" pitchFamily="34" charset="0"/>
                <a:cs typeface="Calibri" panose="020F0502020204030204" pitchFamily="34" charset="0"/>
              </a:rPr>
              <a:t>Your role: </a:t>
            </a:r>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Be specific </a:t>
            </a:r>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Be realistic </a:t>
            </a:r>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Goals can be broken down into small manageable steps </a:t>
            </a:r>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Make sure the goal is important to the person </a:t>
            </a:r>
          </a:p>
        </p:txBody>
      </p:sp>
      <p:sp>
        <p:nvSpPr>
          <p:cNvPr id="4" name="TextBox 3">
            <a:extLst>
              <a:ext uri="{FF2B5EF4-FFF2-40B4-BE49-F238E27FC236}">
                <a16:creationId xmlns:a16="http://schemas.microsoft.com/office/drawing/2014/main" id="{ED5F5780-48C4-4CC7-8ED7-792521E1555B}"/>
              </a:ext>
            </a:extLst>
          </p:cNvPr>
          <p:cNvSpPr txBox="1"/>
          <p:nvPr/>
        </p:nvSpPr>
        <p:spPr>
          <a:xfrm>
            <a:off x="833718" y="1674674"/>
            <a:ext cx="8256494" cy="2492990"/>
          </a:xfrm>
          <a:prstGeom prst="rect">
            <a:avLst/>
          </a:prstGeom>
          <a:noFill/>
        </p:spPr>
        <p:txBody>
          <a:bodyPr wrap="square" rtlCol="0">
            <a:spAutoFit/>
          </a:bodyPr>
          <a:lstStyle/>
          <a:p>
            <a:r>
              <a:rPr lang="en-GB" sz="2800" b="1" dirty="0">
                <a:solidFill>
                  <a:srgbClr val="92D050"/>
                </a:solidFill>
                <a:latin typeface="Calibri" panose="020F0502020204030204" pitchFamily="34" charset="0"/>
                <a:ea typeface="Calibri" panose="020F0502020204030204" pitchFamily="34" charset="0"/>
                <a:cs typeface="Calibri" panose="020F0502020204030204" pitchFamily="34" charset="0"/>
              </a:rPr>
              <a:t>Common problems when we try to change. </a:t>
            </a:r>
          </a:p>
          <a:p>
            <a:endParaRPr lang="en-GB" sz="2800" b="1" dirty="0">
              <a:solidFill>
                <a:srgbClr val="92D050"/>
              </a:solidFill>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Short term fixes </a:t>
            </a:r>
          </a:p>
          <a:p>
            <a:pPr marL="342900" indent="-342900">
              <a:buAutoNum type="arabicPeriod"/>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Overcommitment </a:t>
            </a:r>
          </a:p>
          <a:p>
            <a:pPr marL="342900" indent="-342900">
              <a:buAutoNum type="arabicPeriod"/>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Not suitable long term </a:t>
            </a:r>
          </a:p>
          <a:p>
            <a:pPr marL="342900" indent="-342900">
              <a:buAutoNum type="arabicPeriod"/>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Give up too easily </a:t>
            </a:r>
          </a:p>
          <a:p>
            <a:pPr marL="342900" indent="-342900">
              <a:buAutoNum type="arabicPeriod"/>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Its feels like its too hard </a:t>
            </a:r>
          </a:p>
        </p:txBody>
      </p:sp>
    </p:spTree>
    <p:extLst>
      <p:ext uri="{BB962C8B-B14F-4D97-AF65-F5344CB8AC3E}">
        <p14:creationId xmlns:p14="http://schemas.microsoft.com/office/powerpoint/2010/main" val="2035219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5FA98-1FBC-41C9-9502-7562B8B24BB3}"/>
              </a:ext>
            </a:extLst>
          </p:cNvPr>
          <p:cNvSpPr>
            <a:spLocks noGrp="1"/>
          </p:cNvSpPr>
          <p:nvPr>
            <p:ph type="title"/>
          </p:nvPr>
        </p:nvSpPr>
        <p:spPr/>
        <p:txBody>
          <a:bodyPr/>
          <a:lstStyle/>
          <a:p>
            <a:r>
              <a:rPr lang="en-GB" dirty="0"/>
              <a:t>Guided goal setting </a:t>
            </a:r>
          </a:p>
        </p:txBody>
      </p:sp>
      <p:sp>
        <p:nvSpPr>
          <p:cNvPr id="3" name="TextBox 2">
            <a:extLst>
              <a:ext uri="{FF2B5EF4-FFF2-40B4-BE49-F238E27FC236}">
                <a16:creationId xmlns:a16="http://schemas.microsoft.com/office/drawing/2014/main" id="{FC9B7A3F-5ABB-4F4E-A5EF-2F1B51C39615}"/>
              </a:ext>
            </a:extLst>
          </p:cNvPr>
          <p:cNvSpPr txBox="1"/>
          <p:nvPr/>
        </p:nvSpPr>
        <p:spPr>
          <a:xfrm>
            <a:off x="582706" y="1891553"/>
            <a:ext cx="9692640" cy="3477875"/>
          </a:xfrm>
          <a:prstGeom prst="rect">
            <a:avLst/>
          </a:prstGeom>
          <a:noFill/>
        </p:spPr>
        <p:txBody>
          <a:bodyPr wrap="square" rtlCol="0">
            <a:spAutoFit/>
          </a:bodyPr>
          <a:lstStyle/>
          <a:p>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You may find some people find it hard to set their own goals, or have the understanding to know what's best for them. Rather than jumping in and setting a goal for them, you can use a technique called guided goal setting, which involves providing people with ideas to choose from, based on what you already know about the persons interests and needs. A suggestion would be to create a bubble task with options for residents to choose from, you can break the information down, make it fun and relaxed and start to build a foundation and rapport. </a:t>
            </a:r>
          </a:p>
          <a:p>
            <a:endParaRPr lang="en-GB" sz="2000" dirty="0">
              <a:latin typeface="Calibri" panose="020F0502020204030204" pitchFamily="34" charset="0"/>
              <a:ea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It is common for people to want to change everything at once, but this can be daunting, unsustainable and may be setting them up for failure. Instead try and encourage residents to change one or two small things at a time, and work with them to turn those changes into habits. </a:t>
            </a:r>
          </a:p>
        </p:txBody>
      </p:sp>
    </p:spTree>
    <p:extLst>
      <p:ext uri="{BB962C8B-B14F-4D97-AF65-F5344CB8AC3E}">
        <p14:creationId xmlns:p14="http://schemas.microsoft.com/office/powerpoint/2010/main" val="2255763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725A-04C7-4C08-8FFF-4A8B26EFE5A5}"/>
              </a:ext>
            </a:extLst>
          </p:cNvPr>
          <p:cNvSpPr>
            <a:spLocks noGrp="1"/>
          </p:cNvSpPr>
          <p:nvPr>
            <p:ph type="title"/>
          </p:nvPr>
        </p:nvSpPr>
        <p:spPr>
          <a:xfrm>
            <a:off x="2863022" y="177391"/>
            <a:ext cx="9692640" cy="878523"/>
          </a:xfrm>
        </p:spPr>
        <p:txBody>
          <a:bodyPr/>
          <a:lstStyle/>
          <a:p>
            <a:r>
              <a:rPr lang="en-GB" dirty="0"/>
              <a:t>Starting Conversations </a:t>
            </a:r>
          </a:p>
        </p:txBody>
      </p:sp>
      <p:pic>
        <p:nvPicPr>
          <p:cNvPr id="6" name="Picture 5">
            <a:extLst>
              <a:ext uri="{FF2B5EF4-FFF2-40B4-BE49-F238E27FC236}">
                <a16:creationId xmlns:a16="http://schemas.microsoft.com/office/drawing/2014/main" id="{0D12EAB7-461B-4E0C-98CE-B6CD02FB5BF1}"/>
              </a:ext>
            </a:extLst>
          </p:cNvPr>
          <p:cNvPicPr>
            <a:picLocks noChangeAspect="1"/>
          </p:cNvPicPr>
          <p:nvPr/>
        </p:nvPicPr>
        <p:blipFill rotWithShape="1">
          <a:blip r:embed="rId3"/>
          <a:srcRect l="9926" t="23987" r="60368" b="11699"/>
          <a:stretch/>
        </p:blipFill>
        <p:spPr>
          <a:xfrm>
            <a:off x="1219198" y="1288996"/>
            <a:ext cx="8310283" cy="4880925"/>
          </a:xfrm>
          <a:prstGeom prst="rect">
            <a:avLst/>
          </a:prstGeom>
        </p:spPr>
      </p:pic>
    </p:spTree>
    <p:extLst>
      <p:ext uri="{BB962C8B-B14F-4D97-AF65-F5344CB8AC3E}">
        <p14:creationId xmlns:p14="http://schemas.microsoft.com/office/powerpoint/2010/main" val="4413204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D8DDB-984A-40B2-B169-204B443392FD}"/>
              </a:ext>
            </a:extLst>
          </p:cNvPr>
          <p:cNvSpPr>
            <a:spLocks noGrp="1"/>
          </p:cNvSpPr>
          <p:nvPr>
            <p:ph type="title"/>
          </p:nvPr>
        </p:nvSpPr>
        <p:spPr/>
        <p:txBody>
          <a:bodyPr/>
          <a:lstStyle/>
          <a:p>
            <a:r>
              <a:rPr lang="en-GB" dirty="0"/>
              <a:t>Activity </a:t>
            </a:r>
          </a:p>
        </p:txBody>
      </p:sp>
      <p:sp>
        <p:nvSpPr>
          <p:cNvPr id="3" name="TextBox 2">
            <a:extLst>
              <a:ext uri="{FF2B5EF4-FFF2-40B4-BE49-F238E27FC236}">
                <a16:creationId xmlns:a16="http://schemas.microsoft.com/office/drawing/2014/main" id="{ECBF24FD-7595-4656-B7D2-592CEF3A8489}"/>
              </a:ext>
            </a:extLst>
          </p:cNvPr>
          <p:cNvSpPr txBox="1"/>
          <p:nvPr/>
        </p:nvSpPr>
        <p:spPr>
          <a:xfrm>
            <a:off x="681318" y="1720840"/>
            <a:ext cx="8928847" cy="3662541"/>
          </a:xfrm>
          <a:prstGeom prst="rect">
            <a:avLst/>
          </a:prstGeom>
          <a:noFill/>
        </p:spPr>
        <p:txBody>
          <a:bodyPr wrap="square" rtlCol="0">
            <a:spAutoFit/>
          </a:bodyPr>
          <a:lstStyle/>
          <a:p>
            <a:r>
              <a:rPr lang="en-GB" sz="3200" b="1" dirty="0">
                <a:solidFill>
                  <a:srgbClr val="00B050"/>
                </a:solidFill>
                <a:latin typeface="Calibri" panose="020F0502020204030204" pitchFamily="34" charset="0"/>
                <a:ea typeface="Calibri" panose="020F0502020204030204" pitchFamily="34" charset="0"/>
                <a:cs typeface="Calibri" panose="020F0502020204030204" pitchFamily="34" charset="0"/>
              </a:rPr>
              <a:t>Consider some of your current residents; </a:t>
            </a:r>
          </a:p>
          <a:p>
            <a:pPr marL="285750" indent="-285750">
              <a:buFont typeface="Arial" panose="020B0604020202020204" pitchFamily="34" charset="0"/>
              <a:buChar char="•"/>
            </a:pPr>
            <a:endParaRPr lang="en-GB" sz="3200" dirty="0">
              <a:latin typeface="Calibri" panose="020F0502020204030204" pitchFamily="34" charset="0"/>
              <a:ea typeface="Calibri" panose="020F0502020204030204" pitchFamily="34" charset="0"/>
              <a:cs typeface="Calibri" panose="020F0502020204030204" pitchFamily="34" charset="0"/>
            </a:endParaRPr>
          </a:p>
          <a:p>
            <a:r>
              <a:rPr lang="en-GB" sz="2400" b="1" dirty="0">
                <a:solidFill>
                  <a:srgbClr val="002060"/>
                </a:solidFill>
                <a:latin typeface="Calibri" panose="020F0502020204030204" pitchFamily="34" charset="0"/>
                <a:ea typeface="Calibri" panose="020F0502020204030204" pitchFamily="34" charset="0"/>
                <a:cs typeface="Calibri" panose="020F0502020204030204" pitchFamily="34" charset="0"/>
              </a:rPr>
              <a:t>Discuss how you might put goal setting into practice</a:t>
            </a:r>
          </a:p>
          <a:p>
            <a:endParaRPr lang="en-GB" sz="24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Tx/>
              <a:buChar char="-"/>
            </a:pPr>
            <a:r>
              <a:rPr lang="en-GB" sz="2400" dirty="0">
                <a:solidFill>
                  <a:srgbClr val="002060"/>
                </a:solidFill>
                <a:latin typeface="Calibri" panose="020F0502020204030204" pitchFamily="34" charset="0"/>
                <a:ea typeface="Calibri" panose="020F0502020204030204" pitchFamily="34" charset="0"/>
                <a:cs typeface="Calibri" panose="020F0502020204030204" pitchFamily="34" charset="0"/>
              </a:rPr>
              <a:t>How would you present the change?</a:t>
            </a:r>
          </a:p>
          <a:p>
            <a:pPr marL="285750" indent="-285750">
              <a:buFontTx/>
              <a:buChar char="-"/>
            </a:pPr>
            <a:r>
              <a:rPr lang="en-GB" sz="2400" dirty="0">
                <a:solidFill>
                  <a:srgbClr val="002060"/>
                </a:solidFill>
                <a:latin typeface="Calibri" panose="020F0502020204030204" pitchFamily="34" charset="0"/>
                <a:ea typeface="Calibri" panose="020F0502020204030204" pitchFamily="34" charset="0"/>
                <a:cs typeface="Calibri" panose="020F0502020204030204" pitchFamily="34" charset="0"/>
              </a:rPr>
              <a:t>What would you consider as short terms goals? </a:t>
            </a:r>
          </a:p>
          <a:p>
            <a:pPr marL="285750" indent="-285750">
              <a:buFontTx/>
              <a:buChar char="-"/>
            </a:pPr>
            <a:r>
              <a:rPr lang="en-GB" sz="2400" dirty="0">
                <a:solidFill>
                  <a:srgbClr val="002060"/>
                </a:solidFill>
                <a:latin typeface="Calibri" panose="020F0502020204030204" pitchFamily="34" charset="0"/>
                <a:ea typeface="Calibri" panose="020F0502020204030204" pitchFamily="34" charset="0"/>
                <a:cs typeface="Calibri" panose="020F0502020204030204" pitchFamily="34" charset="0"/>
              </a:rPr>
              <a:t>How can you support residents to make it a long term sustainable goal? </a:t>
            </a:r>
          </a:p>
          <a:p>
            <a:pPr marL="285750" indent="-285750">
              <a:buFontTx/>
              <a:buChar char="-"/>
            </a:pPr>
            <a:r>
              <a:rPr lang="en-GB" sz="2400" dirty="0">
                <a:solidFill>
                  <a:srgbClr val="002060"/>
                </a:solidFill>
                <a:latin typeface="Calibri" panose="020F0502020204030204" pitchFamily="34" charset="0"/>
                <a:ea typeface="Calibri" panose="020F0502020204030204" pitchFamily="34" charset="0"/>
                <a:cs typeface="Calibri" panose="020F0502020204030204" pitchFamily="34" charset="0"/>
              </a:rPr>
              <a:t>What challenges and barriers might you be presented with?</a:t>
            </a:r>
            <a:r>
              <a:rPr lang="en-GB" sz="2400" dirty="0">
                <a:solidFill>
                  <a:srgbClr val="002060"/>
                </a:solidFill>
              </a:rPr>
              <a:t>  </a:t>
            </a:r>
          </a:p>
        </p:txBody>
      </p:sp>
    </p:spTree>
    <p:extLst>
      <p:ext uri="{BB962C8B-B14F-4D97-AF65-F5344CB8AC3E}">
        <p14:creationId xmlns:p14="http://schemas.microsoft.com/office/powerpoint/2010/main" val="13140039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F526A9F-A2E6-465E-A849-03B990E3C439}"/>
              </a:ext>
            </a:extLst>
          </p:cNvPr>
          <p:cNvSpPr txBox="1"/>
          <p:nvPr/>
        </p:nvSpPr>
        <p:spPr>
          <a:xfrm>
            <a:off x="2182906" y="4858340"/>
            <a:ext cx="7458635" cy="1015663"/>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buFont typeface="Arial" panose="020B0604020202020204" pitchFamily="34" charset="0"/>
              <a:buChar char="•"/>
            </a:pPr>
            <a:r>
              <a:rPr lang="en-GB" sz="2000" b="1" dirty="0">
                <a:solidFill>
                  <a:srgbClr val="002060"/>
                </a:solidFill>
                <a:latin typeface="Calibri" panose="020F0502020204030204" pitchFamily="34" charset="0"/>
                <a:ea typeface="Calibri" panose="020F0502020204030204" pitchFamily="34" charset="0"/>
                <a:cs typeface="Calibri" panose="020F0502020204030204" pitchFamily="34" charset="0"/>
              </a:rPr>
              <a:t>Using the width of the room use the scale to position yourself from not confident to very confident. Answering the following statements</a:t>
            </a:r>
          </a:p>
        </p:txBody>
      </p:sp>
      <p:pic>
        <p:nvPicPr>
          <p:cNvPr id="17" name="Picture 16">
            <a:extLst>
              <a:ext uri="{FF2B5EF4-FFF2-40B4-BE49-F238E27FC236}">
                <a16:creationId xmlns:a16="http://schemas.microsoft.com/office/drawing/2014/main" id="{D500C199-0E7A-4A59-8BB1-CAD8F331C99D}"/>
              </a:ext>
            </a:extLst>
          </p:cNvPr>
          <p:cNvPicPr>
            <a:picLocks noChangeAspect="1"/>
          </p:cNvPicPr>
          <p:nvPr/>
        </p:nvPicPr>
        <p:blipFill rotWithShape="1">
          <a:blip r:embed="rId3"/>
          <a:srcRect l="14633" t="56719" r="69999" b="23753"/>
          <a:stretch/>
        </p:blipFill>
        <p:spPr>
          <a:xfrm>
            <a:off x="2259105" y="2115670"/>
            <a:ext cx="7306236" cy="2168072"/>
          </a:xfrm>
          <a:prstGeom prst="rect">
            <a:avLst/>
          </a:prstGeom>
        </p:spPr>
      </p:pic>
      <p:sp>
        <p:nvSpPr>
          <p:cNvPr id="4" name="TextBox 3">
            <a:extLst>
              <a:ext uri="{FF2B5EF4-FFF2-40B4-BE49-F238E27FC236}">
                <a16:creationId xmlns:a16="http://schemas.microsoft.com/office/drawing/2014/main" id="{4E19CA2C-E1FD-411D-B72B-220406F3EA58}"/>
              </a:ext>
            </a:extLst>
          </p:cNvPr>
          <p:cNvSpPr txBox="1"/>
          <p:nvPr/>
        </p:nvSpPr>
        <p:spPr>
          <a:xfrm>
            <a:off x="2393575" y="322277"/>
            <a:ext cx="8337177" cy="1323439"/>
          </a:xfrm>
          <a:prstGeom prst="rect">
            <a:avLst/>
          </a:prstGeom>
          <a:noFill/>
        </p:spPr>
        <p:txBody>
          <a:bodyPr wrap="square" rtlCol="0">
            <a:spAutoFit/>
          </a:bodyPr>
          <a:lstStyle/>
          <a:p>
            <a:r>
              <a:rPr lang="en-GB" sz="4000" dirty="0">
                <a:solidFill>
                  <a:srgbClr val="42A890"/>
                </a:solidFill>
                <a:latin typeface="Gill Sans MT" panose="020B0502020104020203" pitchFamily="34" charset="0"/>
                <a:ea typeface="Calibri" panose="020F0502020204030204" pitchFamily="34" charset="0"/>
                <a:cs typeface="Calibri" panose="020F0502020204030204" pitchFamily="34" charset="0"/>
              </a:rPr>
              <a:t>How confident are you in giving advice of benefits to moving more? </a:t>
            </a:r>
          </a:p>
        </p:txBody>
      </p:sp>
    </p:spTree>
    <p:extLst>
      <p:ext uri="{BB962C8B-B14F-4D97-AF65-F5344CB8AC3E}">
        <p14:creationId xmlns:p14="http://schemas.microsoft.com/office/powerpoint/2010/main" val="9403890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2BB75-5EEC-4F73-ACFE-EDAA70A9318F}"/>
              </a:ext>
            </a:extLst>
          </p:cNvPr>
          <p:cNvSpPr>
            <a:spLocks noGrp="1"/>
          </p:cNvSpPr>
          <p:nvPr>
            <p:ph type="ctrTitle"/>
          </p:nvPr>
        </p:nvSpPr>
        <p:spPr/>
        <p:txBody>
          <a:bodyPr/>
          <a:lstStyle/>
          <a:p>
            <a:r>
              <a:rPr lang="en-GB" dirty="0"/>
              <a:t>Signposting Opportunities </a:t>
            </a:r>
          </a:p>
        </p:txBody>
      </p:sp>
    </p:spTree>
    <p:extLst>
      <p:ext uri="{BB962C8B-B14F-4D97-AF65-F5344CB8AC3E}">
        <p14:creationId xmlns:p14="http://schemas.microsoft.com/office/powerpoint/2010/main" val="20232653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3" name="Picture 2">
            <a:extLst>
              <a:ext uri="{FF2B5EF4-FFF2-40B4-BE49-F238E27FC236}">
                <a16:creationId xmlns:a16="http://schemas.microsoft.com/office/drawing/2014/main" id="{1C56848A-7283-47EE-B630-291C58AC2EE8}"/>
              </a:ext>
            </a:extLst>
          </p:cNvPr>
          <p:cNvPicPr>
            <a:picLocks noChangeAspect="1"/>
          </p:cNvPicPr>
          <p:nvPr/>
        </p:nvPicPr>
        <p:blipFill rotWithShape="1">
          <a:blip r:embed="rId3"/>
          <a:srcRect l="50000" t="6471" r="882" b="6209"/>
          <a:stretch/>
        </p:blipFill>
        <p:spPr>
          <a:xfrm>
            <a:off x="8879" y="2997213"/>
            <a:ext cx="5755341" cy="3164543"/>
          </a:xfrm>
          <a:prstGeom prst="rect">
            <a:avLst/>
          </a:prstGeom>
        </p:spPr>
      </p:pic>
      <p:pic>
        <p:nvPicPr>
          <p:cNvPr id="2" name="Picture 1">
            <a:extLst>
              <a:ext uri="{FF2B5EF4-FFF2-40B4-BE49-F238E27FC236}">
                <a16:creationId xmlns:a16="http://schemas.microsoft.com/office/drawing/2014/main" id="{82B73219-9B54-4AF3-A530-CBBE898D16F0}"/>
              </a:ext>
            </a:extLst>
          </p:cNvPr>
          <p:cNvPicPr>
            <a:picLocks noChangeAspect="1"/>
          </p:cNvPicPr>
          <p:nvPr/>
        </p:nvPicPr>
        <p:blipFill rotWithShape="1">
          <a:blip r:embed="rId4"/>
          <a:srcRect l="52573" t="11700" r="3456" b="4901"/>
          <a:stretch/>
        </p:blipFill>
        <p:spPr>
          <a:xfrm>
            <a:off x="6427781" y="0"/>
            <a:ext cx="5764220" cy="3074894"/>
          </a:xfrm>
          <a:prstGeom prst="rect">
            <a:avLst/>
          </a:prstGeom>
        </p:spPr>
      </p:pic>
      <p:sp>
        <p:nvSpPr>
          <p:cNvPr id="5" name="TextBox 4">
            <a:extLst>
              <a:ext uri="{FF2B5EF4-FFF2-40B4-BE49-F238E27FC236}">
                <a16:creationId xmlns:a16="http://schemas.microsoft.com/office/drawing/2014/main" id="{67058B70-4727-452B-B41C-1F63A504EED7}"/>
              </a:ext>
            </a:extLst>
          </p:cNvPr>
          <p:cNvSpPr txBox="1"/>
          <p:nvPr/>
        </p:nvSpPr>
        <p:spPr>
          <a:xfrm>
            <a:off x="259976" y="1689847"/>
            <a:ext cx="5674746" cy="707886"/>
          </a:xfrm>
          <a:prstGeom prst="rect">
            <a:avLst/>
          </a:prstGeom>
          <a:noFill/>
        </p:spPr>
        <p:txBody>
          <a:bodyPr wrap="square" rtlCol="0">
            <a:spAutoFit/>
          </a:bodyPr>
          <a:lstStyle/>
          <a:p>
            <a:r>
              <a:rPr lang="en-GB" sz="4000" dirty="0">
                <a:solidFill>
                  <a:srgbClr val="42A890"/>
                </a:solidFill>
                <a:latin typeface="Gill Sans MT" panose="020B0502020104020203" pitchFamily="34" charset="0"/>
              </a:rPr>
              <a:t>Signposting opportunities </a:t>
            </a:r>
          </a:p>
        </p:txBody>
      </p:sp>
    </p:spTree>
    <p:extLst>
      <p:ext uri="{BB962C8B-B14F-4D97-AF65-F5344CB8AC3E}">
        <p14:creationId xmlns:p14="http://schemas.microsoft.com/office/powerpoint/2010/main" val="14591007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F52AA2-CC6E-4F59-AE65-318E1F803C52}"/>
              </a:ext>
            </a:extLst>
          </p:cNvPr>
          <p:cNvSpPr txBox="1"/>
          <p:nvPr/>
        </p:nvSpPr>
        <p:spPr>
          <a:xfrm>
            <a:off x="3110752" y="1927412"/>
            <a:ext cx="7701791" cy="1015663"/>
          </a:xfrm>
          <a:prstGeom prst="rect">
            <a:avLst/>
          </a:prstGeom>
          <a:noFill/>
        </p:spPr>
        <p:txBody>
          <a:bodyPr wrap="square" rtlCol="0">
            <a:spAutoFit/>
          </a:bodyPr>
          <a:lstStyle/>
          <a:p>
            <a:r>
              <a:rPr lang="en-GB" sz="6000" dirty="0">
                <a:latin typeface="Gill Sans MT" panose="020B0502020104020203" pitchFamily="34" charset="0"/>
              </a:rPr>
              <a:t>Contact Information </a:t>
            </a:r>
          </a:p>
        </p:txBody>
      </p:sp>
      <p:sp>
        <p:nvSpPr>
          <p:cNvPr id="5" name="Title 1">
            <a:extLst>
              <a:ext uri="{FF2B5EF4-FFF2-40B4-BE49-F238E27FC236}">
                <a16:creationId xmlns:a16="http://schemas.microsoft.com/office/drawing/2014/main" id="{2FB8AEA7-31E3-488E-A1A0-3786CEC684D6}"/>
              </a:ext>
            </a:extLst>
          </p:cNvPr>
          <p:cNvSpPr>
            <a:spLocks noGrp="1"/>
          </p:cNvSpPr>
          <p:nvPr>
            <p:ph type="ctrTitle"/>
          </p:nvPr>
        </p:nvSpPr>
        <p:spPr>
          <a:xfrm>
            <a:off x="2924273" y="2943075"/>
            <a:ext cx="9418638" cy="2205037"/>
          </a:xfrm>
        </p:spPr>
        <p:txBody>
          <a:bodyPr>
            <a:normAutofit/>
          </a:bodyPr>
          <a:lstStyle/>
          <a:p>
            <a:pPr algn="l"/>
            <a:r>
              <a:rPr lang="en-GB" sz="4000" u="sng" dirty="0">
                <a:solidFill>
                  <a:srgbClr val="92D050"/>
                </a:solidFill>
                <a:hlinkClick r:id="rId2">
                  <a:extLst>
                    <a:ext uri="{A12FA001-AC4F-418D-AE19-62706E023703}">
                      <ahyp:hlinkClr xmlns:ahyp="http://schemas.microsoft.com/office/drawing/2018/hyperlinkcolor" val="tx"/>
                    </a:ext>
                  </a:extLst>
                </a:hlinkClick>
              </a:rPr>
              <a:t>Katy.Fillingham@yorkshiresport.org</a:t>
            </a:r>
            <a:br>
              <a:rPr lang="en-GB" sz="4000" dirty="0">
                <a:solidFill>
                  <a:srgbClr val="92D050"/>
                </a:solidFill>
              </a:rPr>
            </a:br>
            <a:r>
              <a:rPr lang="en-GB" sz="4000" u="sng" dirty="0">
                <a:solidFill>
                  <a:srgbClr val="92D050"/>
                </a:solidFill>
              </a:rPr>
              <a:t>Rachael.weston@yorkshiresport.org</a:t>
            </a:r>
            <a:br>
              <a:rPr lang="en-GB" sz="4000" dirty="0"/>
            </a:br>
            <a:endParaRPr lang="en-GB" sz="4000" dirty="0"/>
          </a:p>
        </p:txBody>
      </p:sp>
    </p:spTree>
    <p:extLst>
      <p:ext uri="{BB962C8B-B14F-4D97-AF65-F5344CB8AC3E}">
        <p14:creationId xmlns:p14="http://schemas.microsoft.com/office/powerpoint/2010/main" val="11707556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57626-00C6-4481-8A4C-51B048FC8FD3}"/>
              </a:ext>
            </a:extLst>
          </p:cNvPr>
          <p:cNvSpPr>
            <a:spLocks noGrp="1"/>
          </p:cNvSpPr>
          <p:nvPr>
            <p:ph type="title"/>
          </p:nvPr>
        </p:nvSpPr>
        <p:spPr>
          <a:xfrm>
            <a:off x="3616058" y="544944"/>
            <a:ext cx="9692640" cy="878523"/>
          </a:xfrm>
        </p:spPr>
        <p:txBody>
          <a:bodyPr>
            <a:noAutofit/>
          </a:bodyPr>
          <a:lstStyle/>
          <a:p>
            <a:r>
              <a:rPr lang="en-GB" sz="7200" dirty="0">
                <a:solidFill>
                  <a:srgbClr val="002060"/>
                </a:solidFill>
              </a:rPr>
              <a:t>Evaluation </a:t>
            </a:r>
          </a:p>
        </p:txBody>
      </p:sp>
      <p:pic>
        <p:nvPicPr>
          <p:cNvPr id="5" name="Picture 4">
            <a:extLst>
              <a:ext uri="{FF2B5EF4-FFF2-40B4-BE49-F238E27FC236}">
                <a16:creationId xmlns:a16="http://schemas.microsoft.com/office/drawing/2014/main" id="{24F13708-7241-46B1-8286-A1B9ECEBB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1763" y="1497105"/>
            <a:ext cx="4630271" cy="4630271"/>
          </a:xfrm>
          <a:prstGeom prst="rect">
            <a:avLst/>
          </a:prstGeom>
        </p:spPr>
      </p:pic>
    </p:spTree>
    <p:extLst>
      <p:ext uri="{BB962C8B-B14F-4D97-AF65-F5344CB8AC3E}">
        <p14:creationId xmlns:p14="http://schemas.microsoft.com/office/powerpoint/2010/main" val="162895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94BE9-2B52-4263-A6DC-92E4DC47717F}"/>
              </a:ext>
            </a:extLst>
          </p:cNvPr>
          <p:cNvSpPr>
            <a:spLocks noGrp="1"/>
          </p:cNvSpPr>
          <p:nvPr>
            <p:ph type="title"/>
          </p:nvPr>
        </p:nvSpPr>
        <p:spPr/>
        <p:txBody>
          <a:bodyPr/>
          <a:lstStyle/>
          <a:p>
            <a:r>
              <a:rPr lang="en-GB" dirty="0"/>
              <a:t>The Definition of Physical Activity</a:t>
            </a:r>
          </a:p>
        </p:txBody>
      </p:sp>
      <p:pic>
        <p:nvPicPr>
          <p:cNvPr id="2050" name="Picture 2" descr="First thing that comes to mind by xQUATROx on DeviantArt">
            <a:extLst>
              <a:ext uri="{FF2B5EF4-FFF2-40B4-BE49-F238E27FC236}">
                <a16:creationId xmlns:a16="http://schemas.microsoft.com/office/drawing/2014/main" id="{AD35AC16-228E-4CD3-BDEA-CF9A76009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7468" y="1603746"/>
            <a:ext cx="6782192" cy="3843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3355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017CBF-A493-441C-B50F-92B17D34E54B}"/>
              </a:ext>
            </a:extLst>
          </p:cNvPr>
          <p:cNvSpPr>
            <a:spLocks noGrp="1"/>
          </p:cNvSpPr>
          <p:nvPr>
            <p:ph type="ctrTitle"/>
          </p:nvPr>
        </p:nvSpPr>
        <p:spPr/>
        <p:txBody>
          <a:bodyPr/>
          <a:lstStyle/>
          <a:p>
            <a:r>
              <a:rPr lang="en-GB" dirty="0"/>
              <a:t>Thank you </a:t>
            </a:r>
          </a:p>
        </p:txBody>
      </p:sp>
    </p:spTree>
    <p:extLst>
      <p:ext uri="{BB962C8B-B14F-4D97-AF65-F5344CB8AC3E}">
        <p14:creationId xmlns:p14="http://schemas.microsoft.com/office/powerpoint/2010/main" val="884725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0471E7-48D4-47AC-B566-43204A828AF7}"/>
              </a:ext>
            </a:extLst>
          </p:cNvPr>
          <p:cNvSpPr>
            <a:spLocks noGrp="1"/>
          </p:cNvSpPr>
          <p:nvPr>
            <p:ph idx="1"/>
          </p:nvPr>
        </p:nvSpPr>
        <p:spPr>
          <a:xfrm>
            <a:off x="345758" y="1499164"/>
            <a:ext cx="4047133" cy="4351337"/>
          </a:xfrm>
        </p:spPr>
        <p:txBody>
          <a:bodyPr>
            <a:normAutofit/>
          </a:bodyPr>
          <a:lstStyle/>
          <a:p>
            <a:pPr marL="0" indent="0">
              <a:buNone/>
            </a:pPr>
            <a:r>
              <a:rPr lang="en-GB" sz="2800" b="1" dirty="0">
                <a:solidFill>
                  <a:srgbClr val="00B050"/>
                </a:solidFill>
                <a:latin typeface="+mj-lt"/>
              </a:rPr>
              <a:t>Physical Activity </a:t>
            </a:r>
          </a:p>
          <a:p>
            <a:pPr marL="0" indent="0">
              <a:buNone/>
            </a:pPr>
            <a:r>
              <a:rPr lang="en-GB" sz="2800" dirty="0"/>
              <a:t>Any movement that is carried out by the muscles that require energy. </a:t>
            </a:r>
          </a:p>
          <a:p>
            <a:pPr marL="0" indent="0">
              <a:buNone/>
            </a:pPr>
            <a:endParaRPr lang="en-GB" sz="2800" dirty="0"/>
          </a:p>
          <a:p>
            <a:pPr marL="0" indent="0">
              <a:buNone/>
            </a:pPr>
            <a:r>
              <a:rPr lang="en-GB" sz="2800" dirty="0"/>
              <a:t>In other words, it is any movement a person does. </a:t>
            </a:r>
          </a:p>
          <a:p>
            <a:endParaRPr lang="en-GB" dirty="0"/>
          </a:p>
        </p:txBody>
      </p:sp>
      <p:sp>
        <p:nvSpPr>
          <p:cNvPr id="4" name="TextBox 3">
            <a:extLst>
              <a:ext uri="{FF2B5EF4-FFF2-40B4-BE49-F238E27FC236}">
                <a16:creationId xmlns:a16="http://schemas.microsoft.com/office/drawing/2014/main" id="{2DE96521-7130-4A76-B843-97CBC145330C}"/>
              </a:ext>
            </a:extLst>
          </p:cNvPr>
          <p:cNvSpPr txBox="1"/>
          <p:nvPr/>
        </p:nvSpPr>
        <p:spPr>
          <a:xfrm>
            <a:off x="4675695" y="3188442"/>
            <a:ext cx="2055044" cy="1107996"/>
          </a:xfrm>
          <a:prstGeom prst="rect">
            <a:avLst/>
          </a:prstGeom>
          <a:noFill/>
        </p:spPr>
        <p:txBody>
          <a:bodyPr wrap="square" rtlCol="0">
            <a:spAutoFit/>
          </a:bodyPr>
          <a:lstStyle/>
          <a:p>
            <a:r>
              <a:rPr lang="en-GB" sz="6600" dirty="0">
                <a:solidFill>
                  <a:srgbClr val="00B050"/>
                </a:solidFill>
              </a:rPr>
              <a:t>VS</a:t>
            </a:r>
          </a:p>
        </p:txBody>
      </p:sp>
      <p:sp>
        <p:nvSpPr>
          <p:cNvPr id="5" name="TextBox 4">
            <a:extLst>
              <a:ext uri="{FF2B5EF4-FFF2-40B4-BE49-F238E27FC236}">
                <a16:creationId xmlns:a16="http://schemas.microsoft.com/office/drawing/2014/main" id="{C9510527-3C2F-4BE6-9DD8-B32F5B9D1778}"/>
              </a:ext>
            </a:extLst>
          </p:cNvPr>
          <p:cNvSpPr txBox="1"/>
          <p:nvPr/>
        </p:nvSpPr>
        <p:spPr>
          <a:xfrm>
            <a:off x="6730739" y="1306168"/>
            <a:ext cx="4892510" cy="3970318"/>
          </a:xfrm>
          <a:prstGeom prst="rect">
            <a:avLst/>
          </a:prstGeom>
          <a:noFill/>
        </p:spPr>
        <p:txBody>
          <a:bodyPr wrap="square" rtlCol="0">
            <a:spAutoFit/>
          </a:bodyPr>
          <a:lstStyle/>
          <a:p>
            <a:r>
              <a:rPr lang="en-GB" sz="2800" b="1" dirty="0">
                <a:solidFill>
                  <a:srgbClr val="00B050"/>
                </a:solidFill>
              </a:rPr>
              <a:t>Exercise </a:t>
            </a:r>
          </a:p>
          <a:p>
            <a:endParaRPr lang="en-GB" sz="2800" dirty="0"/>
          </a:p>
          <a:p>
            <a:r>
              <a:rPr lang="en-GB" sz="2800" dirty="0"/>
              <a:t>Is typically planned, structured, repetitive and intentional movement. </a:t>
            </a:r>
          </a:p>
          <a:p>
            <a:endParaRPr lang="en-GB" sz="2800" dirty="0"/>
          </a:p>
          <a:p>
            <a:r>
              <a:rPr lang="en-GB" sz="2800" dirty="0"/>
              <a:t>Exercise is also intended to improve or maintain physical fitness. </a:t>
            </a:r>
          </a:p>
        </p:txBody>
      </p:sp>
    </p:spTree>
    <p:extLst>
      <p:ext uri="{BB962C8B-B14F-4D97-AF65-F5344CB8AC3E}">
        <p14:creationId xmlns:p14="http://schemas.microsoft.com/office/powerpoint/2010/main" val="4014468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CC7873-D34F-4C7B-8CE4-5D90FB831E47}"/>
              </a:ext>
            </a:extLst>
          </p:cNvPr>
          <p:cNvSpPr txBox="1"/>
          <p:nvPr/>
        </p:nvSpPr>
        <p:spPr>
          <a:xfrm>
            <a:off x="71718" y="1637861"/>
            <a:ext cx="11815482" cy="1446550"/>
          </a:xfrm>
          <a:prstGeom prst="rect">
            <a:avLst/>
          </a:prstGeom>
          <a:noFill/>
        </p:spPr>
        <p:txBody>
          <a:bodyPr wrap="square" rtlCol="0">
            <a:spAutoFit/>
          </a:bodyPr>
          <a:lstStyle/>
          <a:p>
            <a:r>
              <a:rPr lang="en-GB" sz="8800" dirty="0">
                <a:solidFill>
                  <a:srgbClr val="42A890"/>
                </a:solidFill>
                <a:latin typeface="Gill Sans MT" panose="020B0502020104020203" pitchFamily="34" charset="0"/>
              </a:rPr>
              <a:t> </a:t>
            </a:r>
            <a:r>
              <a:rPr lang="en-GB" sz="3600" dirty="0">
                <a:solidFill>
                  <a:srgbClr val="42A890"/>
                </a:solidFill>
                <a:latin typeface="Gill Sans MT" panose="020B0502020104020203" pitchFamily="34" charset="0"/>
              </a:rPr>
              <a:t>British Gymnastics Foundation- Love to move programme</a:t>
            </a:r>
          </a:p>
        </p:txBody>
      </p:sp>
      <p:sp>
        <p:nvSpPr>
          <p:cNvPr id="4" name="TextBox 3">
            <a:extLst>
              <a:ext uri="{FF2B5EF4-FFF2-40B4-BE49-F238E27FC236}">
                <a16:creationId xmlns:a16="http://schemas.microsoft.com/office/drawing/2014/main" id="{4F2B9A9E-2534-42A5-8E72-BC26EA4F90E6}"/>
              </a:ext>
            </a:extLst>
          </p:cNvPr>
          <p:cNvSpPr txBox="1"/>
          <p:nvPr/>
        </p:nvSpPr>
        <p:spPr>
          <a:xfrm>
            <a:off x="395832" y="3127259"/>
            <a:ext cx="9106293" cy="646331"/>
          </a:xfrm>
          <a:prstGeom prst="rect">
            <a:avLst/>
          </a:prstGeom>
          <a:noFill/>
        </p:spPr>
        <p:txBody>
          <a:bodyPr wrap="square" rtlCol="0">
            <a:spAutoFit/>
          </a:bodyPr>
          <a:lstStyle/>
          <a:p>
            <a:r>
              <a:rPr lang="en-GB" dirty="0">
                <a:hlinkClick r:id="rId2"/>
              </a:rPr>
              <a:t>https://www.youtube.com/watch?v=1rAnMJkDlB4</a:t>
            </a:r>
            <a:endParaRPr lang="en-GB" dirty="0"/>
          </a:p>
          <a:p>
            <a:endParaRPr lang="en-GB" dirty="0"/>
          </a:p>
        </p:txBody>
      </p:sp>
    </p:spTree>
    <p:extLst>
      <p:ext uri="{BB962C8B-B14F-4D97-AF65-F5344CB8AC3E}">
        <p14:creationId xmlns:p14="http://schemas.microsoft.com/office/powerpoint/2010/main" val="2333951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500C199-0E7A-4A59-8BB1-CAD8F331C99D}"/>
              </a:ext>
            </a:extLst>
          </p:cNvPr>
          <p:cNvPicPr>
            <a:picLocks noChangeAspect="1"/>
          </p:cNvPicPr>
          <p:nvPr/>
        </p:nvPicPr>
        <p:blipFill rotWithShape="1">
          <a:blip r:embed="rId3"/>
          <a:srcRect l="14633" t="57236" r="69999" b="23753"/>
          <a:stretch/>
        </p:blipFill>
        <p:spPr>
          <a:xfrm>
            <a:off x="2259106" y="2215299"/>
            <a:ext cx="7306236" cy="2374630"/>
          </a:xfrm>
          <a:prstGeom prst="rect">
            <a:avLst/>
          </a:prstGeom>
        </p:spPr>
      </p:pic>
      <p:sp>
        <p:nvSpPr>
          <p:cNvPr id="5" name="TextBox 4">
            <a:extLst>
              <a:ext uri="{FF2B5EF4-FFF2-40B4-BE49-F238E27FC236}">
                <a16:creationId xmlns:a16="http://schemas.microsoft.com/office/drawing/2014/main" id="{B3B88F7D-BE1E-40F6-8816-A44E6C31DA6C}"/>
              </a:ext>
            </a:extLst>
          </p:cNvPr>
          <p:cNvSpPr txBox="1"/>
          <p:nvPr/>
        </p:nvSpPr>
        <p:spPr>
          <a:xfrm>
            <a:off x="2711821" y="499621"/>
            <a:ext cx="7794813" cy="1323439"/>
          </a:xfrm>
          <a:prstGeom prst="rect">
            <a:avLst/>
          </a:prstGeom>
          <a:noFill/>
        </p:spPr>
        <p:txBody>
          <a:bodyPr wrap="square" rtlCol="0">
            <a:spAutoFit/>
          </a:bodyPr>
          <a:lstStyle/>
          <a:p>
            <a:r>
              <a:rPr lang="en-GB" sz="4000" dirty="0">
                <a:solidFill>
                  <a:srgbClr val="42A890"/>
                </a:solidFill>
                <a:latin typeface="Gill Sans MT" panose="020B0502020104020203" pitchFamily="34" charset="0"/>
              </a:rPr>
              <a:t>How confident are you in giving advice to benefits of moving more? </a:t>
            </a:r>
          </a:p>
        </p:txBody>
      </p:sp>
      <p:sp>
        <p:nvSpPr>
          <p:cNvPr id="6" name="TextBox 5">
            <a:extLst>
              <a:ext uri="{FF2B5EF4-FFF2-40B4-BE49-F238E27FC236}">
                <a16:creationId xmlns:a16="http://schemas.microsoft.com/office/drawing/2014/main" id="{204007BC-8F34-4B46-8F1E-078C99AD7466}"/>
              </a:ext>
            </a:extLst>
          </p:cNvPr>
          <p:cNvSpPr txBox="1"/>
          <p:nvPr/>
        </p:nvSpPr>
        <p:spPr>
          <a:xfrm>
            <a:off x="2259106" y="4738286"/>
            <a:ext cx="7458635" cy="1015663"/>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buFont typeface="Arial" panose="020B0604020202020204" pitchFamily="34" charset="0"/>
              <a:buChar char="•"/>
            </a:pPr>
            <a:r>
              <a:rPr lang="en-GB" sz="2000" b="1" dirty="0">
                <a:solidFill>
                  <a:srgbClr val="002060"/>
                </a:solidFill>
                <a:latin typeface="Calibri" panose="020F0502020204030204" pitchFamily="34" charset="0"/>
                <a:ea typeface="Calibri" panose="020F0502020204030204" pitchFamily="34" charset="0"/>
                <a:cs typeface="Calibri" panose="020F0502020204030204" pitchFamily="34" charset="0"/>
              </a:rPr>
              <a:t>Using the width of the room use the scale to position yourself from not confident to very confident. Answering the following statements</a:t>
            </a:r>
          </a:p>
        </p:txBody>
      </p:sp>
    </p:spTree>
    <p:extLst>
      <p:ext uri="{BB962C8B-B14F-4D97-AF65-F5344CB8AC3E}">
        <p14:creationId xmlns:p14="http://schemas.microsoft.com/office/powerpoint/2010/main" val="3124663521"/>
      </p:ext>
    </p:extLst>
  </p:cSld>
  <p:clrMapOvr>
    <a:masterClrMapping/>
  </p:clrMapOvr>
</p:sld>
</file>

<file path=ppt/theme/theme1.xml><?xml version="1.0" encoding="utf-8"?>
<a:theme xmlns:a="http://schemas.openxmlformats.org/drawingml/2006/main" name="Powerpoint Presentation template - Foundation info-2">
  <a:themeElements>
    <a:clrScheme name="Custom 2">
      <a:dk1>
        <a:sysClr val="windowText" lastClr="000000"/>
      </a:dk1>
      <a:lt1>
        <a:sysClr val="window" lastClr="FFFFFF"/>
      </a:lt1>
      <a:dk2>
        <a:srgbClr val="93C01F"/>
      </a:dk2>
      <a:lt2>
        <a:srgbClr val="E3DED1"/>
      </a:lt2>
      <a:accent1>
        <a:srgbClr val="93C01F"/>
      </a:accent1>
      <a:accent2>
        <a:srgbClr val="93C01F"/>
      </a:accent2>
      <a:accent3>
        <a:srgbClr val="C0CF3A"/>
      </a:accent3>
      <a:accent4>
        <a:srgbClr val="029676"/>
      </a:accent4>
      <a:accent5>
        <a:srgbClr val="4AB5C4"/>
      </a:accent5>
      <a:accent6>
        <a:srgbClr val="0989B1"/>
      </a:accent6>
      <a:hlink>
        <a:srgbClr val="93C01F"/>
      </a:hlink>
      <a:folHlink>
        <a:srgbClr val="BA6906"/>
      </a:folHlink>
    </a:clrScheme>
    <a:fontScheme name="View">
      <a:maj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Powerpoint template - 2021 update" id="{C8A8ECA9-C94B-4329-BF55-26F06CDD56C4}" vid="{731D83E9-7714-4BCE-A401-07CF9ACF618D}"/>
    </a:ext>
  </a:extLst>
</a:theme>
</file>

<file path=ppt/theme/theme2.xml><?xml version="1.0" encoding="utf-8"?>
<a:theme xmlns:a="http://schemas.openxmlformats.org/drawingml/2006/main" name="11.  Rotherham MBC Standard Powerpoint">
  <a:themeElements>
    <a:clrScheme name="Rotherham MBC">
      <a:dk1>
        <a:srgbClr val="0C0C0C"/>
      </a:dk1>
      <a:lt1>
        <a:sysClr val="window" lastClr="FFFFFF"/>
      </a:lt1>
      <a:dk2>
        <a:srgbClr val="4F758B"/>
      </a:dk2>
      <a:lt2>
        <a:srgbClr val="FFFFFF"/>
      </a:lt2>
      <a:accent1>
        <a:srgbClr val="002554"/>
      </a:accent1>
      <a:accent2>
        <a:srgbClr val="87189D"/>
      </a:accent2>
      <a:accent3>
        <a:srgbClr val="ED8B00"/>
      </a:accent3>
      <a:accent4>
        <a:srgbClr val="78BE20"/>
      </a:accent4>
      <a:accent5>
        <a:srgbClr val="EF3340"/>
      </a:accent5>
      <a:accent6>
        <a:srgbClr val="89532F"/>
      </a:accent6>
      <a:hlink>
        <a:srgbClr val="0000FF"/>
      </a:hlink>
      <a:folHlink>
        <a:srgbClr val="800080"/>
      </a:folHlink>
    </a:clrScheme>
    <a:fontScheme name="Rotherham MBC">
      <a:majorFont>
        <a:latin typeface="Gill Sans MT"/>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9550</TotalTime>
  <Words>3313</Words>
  <Application>Microsoft Office PowerPoint</Application>
  <PresentationFormat>Widescreen</PresentationFormat>
  <Paragraphs>313</Paragraphs>
  <Slides>60</Slides>
  <Notes>16</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60</vt:i4>
      </vt:variant>
    </vt:vector>
  </HeadingPairs>
  <TitlesOfParts>
    <vt:vector size="68" baseType="lpstr">
      <vt:lpstr>Arial</vt:lpstr>
      <vt:lpstr>Calibri</vt:lpstr>
      <vt:lpstr>Century Schoolbook</vt:lpstr>
      <vt:lpstr>Gill Sans MT</vt:lpstr>
      <vt:lpstr>Times New Roman</vt:lpstr>
      <vt:lpstr>Wingdings 2</vt:lpstr>
      <vt:lpstr>Powerpoint Presentation template - Foundation info-2</vt:lpstr>
      <vt:lpstr>11.  Rotherham MBC Standard Powerpoint</vt:lpstr>
      <vt:lpstr>Welcome </vt:lpstr>
      <vt:lpstr>Who are Yorkshire Sport Foundation?</vt:lpstr>
      <vt:lpstr>Group Agreement </vt:lpstr>
      <vt:lpstr>Resource Bank </vt:lpstr>
      <vt:lpstr>Introduction </vt:lpstr>
      <vt:lpstr>The Definition of Physical Activity</vt:lpstr>
      <vt:lpstr>PowerPoint Presentation</vt:lpstr>
      <vt:lpstr>PowerPoint Presentation</vt:lpstr>
      <vt:lpstr>PowerPoint Presentation</vt:lpstr>
      <vt:lpstr>Quiz </vt:lpstr>
      <vt:lpstr>2. What frequency are the UK recommendations on strength training per week? </vt:lpstr>
      <vt:lpstr>3. What is the average time the UK population per day sit down? </vt:lpstr>
      <vt:lpstr>4. People who don’t regularly exercise lose what % of muscle strength by age 65? </vt:lpstr>
      <vt:lpstr>PowerPoint Presentation</vt:lpstr>
      <vt:lpstr>What is Physical Activity?</vt:lpstr>
      <vt:lpstr>PowerPoint Presentation</vt:lpstr>
      <vt:lpstr>Why should we talk about this? </vt:lpstr>
      <vt:lpstr>Falls prevention study</vt:lpstr>
      <vt:lpstr>What could be included</vt:lpstr>
      <vt:lpstr>What do people say (residents)? </vt:lpstr>
      <vt:lpstr>What do people say (staff)? </vt:lpstr>
      <vt:lpstr>In todays world </vt:lpstr>
      <vt:lpstr>Benefits   To Moving More </vt:lpstr>
      <vt:lpstr>PowerPoint Presentation</vt:lpstr>
      <vt:lpstr>Benefits to Moving More </vt:lpstr>
      <vt:lpstr>PowerPoint Presentation</vt:lpstr>
      <vt:lpstr>The 5 Ways of Wellbeing</vt:lpstr>
      <vt:lpstr>Levels of Activity  </vt:lpstr>
      <vt:lpstr>Different Intensities </vt:lpstr>
      <vt:lpstr>Who gains the most? </vt:lpstr>
      <vt:lpstr>PowerPoint Presentation</vt:lpstr>
      <vt:lpstr>PowerPoint Presentation</vt:lpstr>
      <vt:lpstr>PowerPoint Presentation</vt:lpstr>
      <vt:lpstr>PowerPoint Presentation</vt:lpstr>
      <vt:lpstr>The Dahlgren-Whitehead Rainbow (1991)</vt:lpstr>
      <vt:lpstr>PowerPoint Presentation</vt:lpstr>
      <vt:lpstr>Comfort Break</vt:lpstr>
      <vt:lpstr>Barriers   To Moving More </vt:lpstr>
      <vt:lpstr>Barriers to Physical Activity </vt:lpstr>
      <vt:lpstr>Behaviour Change</vt:lpstr>
      <vt:lpstr>COM-B Model </vt:lpstr>
      <vt:lpstr>PowerPoint Presentation</vt:lpstr>
      <vt:lpstr>How does thinking about change make you feel? </vt:lpstr>
      <vt:lpstr>PowerPoint Presentation</vt:lpstr>
      <vt:lpstr>Having Active Conversations</vt:lpstr>
      <vt:lpstr>How we can best support others?</vt:lpstr>
      <vt:lpstr>PowerPoint Presentation</vt:lpstr>
      <vt:lpstr>PowerPoint Presentation</vt:lpstr>
      <vt:lpstr>Goal setting </vt:lpstr>
      <vt:lpstr>Goal setting </vt:lpstr>
      <vt:lpstr>Goal setting </vt:lpstr>
      <vt:lpstr>Guided goal setting </vt:lpstr>
      <vt:lpstr>Starting Conversations </vt:lpstr>
      <vt:lpstr>Activity </vt:lpstr>
      <vt:lpstr>PowerPoint Presentation</vt:lpstr>
      <vt:lpstr>Signposting Opportunities </vt:lpstr>
      <vt:lpstr>PowerPoint Presentation</vt:lpstr>
      <vt:lpstr>Katy.Fillingham@yorkshiresport.org Rachael.weston@yorkshiresport.org </vt:lpstr>
      <vt:lpstr>Evaluation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Katy Stockdale</dc:creator>
  <cp:lastModifiedBy>Katy Fillingham</cp:lastModifiedBy>
  <cp:revision>260</cp:revision>
  <dcterms:created xsi:type="dcterms:W3CDTF">2023-04-03T12:51:56Z</dcterms:created>
  <dcterms:modified xsi:type="dcterms:W3CDTF">2024-05-15T13:07:01Z</dcterms:modified>
</cp:coreProperties>
</file>