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sldIdLst>
    <p:sldId id="256" r:id="rId5"/>
    <p:sldId id="264" r:id="rId6"/>
    <p:sldId id="288" r:id="rId7"/>
    <p:sldId id="289" r:id="rId8"/>
    <p:sldId id="290" r:id="rId9"/>
    <p:sldId id="292" r:id="rId10"/>
    <p:sldId id="291" r:id="rId11"/>
    <p:sldId id="280" r:id="rId12"/>
  </p:sldIdLst>
  <p:sldSz cx="15125700" cy="8496300"/>
  <p:notesSz cx="15125700" cy="8496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14"/>
    <p:restoredTop sz="94656"/>
  </p:normalViewPr>
  <p:slideViewPr>
    <p:cSldViewPr>
      <p:cViewPr varScale="1">
        <p:scale>
          <a:sx n="51" d="100"/>
          <a:sy n="51" d="100"/>
        </p:scale>
        <p:origin x="1008" y="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54788" cy="425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567738" y="0"/>
            <a:ext cx="6554787" cy="425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B5A49-8B55-3142-BA5F-9477831C7687}" type="datetimeFigureOut">
              <a:rPr lang="en-US" smtClean="0"/>
              <a:t>10/5/2023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010150" y="1062038"/>
            <a:ext cx="5105400" cy="2867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512888" y="4089400"/>
            <a:ext cx="12099925" cy="33448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070850"/>
            <a:ext cx="6554788" cy="425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567738" y="8070850"/>
            <a:ext cx="6554787" cy="425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E542E3-8900-9649-8CD7-6F9E6A6470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399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E542E3-8900-9649-8CD7-6F9E6A647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976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2633853"/>
            <a:ext cx="12856845" cy="17842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4757928"/>
            <a:ext cx="10587990" cy="2124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322E5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52B5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5120619" cy="8496300"/>
          </a:xfrm>
          <a:custGeom>
            <a:avLst/>
            <a:gdLst/>
            <a:ahLst/>
            <a:cxnLst/>
            <a:rect l="l" t="t" r="r" b="b"/>
            <a:pathLst>
              <a:path w="15120619" h="8496300">
                <a:moveTo>
                  <a:pt x="15119997" y="0"/>
                </a:moveTo>
                <a:lnTo>
                  <a:pt x="0" y="0"/>
                </a:lnTo>
                <a:lnTo>
                  <a:pt x="0" y="8495995"/>
                </a:lnTo>
                <a:lnTo>
                  <a:pt x="15119997" y="8495995"/>
                </a:lnTo>
                <a:lnTo>
                  <a:pt x="15119997" y="0"/>
                </a:lnTo>
                <a:close/>
              </a:path>
            </a:pathLst>
          </a:custGeom>
          <a:solidFill>
            <a:srgbClr val="E2E1D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12002" y="611995"/>
            <a:ext cx="13896340" cy="7272020"/>
          </a:xfrm>
          <a:custGeom>
            <a:avLst/>
            <a:gdLst/>
            <a:ahLst/>
            <a:cxnLst/>
            <a:rect l="l" t="t" r="r" b="b"/>
            <a:pathLst>
              <a:path w="13896340" h="7272020">
                <a:moveTo>
                  <a:pt x="13824000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7199998"/>
                </a:lnTo>
                <a:lnTo>
                  <a:pt x="5657" y="7228023"/>
                </a:lnTo>
                <a:lnTo>
                  <a:pt x="21086" y="7250907"/>
                </a:lnTo>
                <a:lnTo>
                  <a:pt x="43971" y="7266336"/>
                </a:lnTo>
                <a:lnTo>
                  <a:pt x="71996" y="7271994"/>
                </a:lnTo>
                <a:lnTo>
                  <a:pt x="13824000" y="7271994"/>
                </a:lnTo>
                <a:lnTo>
                  <a:pt x="13852025" y="7266336"/>
                </a:lnTo>
                <a:lnTo>
                  <a:pt x="13874910" y="7250907"/>
                </a:lnTo>
                <a:lnTo>
                  <a:pt x="13890339" y="7228023"/>
                </a:lnTo>
                <a:lnTo>
                  <a:pt x="13895997" y="7199998"/>
                </a:lnTo>
                <a:lnTo>
                  <a:pt x="13895997" y="71996"/>
                </a:lnTo>
                <a:lnTo>
                  <a:pt x="13890339" y="43971"/>
                </a:lnTo>
                <a:lnTo>
                  <a:pt x="13874910" y="21086"/>
                </a:lnTo>
                <a:lnTo>
                  <a:pt x="13852025" y="5657"/>
                </a:lnTo>
                <a:lnTo>
                  <a:pt x="1382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322E5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1954149"/>
            <a:ext cx="6579679" cy="56075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1954149"/>
            <a:ext cx="6579679" cy="56075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322E5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5120619" cy="8496300"/>
          </a:xfrm>
          <a:custGeom>
            <a:avLst/>
            <a:gdLst/>
            <a:ahLst/>
            <a:cxnLst/>
            <a:rect l="l" t="t" r="r" b="b"/>
            <a:pathLst>
              <a:path w="15120619" h="8496300">
                <a:moveTo>
                  <a:pt x="15120010" y="0"/>
                </a:moveTo>
                <a:lnTo>
                  <a:pt x="0" y="0"/>
                </a:lnTo>
                <a:lnTo>
                  <a:pt x="0" y="8495995"/>
                </a:lnTo>
                <a:lnTo>
                  <a:pt x="15120010" y="8495995"/>
                </a:lnTo>
                <a:lnTo>
                  <a:pt x="15120010" y="0"/>
                </a:lnTo>
                <a:close/>
              </a:path>
            </a:pathLst>
          </a:custGeom>
          <a:solidFill>
            <a:srgbClr val="E2E1D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49760" y="676849"/>
            <a:ext cx="6026178" cy="1077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rgbClr val="322E5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96165" y="2380827"/>
            <a:ext cx="8533369" cy="2876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52B5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7901559"/>
            <a:ext cx="4840224" cy="4248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7901559"/>
            <a:ext cx="3478911" cy="4248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7901559"/>
            <a:ext cx="3478911" cy="4248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438" y="0"/>
            <a:ext cx="15120619" cy="8496300"/>
          </a:xfrm>
          <a:custGeom>
            <a:avLst/>
            <a:gdLst/>
            <a:ahLst/>
            <a:cxnLst/>
            <a:rect l="l" t="t" r="r" b="b"/>
            <a:pathLst>
              <a:path w="15120619" h="8496300">
                <a:moveTo>
                  <a:pt x="15120010" y="0"/>
                </a:moveTo>
                <a:lnTo>
                  <a:pt x="0" y="0"/>
                </a:lnTo>
                <a:lnTo>
                  <a:pt x="0" y="8495995"/>
                </a:lnTo>
                <a:lnTo>
                  <a:pt x="15120010" y="8495995"/>
                </a:lnTo>
                <a:lnTo>
                  <a:pt x="15120010" y="0"/>
                </a:lnTo>
                <a:close/>
              </a:path>
            </a:pathLst>
          </a:custGeom>
          <a:solidFill>
            <a:srgbClr val="352B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3" name="object 3"/>
          <p:cNvGrpSpPr/>
          <p:nvPr/>
        </p:nvGrpSpPr>
        <p:grpSpPr>
          <a:xfrm>
            <a:off x="12820650" y="7219950"/>
            <a:ext cx="1621155" cy="636270"/>
            <a:chOff x="12851992" y="7199993"/>
            <a:chExt cx="1621155" cy="63627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616762" y="7200010"/>
              <a:ext cx="343788" cy="63613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2851981" y="7199998"/>
              <a:ext cx="1621155" cy="636270"/>
            </a:xfrm>
            <a:custGeom>
              <a:avLst/>
              <a:gdLst/>
              <a:ahLst/>
              <a:cxnLst/>
              <a:rect l="l" t="t" r="r" b="b"/>
              <a:pathLst>
                <a:path w="1621155" h="636270">
                  <a:moveTo>
                    <a:pt x="849096" y="25"/>
                  </a:moveTo>
                  <a:lnTo>
                    <a:pt x="684326" y="25"/>
                  </a:lnTo>
                  <a:lnTo>
                    <a:pt x="496023" y="463956"/>
                  </a:lnTo>
                  <a:lnTo>
                    <a:pt x="364807" y="273558"/>
                  </a:lnTo>
                  <a:lnTo>
                    <a:pt x="606475" y="25"/>
                  </a:lnTo>
                  <a:lnTo>
                    <a:pt x="396748" y="25"/>
                  </a:lnTo>
                  <a:lnTo>
                    <a:pt x="176949" y="258102"/>
                  </a:lnTo>
                  <a:lnTo>
                    <a:pt x="176949" y="25"/>
                  </a:lnTo>
                  <a:lnTo>
                    <a:pt x="0" y="25"/>
                  </a:lnTo>
                  <a:lnTo>
                    <a:pt x="0" y="636168"/>
                  </a:lnTo>
                  <a:lnTo>
                    <a:pt x="176949" y="636168"/>
                  </a:lnTo>
                  <a:lnTo>
                    <a:pt x="176949" y="471690"/>
                  </a:lnTo>
                  <a:lnTo>
                    <a:pt x="241719" y="399884"/>
                  </a:lnTo>
                  <a:lnTo>
                    <a:pt x="402209" y="636168"/>
                  </a:lnTo>
                  <a:lnTo>
                    <a:pt x="619721" y="636168"/>
                  </a:lnTo>
                  <a:lnTo>
                    <a:pt x="849096" y="25"/>
                  </a:lnTo>
                  <a:close/>
                </a:path>
                <a:path w="1621155" h="636270">
                  <a:moveTo>
                    <a:pt x="1620926" y="481330"/>
                  </a:moveTo>
                  <a:lnTo>
                    <a:pt x="1311808" y="481330"/>
                  </a:lnTo>
                  <a:lnTo>
                    <a:pt x="1311808" y="0"/>
                  </a:lnTo>
                  <a:lnTo>
                    <a:pt x="1134872" y="0"/>
                  </a:lnTo>
                  <a:lnTo>
                    <a:pt x="1134872" y="481330"/>
                  </a:lnTo>
                  <a:lnTo>
                    <a:pt x="1134872" y="636270"/>
                  </a:lnTo>
                  <a:lnTo>
                    <a:pt x="1620926" y="636270"/>
                  </a:lnTo>
                  <a:lnTo>
                    <a:pt x="1620926" y="4813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90650" y="2016311"/>
            <a:ext cx="12003367" cy="4693401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 marR="5080" algn="ctr">
              <a:lnSpc>
                <a:spcPts val="4600"/>
              </a:lnSpc>
              <a:spcBef>
                <a:spcPts val="820"/>
              </a:spcBef>
            </a:pPr>
            <a:r>
              <a:rPr lang="en-GB" sz="4400" b="1" spc="-300" dirty="0">
                <a:solidFill>
                  <a:srgbClr val="FFFFFF"/>
                </a:solidFill>
                <a:latin typeface="Arial"/>
                <a:cs typeface="Arial"/>
              </a:rPr>
              <a:t>Kirklees Active Leisure (KAL) </a:t>
            </a:r>
          </a:p>
          <a:p>
            <a:pPr marL="12700" marR="5080" algn="ctr">
              <a:lnSpc>
                <a:spcPts val="4600"/>
              </a:lnSpc>
              <a:spcBef>
                <a:spcPts val="820"/>
              </a:spcBef>
            </a:pPr>
            <a:r>
              <a:rPr lang="en-GB" sz="4400" b="1" spc="-300" dirty="0">
                <a:solidFill>
                  <a:srgbClr val="FFFFFF"/>
                </a:solidFill>
                <a:latin typeface="Arial"/>
                <a:cs typeface="Arial"/>
              </a:rPr>
              <a:t>Integrating Health &amp; Wellbeing programmes within Leisure Services</a:t>
            </a:r>
          </a:p>
          <a:p>
            <a:pPr marL="12700" marR="5080" algn="ctr">
              <a:lnSpc>
                <a:spcPts val="4600"/>
              </a:lnSpc>
              <a:spcBef>
                <a:spcPts val="820"/>
              </a:spcBef>
            </a:pPr>
            <a:endParaRPr lang="en-GB" sz="4400" b="1" spc="-3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5080" algn="ctr">
              <a:lnSpc>
                <a:spcPts val="4600"/>
              </a:lnSpc>
              <a:spcBef>
                <a:spcPts val="820"/>
              </a:spcBef>
            </a:pPr>
            <a:r>
              <a:rPr lang="en-GB" sz="4400" i="1" spc="-300" dirty="0">
                <a:solidFill>
                  <a:srgbClr val="FFFFFF"/>
                </a:solidFill>
                <a:latin typeface="Arial"/>
                <a:cs typeface="Arial"/>
              </a:rPr>
              <a:t>‘The  focus, approaches &amp; working examples’</a:t>
            </a:r>
            <a:endParaRPr lang="en-GB" sz="4400" i="1" spc="-17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5080" algn="ctr">
              <a:lnSpc>
                <a:spcPts val="4600"/>
              </a:lnSpc>
              <a:spcBef>
                <a:spcPts val="820"/>
              </a:spcBef>
            </a:pPr>
            <a:endParaRPr lang="en-GB" sz="4400" b="1" spc="-175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2700" marR="5080" algn="ctr">
              <a:lnSpc>
                <a:spcPts val="4600"/>
              </a:lnSpc>
              <a:spcBef>
                <a:spcPts val="820"/>
              </a:spcBef>
            </a:pPr>
            <a:r>
              <a:rPr lang="en-GB" sz="3200" b="1" spc="-175" dirty="0">
                <a:solidFill>
                  <a:srgbClr val="FFFFFF"/>
                </a:solidFill>
                <a:latin typeface="Arial"/>
                <a:cs typeface="Arial"/>
              </a:rPr>
              <a:t>Amy Roden – Health Partnership Manager, KAL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49761" y="244317"/>
            <a:ext cx="6026178" cy="612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100"/>
              </a:spcBef>
            </a:pPr>
            <a:r>
              <a:rPr lang="en-GB" spc="-145" dirty="0"/>
              <a:t>Where did we start?</a:t>
            </a:r>
            <a:endParaRPr spc="3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89FDAF-261B-2646-BF03-0000E97CF7C8}"/>
              </a:ext>
            </a:extLst>
          </p:cNvPr>
          <p:cNvSpPr/>
          <p:nvPr/>
        </p:nvSpPr>
        <p:spPr>
          <a:xfrm>
            <a:off x="7562850" y="1610248"/>
            <a:ext cx="7086599" cy="6040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7510" marR="0" lvl="0" indent="-385445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97510" algn="l"/>
                <a:tab pos="398145" algn="l"/>
              </a:tabLst>
              <a:defRPr/>
            </a:pPr>
            <a:r>
              <a:rPr kumimoji="0" lang="en-GB" sz="2400" b="1" i="0" u="none" strike="noStrike" kern="1200" cap="none" spc="-3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New</a:t>
            </a:r>
            <a:r>
              <a:rPr kumimoji="0" lang="en-GB" sz="2400" b="1" i="0" u="none" strike="noStrike" kern="1200" cap="none" spc="-5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-16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KAL</a:t>
            </a:r>
            <a:r>
              <a:rPr kumimoji="0" lang="en-GB" sz="2400" b="1" i="0" u="none" strike="noStrike" kern="1200" cap="none" spc="-5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Corporate</a:t>
            </a:r>
            <a:r>
              <a:rPr kumimoji="0" lang="en-GB" sz="2400" b="1" i="0" u="none" strike="noStrike" kern="1200" cap="none" spc="-5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-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Strategy</a:t>
            </a:r>
            <a:r>
              <a:rPr lang="en-GB" sz="2400" b="1" spc="-55" dirty="0">
                <a:solidFill>
                  <a:srgbClr val="352B59"/>
                </a:solidFill>
                <a:latin typeface="Arial"/>
                <a:cs typeface="Arial"/>
              </a:rPr>
              <a:t>:</a:t>
            </a:r>
            <a:endParaRPr kumimoji="0" lang="en-GB" sz="2400" b="1" i="0" u="none" strike="noStrike" kern="1200" cap="none" spc="-55" normalizeH="0" baseline="0" noProof="0" dirty="0">
              <a:ln>
                <a:noFill/>
              </a:ln>
              <a:solidFill>
                <a:srgbClr val="352B5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065" marR="0" lvl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tabLst>
                <a:tab pos="397510" algn="l"/>
                <a:tab pos="398145" algn="l"/>
              </a:tabLst>
              <a:defRPr/>
            </a:pPr>
            <a:r>
              <a:rPr kumimoji="0" lang="en-GB" sz="2400" u="none" strike="noStrike" kern="1200" cap="none" spc="-3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- New</a:t>
            </a:r>
            <a:r>
              <a:rPr kumimoji="0" lang="en-GB" sz="2400" u="none" strike="noStrike" kern="1200" cap="none" spc="-5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u="none" strike="noStrike" kern="1200" cap="none" spc="-8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Vision:</a:t>
            </a:r>
            <a:r>
              <a:rPr kumimoji="0" lang="en-GB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u="none" strike="noStrike" kern="1200" cap="none" spc="-9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“</a:t>
            </a:r>
            <a:r>
              <a:rPr kumimoji="0" lang="en-GB" sz="2400" b="1" u="none" strike="noStrike" kern="1200" cap="none" spc="-1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</a:t>
            </a:r>
            <a:r>
              <a:rPr kumimoji="0" lang="en-GB" sz="2400" b="1" u="none" strike="noStrike" kern="1200" cap="none" spc="-3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</a:t>
            </a:r>
            <a:r>
              <a:rPr kumimoji="0" lang="en-GB" sz="2400" b="1" u="none" strike="noStrike" kern="1200" cap="none" spc="-14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</a:t>
            </a:r>
            <a:r>
              <a:rPr kumimoji="0" lang="en-GB" sz="2400" b="1" u="none" strike="noStrike" kern="1200" cap="none" spc="-3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vi</a:t>
            </a:r>
            <a:r>
              <a:rPr kumimoji="0" lang="en-GB" sz="2400" b="1" u="none" strike="noStrike" kern="1200" cap="none" spc="-4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</a:t>
            </a:r>
            <a:r>
              <a:rPr kumimoji="0" lang="en-GB" sz="2400" b="1" u="none" strike="noStrike" kern="1200" cap="none" spc="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</a:t>
            </a:r>
            <a:r>
              <a:rPr kumimoji="0" lang="en-GB" sz="2400" b="1" u="none" strike="noStrike" kern="1200" cap="none" spc="-19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u="none" strike="noStrike" kern="1200" cap="none" spc="-9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</a:t>
            </a:r>
            <a:r>
              <a:rPr kumimoji="0" lang="en-GB" sz="2400" b="1" u="none" strike="noStrike" kern="1200" cap="none" spc="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</a:t>
            </a:r>
            <a:r>
              <a:rPr kumimoji="0" lang="en-GB" sz="2400" b="1" u="none" strike="noStrike" kern="1200" cap="none" spc="9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al</a:t>
            </a:r>
            <a:r>
              <a:rPr kumimoji="0" lang="en-GB" sz="2400" b="1" u="none" strike="noStrike" kern="1200" cap="none" spc="5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</a:t>
            </a:r>
            <a:r>
              <a:rPr kumimoji="0" lang="en-GB" sz="2400" b="1" u="none" strike="noStrike" kern="1200" cap="none" spc="-9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</a:t>
            </a:r>
            <a:r>
              <a:rPr kumimoji="0" lang="en-GB" sz="2400" b="1" u="none" strike="noStrike" kern="1200" cap="none" spc="-19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u="none" strike="noStrike" kern="1200" cap="none" spc="-10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&amp;</a:t>
            </a:r>
            <a:r>
              <a:rPr kumimoji="0" lang="en-GB" sz="2400" b="1" u="none" strike="noStrike" kern="1200" cap="none" spc="-19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u="none" strike="noStrike" kern="1200" cap="none" spc="6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</a:t>
            </a:r>
            <a:r>
              <a:rPr kumimoji="0" lang="en-GB" sz="2400" b="1" u="none" strike="noStrike" kern="1200" cap="none" spc="-2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ellbei</a:t>
            </a:r>
            <a:r>
              <a:rPr kumimoji="0" lang="en-GB" sz="2400" b="1" u="none" strike="noStrike" kern="1200" cap="none" spc="-4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</a:t>
            </a:r>
            <a:r>
              <a:rPr kumimoji="0" lang="en-GB" sz="2400" b="1" u="none" strike="noStrike" kern="1200" cap="none" spc="8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</a:t>
            </a:r>
            <a:r>
              <a:rPr kumimoji="0" lang="en-GB" sz="2400" u="none" strike="noStrike" kern="1200" cap="none" spc="8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”</a:t>
            </a:r>
          </a:p>
          <a:p>
            <a:pPr marL="12065" marR="0" lvl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tabLst>
                <a:tab pos="397510" algn="l"/>
                <a:tab pos="398145" algn="l"/>
              </a:tabLst>
              <a:defRPr/>
            </a:pPr>
            <a:r>
              <a:rPr lang="en-GB" sz="2400" spc="-140" dirty="0">
                <a:solidFill>
                  <a:srgbClr val="352B59"/>
                </a:solidFill>
                <a:latin typeface="Arial"/>
                <a:cs typeface="Arial"/>
              </a:rPr>
              <a:t> - F</a:t>
            </a:r>
            <a:r>
              <a:rPr lang="en-GB" sz="2400" spc="-125" dirty="0">
                <a:solidFill>
                  <a:srgbClr val="352B59"/>
                </a:solidFill>
                <a:latin typeface="Arial"/>
                <a:cs typeface="Arial"/>
              </a:rPr>
              <a:t>r</a:t>
            </a:r>
            <a:r>
              <a:rPr lang="en-GB" sz="2400" spc="-50" dirty="0">
                <a:solidFill>
                  <a:srgbClr val="352B59"/>
                </a:solidFill>
                <a:latin typeface="Arial"/>
                <a:cs typeface="Arial"/>
              </a:rPr>
              <a:t>om a</a:t>
            </a:r>
            <a:r>
              <a:rPr lang="en-GB" sz="2400" spc="-55" dirty="0">
                <a:solidFill>
                  <a:srgbClr val="352B59"/>
                </a:solidFill>
                <a:latin typeface="Arial"/>
                <a:cs typeface="Arial"/>
              </a:rPr>
              <a:t> </a:t>
            </a:r>
            <a:r>
              <a:rPr lang="en-GB" sz="2400" spc="-25" dirty="0">
                <a:solidFill>
                  <a:srgbClr val="352B59"/>
                </a:solidFill>
                <a:latin typeface="Arial"/>
                <a:cs typeface="Arial"/>
              </a:rPr>
              <a:t>le</a:t>
            </a:r>
            <a:r>
              <a:rPr lang="en-GB" sz="2400" spc="-30" dirty="0">
                <a:solidFill>
                  <a:srgbClr val="352B59"/>
                </a:solidFill>
                <a:latin typeface="Arial"/>
                <a:cs typeface="Arial"/>
              </a:rPr>
              <a:t>i</a:t>
            </a:r>
            <a:r>
              <a:rPr lang="en-GB" sz="2400" spc="-175" dirty="0">
                <a:solidFill>
                  <a:srgbClr val="352B59"/>
                </a:solidFill>
                <a:latin typeface="Arial"/>
                <a:cs typeface="Arial"/>
              </a:rPr>
              <a:t>s</a:t>
            </a:r>
            <a:r>
              <a:rPr lang="en-GB" sz="2400" spc="-75" dirty="0">
                <a:solidFill>
                  <a:srgbClr val="352B59"/>
                </a:solidFill>
                <a:latin typeface="Arial"/>
                <a:cs typeface="Arial"/>
              </a:rPr>
              <a:t>u</a:t>
            </a:r>
            <a:r>
              <a:rPr lang="en-GB" sz="2400" spc="-85" dirty="0">
                <a:solidFill>
                  <a:srgbClr val="352B59"/>
                </a:solidFill>
                <a:latin typeface="Arial"/>
                <a:cs typeface="Arial"/>
              </a:rPr>
              <a:t>r</a:t>
            </a:r>
            <a:r>
              <a:rPr lang="en-GB" sz="2400" spc="40" dirty="0">
                <a:solidFill>
                  <a:srgbClr val="352B59"/>
                </a:solidFill>
                <a:latin typeface="Arial"/>
                <a:cs typeface="Arial"/>
              </a:rPr>
              <a:t>e</a:t>
            </a:r>
            <a:r>
              <a:rPr lang="en-GB" sz="2400" spc="-55" dirty="0">
                <a:solidFill>
                  <a:srgbClr val="352B59"/>
                </a:solidFill>
                <a:latin typeface="Arial"/>
                <a:cs typeface="Arial"/>
              </a:rPr>
              <a:t> </a:t>
            </a:r>
            <a:r>
              <a:rPr lang="en-GB" sz="2400" spc="-190" dirty="0">
                <a:solidFill>
                  <a:srgbClr val="352B59"/>
                </a:solidFill>
                <a:latin typeface="Arial"/>
                <a:cs typeface="Arial"/>
              </a:rPr>
              <a:t>s</a:t>
            </a:r>
            <a:r>
              <a:rPr lang="en-GB" sz="2400" spc="-30" dirty="0">
                <a:solidFill>
                  <a:srgbClr val="352B59"/>
                </a:solidFill>
                <a:latin typeface="Arial"/>
                <a:cs typeface="Arial"/>
              </a:rPr>
              <a:t>ervi</a:t>
            </a:r>
            <a:r>
              <a:rPr lang="en-GB" sz="2400" spc="-65" dirty="0">
                <a:solidFill>
                  <a:srgbClr val="352B59"/>
                </a:solidFill>
                <a:latin typeface="Arial"/>
                <a:cs typeface="Arial"/>
              </a:rPr>
              <a:t>c</a:t>
            </a:r>
            <a:r>
              <a:rPr lang="en-GB" sz="2400" spc="40" dirty="0">
                <a:solidFill>
                  <a:srgbClr val="352B59"/>
                </a:solidFill>
                <a:latin typeface="Arial"/>
                <a:cs typeface="Arial"/>
              </a:rPr>
              <a:t>e</a:t>
            </a:r>
            <a:r>
              <a:rPr lang="en-GB" sz="2400" spc="-55" dirty="0">
                <a:solidFill>
                  <a:srgbClr val="352B59"/>
                </a:solidFill>
                <a:latin typeface="Arial"/>
                <a:cs typeface="Arial"/>
              </a:rPr>
              <a:t> </a:t>
            </a:r>
            <a:r>
              <a:rPr lang="en-GB" sz="2400" spc="45" dirty="0">
                <a:solidFill>
                  <a:srgbClr val="352B59"/>
                </a:solidFill>
                <a:latin typeface="Arial"/>
                <a:cs typeface="Arial"/>
              </a:rPr>
              <a:t>t</a:t>
            </a:r>
            <a:r>
              <a:rPr lang="en-GB" sz="2400" spc="-35" dirty="0">
                <a:solidFill>
                  <a:srgbClr val="352B59"/>
                </a:solidFill>
                <a:latin typeface="Arial"/>
                <a:cs typeface="Arial"/>
              </a:rPr>
              <a:t>o</a:t>
            </a:r>
            <a:r>
              <a:rPr lang="en-GB" sz="2400" spc="-55" dirty="0">
                <a:solidFill>
                  <a:srgbClr val="352B59"/>
                </a:solidFill>
                <a:latin typeface="Arial"/>
                <a:cs typeface="Arial"/>
              </a:rPr>
              <a:t> </a:t>
            </a:r>
            <a:r>
              <a:rPr lang="en-GB" sz="2400" spc="35" dirty="0">
                <a:solidFill>
                  <a:srgbClr val="352B59"/>
                </a:solidFill>
                <a:latin typeface="Arial"/>
                <a:cs typeface="Arial"/>
              </a:rPr>
              <a:t>pa</a:t>
            </a:r>
            <a:r>
              <a:rPr lang="en-GB" sz="2400" spc="45" dirty="0">
                <a:solidFill>
                  <a:srgbClr val="352B59"/>
                </a:solidFill>
                <a:latin typeface="Arial"/>
                <a:cs typeface="Arial"/>
              </a:rPr>
              <a:t>r</a:t>
            </a:r>
            <a:r>
              <a:rPr lang="en-GB" sz="2400" spc="90" dirty="0">
                <a:solidFill>
                  <a:srgbClr val="352B59"/>
                </a:solidFill>
                <a:latin typeface="Arial"/>
                <a:cs typeface="Arial"/>
              </a:rPr>
              <a:t>t</a:t>
            </a:r>
            <a:r>
              <a:rPr lang="en-GB" sz="2400" spc="-55" dirty="0">
                <a:solidFill>
                  <a:srgbClr val="352B59"/>
                </a:solidFill>
                <a:latin typeface="Arial"/>
                <a:cs typeface="Arial"/>
              </a:rPr>
              <a:t> </a:t>
            </a:r>
            <a:r>
              <a:rPr lang="en-GB" sz="2400" spc="-65" dirty="0">
                <a:solidFill>
                  <a:srgbClr val="352B59"/>
                </a:solidFill>
                <a:latin typeface="Arial"/>
                <a:cs typeface="Arial"/>
              </a:rPr>
              <a:t>o</a:t>
            </a:r>
            <a:r>
              <a:rPr lang="en-GB" sz="2400" spc="-10" dirty="0">
                <a:solidFill>
                  <a:srgbClr val="352B59"/>
                </a:solidFill>
                <a:latin typeface="Arial"/>
                <a:cs typeface="Arial"/>
              </a:rPr>
              <a:t>f </a:t>
            </a:r>
            <a:r>
              <a:rPr lang="en-GB" sz="2400" spc="-55" dirty="0">
                <a:solidFill>
                  <a:srgbClr val="352B59"/>
                </a:solidFill>
                <a:latin typeface="Arial"/>
                <a:cs typeface="Arial"/>
              </a:rPr>
              <a:t>the </a:t>
            </a:r>
            <a:r>
              <a:rPr lang="en-GB" sz="2400" dirty="0">
                <a:solidFill>
                  <a:srgbClr val="352B59"/>
                </a:solidFill>
                <a:latin typeface="Arial"/>
                <a:cs typeface="Arial"/>
              </a:rPr>
              <a:t>preventative</a:t>
            </a:r>
            <a:r>
              <a:rPr lang="en-GB" sz="2400" spc="-60" dirty="0">
                <a:solidFill>
                  <a:srgbClr val="352B59"/>
                </a:solidFill>
                <a:latin typeface="Arial"/>
                <a:cs typeface="Arial"/>
              </a:rPr>
              <a:t>  </a:t>
            </a:r>
            <a:r>
              <a:rPr lang="en-GB" sz="2400" spc="10" dirty="0">
                <a:solidFill>
                  <a:srgbClr val="352B59"/>
                </a:solidFill>
                <a:latin typeface="Arial"/>
                <a:cs typeface="Arial"/>
              </a:rPr>
              <a:t>health</a:t>
            </a:r>
            <a:r>
              <a:rPr lang="en-GB" sz="2400" spc="-60" dirty="0">
                <a:solidFill>
                  <a:srgbClr val="352B59"/>
                </a:solidFill>
                <a:latin typeface="Arial"/>
                <a:cs typeface="Arial"/>
              </a:rPr>
              <a:t> </a:t>
            </a:r>
            <a:r>
              <a:rPr lang="en-GB" sz="2400" spc="-50" dirty="0">
                <a:solidFill>
                  <a:srgbClr val="352B59"/>
                </a:solidFill>
                <a:latin typeface="Arial"/>
                <a:cs typeface="Arial"/>
              </a:rPr>
              <a:t>service…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97510" marR="0" lvl="0" indent="-38544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97510" algn="l"/>
                <a:tab pos="398145" algn="l"/>
              </a:tabLst>
              <a:defRPr/>
            </a:pPr>
            <a:r>
              <a:rPr kumimoji="0" lang="en-GB" sz="2400" b="1" i="0" u="none" strike="noStrike" kern="1200" cap="none" spc="-5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Local,</a:t>
            </a:r>
            <a:r>
              <a:rPr kumimoji="0" lang="en-GB" sz="2400" b="1" i="0" u="none" strike="noStrike" kern="1200" cap="none" spc="-5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-1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regional</a:t>
            </a:r>
            <a:r>
              <a:rPr kumimoji="0" lang="en-GB" sz="2400" b="1" i="0" u="none" strike="noStrike" kern="1200" cap="none" spc="-5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-9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&amp;</a:t>
            </a:r>
            <a:r>
              <a:rPr kumimoji="0" lang="en-GB" sz="2400" b="1" i="0" u="none" strike="noStrike" kern="1200" cap="none" spc="-5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national</a:t>
            </a:r>
            <a:r>
              <a:rPr kumimoji="0" lang="en-GB" sz="2400" b="1" i="0" u="none" strike="noStrike" kern="1200" cap="none" spc="-5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-4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insight</a:t>
            </a:r>
            <a:r>
              <a:rPr kumimoji="0" lang="en-GB" sz="2400" b="1" i="0" u="none" strike="noStrike" kern="1200" cap="none" spc="-5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-9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&amp;</a:t>
            </a:r>
            <a:r>
              <a:rPr kumimoji="0" lang="en-GB" sz="2400" b="1" i="0" u="none" strike="noStrike" kern="1200" cap="none" spc="-5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-7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focus – Sport England, UK Active, PHE, local HWB plans, etc..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352B59"/>
              </a:buClr>
              <a:buSzTx/>
              <a:buFont typeface="Arial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97510" marR="0" lvl="0" indent="-385445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97510" algn="l"/>
                <a:tab pos="398145" algn="l"/>
              </a:tabLst>
              <a:defRPr/>
            </a:pPr>
            <a:r>
              <a:rPr kumimoji="0" lang="en-GB" sz="2400" b="1" i="0" u="none" strike="noStrike" kern="1200" cap="none" spc="-5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</a:t>
            </a:r>
            <a:r>
              <a:rPr kumimoji="0" lang="en-GB" sz="2400" b="1" i="0" u="none" strike="noStrike" kern="1200" cap="none" spc="-6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1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impact</a:t>
            </a:r>
            <a:r>
              <a:rPr kumimoji="0" lang="en-GB" sz="2400" b="1" i="0" u="none" strike="noStrike" kern="1200" cap="none" spc="-6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-3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of</a:t>
            </a:r>
            <a:r>
              <a:rPr kumimoji="0" lang="en-GB" sz="2400" b="1" i="0" u="none" strike="noStrike" kern="1200" cap="none" spc="-6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1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health</a:t>
            </a:r>
            <a:r>
              <a:rPr kumimoji="0" lang="en-GB" sz="2400" b="1" i="0" u="none" strike="noStrike" kern="1200" cap="none" spc="-6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0" u="none" strike="noStrike" kern="1200" cap="none" spc="-2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inequalities and the need to work with partners to better engage inactive people</a:t>
            </a:r>
          </a:p>
          <a:p>
            <a:pPr marL="397510" marR="0" lvl="0" indent="-385445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97510" algn="l"/>
                <a:tab pos="398145" algn="l"/>
              </a:tabLst>
              <a:defRPr/>
            </a:pPr>
            <a:endParaRPr lang="en-GB" sz="2400" b="1" spc="-20" dirty="0">
              <a:solidFill>
                <a:srgbClr val="352B59"/>
              </a:solidFill>
              <a:latin typeface="Arial"/>
              <a:cs typeface="Arial"/>
            </a:endParaRPr>
          </a:p>
          <a:p>
            <a:pPr marL="397510" marR="0" lvl="0" indent="-385445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97510" algn="l"/>
                <a:tab pos="398145" algn="l"/>
              </a:tabLst>
              <a:defRPr/>
            </a:pPr>
            <a:r>
              <a:rPr lang="en-GB" sz="2400" b="1" spc="-20" dirty="0">
                <a:solidFill>
                  <a:srgbClr val="352B59"/>
                </a:solidFill>
                <a:latin typeface="Arial"/>
                <a:cs typeface="Arial"/>
              </a:rPr>
              <a:t>Increased capacity &amp; knowledge on how the Health systems work/align with Leisure: </a:t>
            </a:r>
          </a:p>
          <a:p>
            <a:pPr marL="12065" marR="0" lvl="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tabLst>
                <a:tab pos="397510" algn="l"/>
                <a:tab pos="398145" algn="l"/>
              </a:tabLst>
              <a:defRPr/>
            </a:pPr>
            <a:r>
              <a:rPr lang="en-GB" sz="2400" b="1" spc="-20" dirty="0">
                <a:solidFill>
                  <a:srgbClr val="352B59"/>
                </a:solidFill>
                <a:latin typeface="Arial"/>
                <a:cs typeface="Arial"/>
              </a:rPr>
              <a:t>     KAL Health Partnership Manager role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FAD1DD9-0FB3-40C8-9850-16FDA79E4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229" y="1428750"/>
            <a:ext cx="5638800" cy="30879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2A154F6-699F-2E71-B1B5-E713D54C3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0" y="4770068"/>
            <a:ext cx="3552825" cy="3695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7">
            <a:extLst>
              <a:ext uri="{FF2B5EF4-FFF2-40B4-BE49-F238E27FC236}">
                <a16:creationId xmlns:a16="http://schemas.microsoft.com/office/drawing/2014/main" id="{BE8C8098-FC0A-EA3A-D5F6-3D73E63E0F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9775" y="676275"/>
            <a:ext cx="6026150" cy="10779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900" b="1" i="0">
                <a:solidFill>
                  <a:srgbClr val="322E56"/>
                </a:solidFill>
                <a:latin typeface="Arial"/>
                <a:ea typeface="+mj-ea"/>
                <a:cs typeface="Arial"/>
              </a:defRPr>
            </a:lvl1pPr>
          </a:lstStyle>
          <a:p>
            <a:pPr marL="4445" algn="ctr">
              <a:spcBef>
                <a:spcPts val="100"/>
              </a:spcBef>
            </a:pPr>
            <a:r>
              <a:rPr lang="en-GB" kern="0" spc="-145" dirty="0"/>
              <a:t>A new approach…</a:t>
            </a:r>
            <a:endParaRPr lang="en-GB" kern="0" spc="30" dirty="0"/>
          </a:p>
          <a:p>
            <a:pPr marL="70485" algn="ctr"/>
            <a:endParaRPr lang="en-GB" sz="3000" kern="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D3F5DD-B727-CCFC-BAB4-4FDA7ABB32A8}"/>
              </a:ext>
            </a:extLst>
          </p:cNvPr>
          <p:cNvSpPr txBox="1"/>
          <p:nvPr/>
        </p:nvSpPr>
        <p:spPr>
          <a:xfrm>
            <a:off x="171450" y="1962150"/>
            <a:ext cx="5257800" cy="5370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9265" marR="0" lvl="0" indent="-385445" algn="l" defTabSz="914400" rtl="0" eaLnBrk="1" fontAlgn="auto" latinLnBrk="0" hangingPunct="1">
              <a:lnSpc>
                <a:spcPct val="100000"/>
              </a:lnSpc>
              <a:spcBef>
                <a:spcPts val="113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69265" algn="l"/>
                <a:tab pos="469900" algn="l"/>
              </a:tabLst>
              <a:defRPr/>
            </a:pPr>
            <a:r>
              <a:rPr kumimoji="0" lang="en-GB" sz="2400" b="1" i="1" u="none" strike="noStrike" kern="1200" cap="none" spc="-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Introducing Targeted and Specialist delivery</a:t>
            </a:r>
          </a:p>
          <a:p>
            <a:pPr marL="83820" marR="0" lvl="0" algn="l" defTabSz="914400" rtl="0" eaLnBrk="1" fontAlgn="auto" latinLnBrk="0" hangingPunct="1">
              <a:lnSpc>
                <a:spcPct val="100000"/>
              </a:lnSpc>
              <a:spcBef>
                <a:spcPts val="1130"/>
              </a:spcBef>
              <a:spcAft>
                <a:spcPts val="0"/>
              </a:spcAft>
              <a:buClrTx/>
              <a:buSzTx/>
              <a:tabLst>
                <a:tab pos="469265" algn="l"/>
                <a:tab pos="469900" algn="l"/>
              </a:tabLst>
              <a:defRPr/>
            </a:pPr>
            <a:endParaRPr kumimoji="0" lang="en-GB" sz="2400" b="1" i="1" u="none" strike="noStrike" kern="1200" cap="none" spc="-5" normalizeH="0" baseline="0" noProof="0" dirty="0">
              <a:ln>
                <a:noFill/>
              </a:ln>
              <a:solidFill>
                <a:srgbClr val="352B5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69265" marR="0" lvl="0" indent="-385445" algn="l" defTabSz="914400" rtl="0" eaLnBrk="1" fontAlgn="auto" latinLnBrk="0" hangingPunct="1">
              <a:lnSpc>
                <a:spcPct val="100000"/>
              </a:lnSpc>
              <a:spcBef>
                <a:spcPts val="113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69265" algn="l"/>
                <a:tab pos="469900" algn="l"/>
              </a:tabLst>
              <a:defRPr/>
            </a:pPr>
            <a:r>
              <a:rPr lang="en-GB" sz="2400" b="1" i="1" spc="-5" dirty="0">
                <a:solidFill>
                  <a:srgbClr val="352B59"/>
                </a:solidFill>
                <a:latin typeface="Arial"/>
                <a:cs typeface="Arial"/>
              </a:rPr>
              <a:t>Embedding a new culture</a:t>
            </a:r>
            <a:endParaRPr kumimoji="0" lang="en-GB" sz="2400" b="1" i="1" u="none" strike="noStrike" kern="1200" cap="none" spc="-5" normalizeH="0" baseline="0" noProof="0" dirty="0">
              <a:ln>
                <a:noFill/>
              </a:ln>
              <a:solidFill>
                <a:srgbClr val="352B5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83820" marR="0" lvl="0" algn="l" defTabSz="914400" rtl="0" eaLnBrk="1" fontAlgn="auto" latinLnBrk="0" hangingPunct="1">
              <a:lnSpc>
                <a:spcPct val="100000"/>
              </a:lnSpc>
              <a:spcBef>
                <a:spcPts val="1130"/>
              </a:spcBef>
              <a:spcAft>
                <a:spcPts val="0"/>
              </a:spcAft>
              <a:buClrTx/>
              <a:buSzTx/>
              <a:tabLst>
                <a:tab pos="469265" algn="l"/>
                <a:tab pos="469900" algn="l"/>
              </a:tabLst>
              <a:defRPr/>
            </a:pPr>
            <a:endParaRPr kumimoji="0" lang="en-GB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69265" marR="0" lvl="0" indent="-385445" algn="l" defTabSz="914400" rtl="0" eaLnBrk="1" fontAlgn="auto" latinLnBrk="0" hangingPunct="1">
              <a:lnSpc>
                <a:spcPct val="100000"/>
              </a:lnSpc>
              <a:spcBef>
                <a:spcPts val="113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69265" algn="l"/>
                <a:tab pos="469900" algn="l"/>
              </a:tabLst>
              <a:defRPr/>
            </a:pPr>
            <a:r>
              <a:rPr kumimoji="0" lang="en-GB" sz="2400" b="1" i="1" u="none" strike="noStrike" kern="1200" cap="none" spc="-4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Working</a:t>
            </a:r>
            <a:r>
              <a:rPr kumimoji="0" lang="en-GB" sz="2400" b="1" i="1" u="none" strike="noStrike" kern="1200" cap="none" spc="-6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1" u="none" strike="noStrike" kern="1200" cap="none" spc="-1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with</a:t>
            </a:r>
            <a:r>
              <a:rPr kumimoji="0" lang="en-GB" sz="2400" b="1" i="1" u="none" strike="noStrike" kern="1200" cap="none" spc="-6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1" u="none" strike="noStrike" kern="1200" cap="none" spc="-25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new</a:t>
            </a:r>
            <a:r>
              <a:rPr kumimoji="0" lang="en-GB" sz="2400" b="1" i="1" u="none" strike="noStrike" kern="1200" cap="none" spc="-6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400" b="1" i="1" u="none" strike="noStrike" kern="1200" cap="none" spc="-1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partners from across the health sector to embed, engage and promote</a:t>
            </a:r>
          </a:p>
          <a:p>
            <a:pPr marL="83820" marR="0" lvl="0" algn="l" defTabSz="914400" rtl="0" eaLnBrk="1" fontAlgn="auto" latinLnBrk="0" hangingPunct="1">
              <a:lnSpc>
                <a:spcPct val="100000"/>
              </a:lnSpc>
              <a:spcBef>
                <a:spcPts val="1135"/>
              </a:spcBef>
              <a:spcAft>
                <a:spcPts val="0"/>
              </a:spcAft>
              <a:buClrTx/>
              <a:buSzTx/>
              <a:tabLst>
                <a:tab pos="469265" algn="l"/>
                <a:tab pos="469900" algn="l"/>
              </a:tabLst>
              <a:defRPr/>
            </a:pPr>
            <a:endParaRPr kumimoji="0" lang="en-GB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69265" marR="0" lvl="0" indent="-385445" algn="l" defTabSz="914400" rtl="0" eaLnBrk="1" fontAlgn="auto" latinLnBrk="0" hangingPunct="1">
              <a:lnSpc>
                <a:spcPct val="100000"/>
              </a:lnSpc>
              <a:spcBef>
                <a:spcPts val="113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69265" algn="l"/>
                <a:tab pos="469900" algn="l"/>
              </a:tabLst>
              <a:defRPr/>
            </a:pPr>
            <a:r>
              <a:rPr kumimoji="0" lang="en-GB" sz="2400" b="1" i="1" u="none" strike="noStrike" kern="1200" cap="none" spc="-20" normalizeH="0" baseline="0" noProof="0" dirty="0">
                <a:ln>
                  <a:noFill/>
                </a:ln>
                <a:solidFill>
                  <a:srgbClr val="352B5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Demonstrating</a:t>
            </a:r>
            <a:r>
              <a:rPr lang="en-GB" sz="2400" b="1" i="1" spc="-65" dirty="0">
                <a:solidFill>
                  <a:srgbClr val="352B59"/>
                </a:solidFill>
                <a:latin typeface="Arial"/>
                <a:cs typeface="Arial"/>
              </a:rPr>
              <a:t> a health impact: robust &amp; validated health related outcomes</a:t>
            </a:r>
            <a:endParaRPr kumimoji="0" lang="en-GB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39E979-8303-DF3C-587F-F112045981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0826" y="2571750"/>
            <a:ext cx="9173544" cy="510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6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BB2B2-C2B4-8354-C4E8-43BE350AC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2569" y="676849"/>
            <a:ext cx="11387681" cy="2215991"/>
          </a:xfrm>
        </p:spPr>
        <p:txBody>
          <a:bodyPr/>
          <a:lstStyle/>
          <a:p>
            <a:pPr algn="ctr"/>
            <a:r>
              <a:rPr lang="en-GB" sz="3600" dirty="0"/>
              <a:t>Example 1:  Targeted provision -  </a:t>
            </a:r>
            <a:br>
              <a:rPr lang="en-GB" sz="3600" dirty="0"/>
            </a:br>
            <a:r>
              <a:rPr lang="en-GB" sz="3600" dirty="0"/>
              <a:t>Moving Mums Programme</a:t>
            </a:r>
            <a:br>
              <a:rPr lang="en-GB" sz="3600" dirty="0"/>
            </a:br>
            <a:br>
              <a:rPr lang="en-GB" sz="3600" dirty="0"/>
            </a:br>
            <a:r>
              <a:rPr lang="en-GB" sz="3600" dirty="0"/>
              <a:t>The Journey…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5F62FC-F960-401D-B833-4CCD28846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050" y="133350"/>
            <a:ext cx="2133600" cy="305519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A7E3857-0827-6D32-90DD-6229AEAACB70}"/>
              </a:ext>
            </a:extLst>
          </p:cNvPr>
          <p:cNvSpPr/>
          <p:nvPr/>
        </p:nvSpPr>
        <p:spPr>
          <a:xfrm>
            <a:off x="171450" y="3560862"/>
            <a:ext cx="14588081" cy="13745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r>
              <a:rPr lang="en-GB" sz="2400" b="1" dirty="0">
                <a:solidFill>
                  <a:schemeClr val="tx1"/>
                </a:solidFill>
              </a:rPr>
              <a:t>What we had..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Programmes aimed at pre and post natal women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Ad hoc/one off sessions, lack of co-ordinated promotion or working with key maternity/early years services</a:t>
            </a:r>
          </a:p>
          <a:p>
            <a:endParaRPr lang="en-GB" sz="2000" dirty="0">
              <a:solidFill>
                <a:schemeClr val="tx1"/>
              </a:solidFill>
            </a:endParaRPr>
          </a:p>
          <a:p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168C1F-65D1-F2E7-D970-0AC899D19DA1}"/>
              </a:ext>
            </a:extLst>
          </p:cNvPr>
          <p:cNvSpPr/>
          <p:nvPr/>
        </p:nvSpPr>
        <p:spPr>
          <a:xfrm>
            <a:off x="171450" y="5307758"/>
            <a:ext cx="14499398" cy="28808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b="1" dirty="0">
                <a:solidFill>
                  <a:schemeClr val="tx1"/>
                </a:solidFill>
              </a:rPr>
              <a:t>Where did we start..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Engaged with local Best Start partnership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Involvement in the WYH LMS Recommendations (Physical Activity)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In line with the CMO recommendations/promotion of physical activity guidelines for pregnant women/women after child birth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Looked at the workforce - experienced/qualified pre/post natal exercise specialists to deliver sessions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Variety of sessions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</a:rPr>
              <a:t>Secured evaluation from Sport England’s “This Girl Can” campaign</a:t>
            </a:r>
            <a:endParaRPr lang="en-GB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87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266F1-C3FC-A5A0-B133-F9E4DD4A2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9760" y="676849"/>
            <a:ext cx="6899290" cy="600164"/>
          </a:xfrm>
        </p:spPr>
        <p:txBody>
          <a:bodyPr/>
          <a:lstStyle/>
          <a:p>
            <a:r>
              <a:rPr lang="en-GB" dirty="0"/>
              <a:t>The Partners &amp; Outcomes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07FA65-9007-9EA6-D953-3F0526926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6250" y="2917786"/>
            <a:ext cx="4114800" cy="43021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dirty="0">
                <a:solidFill>
                  <a:schemeClr val="tx1"/>
                </a:solidFill>
              </a:rPr>
              <a:t>W</a:t>
            </a:r>
            <a:r>
              <a:rPr lang="en-GB" b="1" dirty="0">
                <a:solidFill>
                  <a:schemeClr val="tx1"/>
                </a:solidFill>
              </a:rPr>
              <a:t>hat partners did</a:t>
            </a:r>
            <a:r>
              <a:rPr lang="en-GB" sz="2000" b="1" dirty="0">
                <a:solidFill>
                  <a:schemeClr val="tx1"/>
                </a:solidFill>
              </a:rPr>
              <a:t> we engage with:</a:t>
            </a:r>
          </a:p>
          <a:p>
            <a:endParaRPr lang="en-GB" sz="2000" b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Public Health team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Local 0-19 service delivery partners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Local maternity services –  Hospital and health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Voluntary sector maternity groups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</a:endParaRPr>
          </a:p>
          <a:p>
            <a:r>
              <a:rPr lang="en-GB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AD190E-248A-A524-F33A-777D45D9340C}"/>
              </a:ext>
            </a:extLst>
          </p:cNvPr>
          <p:cNvSpPr/>
          <p:nvPr/>
        </p:nvSpPr>
        <p:spPr>
          <a:xfrm>
            <a:off x="5505449" y="2917787"/>
            <a:ext cx="4114800" cy="43021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Outcomes:</a:t>
            </a:r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500 new self referrals in the last 15 months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Evaluation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on moving mums included at maternity clinics, on maternity websites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Links with key groups, Maternity voices (feedback)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Retaining members due to a comprehensive offer</a:t>
            </a:r>
          </a:p>
          <a:p>
            <a:endParaRPr lang="en-GB" sz="2000" b="1" dirty="0">
              <a:solidFill>
                <a:schemeClr val="tx1"/>
              </a:solidFill>
            </a:endParaRPr>
          </a:p>
          <a:p>
            <a:endParaRPr lang="en-GB" sz="2000" b="1" dirty="0">
              <a:solidFill>
                <a:schemeClr val="tx1"/>
              </a:solidFill>
            </a:endParaRPr>
          </a:p>
          <a:p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C6C91A-A383-EE54-6447-BF04447187C7}"/>
              </a:ext>
            </a:extLst>
          </p:cNvPr>
          <p:cNvSpPr/>
          <p:nvPr/>
        </p:nvSpPr>
        <p:spPr>
          <a:xfrm>
            <a:off x="10458450" y="2917786"/>
            <a:ext cx="3919342" cy="43021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next:</a:t>
            </a:r>
          </a:p>
          <a:p>
            <a:endParaRPr lang="en-GB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 to work with partners to improve the programme/gather patient feedback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Extension of the programme, post natal offers/</a:t>
            </a:r>
          </a:p>
          <a:p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engagement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pathways with maternity services – e.g. maternal obesity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HCP Awareness/training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DA4CB7C-DB2D-B39C-EC6A-A59F546794EA}"/>
              </a:ext>
            </a:extLst>
          </p:cNvPr>
          <p:cNvSpPr txBox="1">
            <a:spLocks/>
          </p:cNvSpPr>
          <p:nvPr/>
        </p:nvSpPr>
        <p:spPr>
          <a:xfrm>
            <a:off x="1390650" y="7516014"/>
            <a:ext cx="1173480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000" b="0" i="0">
                <a:solidFill>
                  <a:srgbClr val="352B59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i="1" kern="0" dirty="0"/>
              <a:t>Nothing too innovative, simply packaging the offer and changing the way we engage </a:t>
            </a:r>
          </a:p>
          <a:p>
            <a:pPr algn="ctr"/>
            <a:r>
              <a:rPr lang="en-GB" b="1" i="1" kern="0" dirty="0"/>
              <a:t>to reach and promote through local health services…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E704A1C-EF3B-74FD-3579-B21C5DB00A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050" y="227552"/>
            <a:ext cx="1752600" cy="2509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16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animBg="1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90B3ABE-6D67-B72A-FADD-4EB6F837E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6849"/>
            <a:ext cx="13563599" cy="1723549"/>
          </a:xfrm>
        </p:spPr>
        <p:txBody>
          <a:bodyPr/>
          <a:lstStyle/>
          <a:p>
            <a:pPr algn="ctr"/>
            <a:r>
              <a:rPr lang="en-GB" sz="3600" dirty="0"/>
              <a:t>Example 2:  Specialist provision -  </a:t>
            </a:r>
            <a:br>
              <a:rPr lang="en-GB" sz="3600" dirty="0"/>
            </a:br>
            <a:r>
              <a:rPr lang="en-GB" sz="3600" dirty="0"/>
              <a:t>Cancer Prehab &amp; Rehab Programme</a:t>
            </a:r>
            <a:br>
              <a:rPr lang="en-GB" sz="3600" dirty="0"/>
            </a:br>
            <a:br>
              <a:rPr lang="en-GB" sz="2000" dirty="0"/>
            </a:br>
            <a:endParaRPr lang="en-GB" sz="2000" dirty="0"/>
          </a:p>
        </p:txBody>
      </p:sp>
      <p:grpSp>
        <p:nvGrpSpPr>
          <p:cNvPr id="11" name="object 6">
            <a:extLst>
              <a:ext uri="{FF2B5EF4-FFF2-40B4-BE49-F238E27FC236}">
                <a16:creationId xmlns:a16="http://schemas.microsoft.com/office/drawing/2014/main" id="{E465E3D2-C170-BCC5-B4E6-6683E19A3B2C}"/>
              </a:ext>
            </a:extLst>
          </p:cNvPr>
          <p:cNvGrpSpPr/>
          <p:nvPr/>
        </p:nvGrpSpPr>
        <p:grpSpPr>
          <a:xfrm>
            <a:off x="323850" y="5695950"/>
            <a:ext cx="3829050" cy="2301473"/>
            <a:chOff x="8495999" y="3830449"/>
            <a:chExt cx="6031641" cy="3845716"/>
          </a:xfrm>
        </p:grpSpPr>
        <p:sp>
          <p:nvSpPr>
            <p:cNvPr id="12" name="object 10">
              <a:extLst>
                <a:ext uri="{FF2B5EF4-FFF2-40B4-BE49-F238E27FC236}">
                  <a16:creationId xmlns:a16="http://schemas.microsoft.com/office/drawing/2014/main" id="{028E957E-FAA4-BF25-985C-17ED9C48376D}"/>
                </a:ext>
              </a:extLst>
            </p:cNvPr>
            <p:cNvSpPr/>
            <p:nvPr/>
          </p:nvSpPr>
          <p:spPr>
            <a:xfrm>
              <a:off x="8495999" y="5179752"/>
              <a:ext cx="5042535" cy="1376045"/>
            </a:xfrm>
            <a:custGeom>
              <a:avLst/>
              <a:gdLst/>
              <a:ahLst/>
              <a:cxnLst/>
              <a:rect l="l" t="t" r="r" b="b"/>
              <a:pathLst>
                <a:path w="5042534" h="1376045">
                  <a:moveTo>
                    <a:pt x="5042484" y="15557"/>
                  </a:moveTo>
                  <a:lnTo>
                    <a:pt x="598225" y="15557"/>
                  </a:lnTo>
                  <a:lnTo>
                    <a:pt x="0" y="1376044"/>
                  </a:lnTo>
                  <a:lnTo>
                    <a:pt x="4655159" y="1376044"/>
                  </a:lnTo>
                  <a:lnTo>
                    <a:pt x="5042484" y="15557"/>
                  </a:lnTo>
                  <a:close/>
                </a:path>
                <a:path w="5042534" h="1376045">
                  <a:moveTo>
                    <a:pt x="605066" y="0"/>
                  </a:moveTo>
                  <a:lnTo>
                    <a:pt x="594690" y="15557"/>
                  </a:lnTo>
                  <a:lnTo>
                    <a:pt x="598225" y="15557"/>
                  </a:lnTo>
                  <a:lnTo>
                    <a:pt x="605066" y="0"/>
                  </a:lnTo>
                  <a:close/>
                </a:path>
              </a:pathLst>
            </a:custGeom>
            <a:solidFill>
              <a:srgbClr val="B7D5E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13" name="object 11">
              <a:extLst>
                <a:ext uri="{FF2B5EF4-FFF2-40B4-BE49-F238E27FC236}">
                  <a16:creationId xmlns:a16="http://schemas.microsoft.com/office/drawing/2014/main" id="{B20FDD4E-807D-93CE-D5E5-12F917FD65E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42425" y="3830449"/>
              <a:ext cx="4885215" cy="3845716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4645781B-093C-214E-264D-FF0B1069E9C9}"/>
              </a:ext>
            </a:extLst>
          </p:cNvPr>
          <p:cNvSpPr txBox="1"/>
          <p:nvPr/>
        </p:nvSpPr>
        <p:spPr>
          <a:xfrm>
            <a:off x="7791450" y="4095750"/>
            <a:ext cx="97010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GB" sz="1800" dirty="0">
                <a:solidFill>
                  <a:schemeClr val="tx1"/>
                </a:solidFill>
              </a:rPr>
            </a:br>
            <a:br>
              <a:rPr lang="en-GB" sz="1800" dirty="0">
                <a:solidFill>
                  <a:schemeClr val="tx1"/>
                </a:solidFill>
              </a:rPr>
            </a:br>
            <a:br>
              <a:rPr lang="en-GB" sz="1800" dirty="0"/>
            </a:br>
            <a:endParaRPr lang="en-GB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885A2E2-A466-841F-E254-25FADAFDE00A}"/>
              </a:ext>
            </a:extLst>
          </p:cNvPr>
          <p:cNvSpPr/>
          <p:nvPr/>
        </p:nvSpPr>
        <p:spPr>
          <a:xfrm>
            <a:off x="97935" y="1890061"/>
            <a:ext cx="10436715" cy="32668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800" b="1" u="sng" dirty="0">
                <a:solidFill>
                  <a:schemeClr val="bg1"/>
                </a:solidFill>
              </a:rPr>
              <a:t>Background</a:t>
            </a:r>
            <a:br>
              <a:rPr lang="en-GB" sz="2000" b="1" dirty="0">
                <a:solidFill>
                  <a:schemeClr val="bg1"/>
                </a:solidFill>
              </a:rPr>
            </a:br>
            <a:br>
              <a:rPr lang="en-GB" sz="2000" b="1" dirty="0">
                <a:solidFill>
                  <a:schemeClr val="bg1"/>
                </a:solidFill>
              </a:rPr>
            </a:br>
            <a:r>
              <a:rPr lang="en-GB" sz="2000" b="1" dirty="0">
                <a:solidFill>
                  <a:schemeClr val="bg1"/>
                </a:solidFill>
              </a:rPr>
              <a:t>-Current KAL specialist exercise pathways</a:t>
            </a:r>
            <a:br>
              <a:rPr lang="en-GB" sz="2000" b="1" dirty="0">
                <a:solidFill>
                  <a:schemeClr val="bg1"/>
                </a:solidFill>
              </a:rPr>
            </a:br>
            <a:r>
              <a:rPr lang="en-GB" sz="2000" b="1" dirty="0">
                <a:solidFill>
                  <a:schemeClr val="bg1"/>
                </a:solidFill>
              </a:rPr>
              <a:t>-Partnership working on a wider footprint/cross boundary working</a:t>
            </a:r>
            <a:br>
              <a:rPr lang="en-GB" sz="2000" b="1" dirty="0">
                <a:solidFill>
                  <a:schemeClr val="bg1"/>
                </a:solidFill>
              </a:rPr>
            </a:br>
            <a:r>
              <a:rPr lang="en-GB" sz="2000" b="1" dirty="0">
                <a:solidFill>
                  <a:schemeClr val="bg1"/>
                </a:solidFill>
              </a:rPr>
              <a:t>-Joint approach with the Hospital trust, partner authorities and funding charity</a:t>
            </a:r>
            <a:br>
              <a:rPr lang="en-GB" sz="2000" b="1" dirty="0">
                <a:solidFill>
                  <a:schemeClr val="bg1"/>
                </a:solidFill>
              </a:rPr>
            </a:br>
            <a:r>
              <a:rPr lang="en-GB" sz="2000" b="1" dirty="0">
                <a:solidFill>
                  <a:schemeClr val="bg1"/>
                </a:solidFill>
              </a:rPr>
              <a:t>-Based on a successful evaluated pilot model</a:t>
            </a:r>
            <a:br>
              <a:rPr lang="en-GB" sz="1800" b="1" dirty="0">
                <a:solidFill>
                  <a:schemeClr val="tx1"/>
                </a:solidFill>
              </a:rPr>
            </a:br>
            <a:br>
              <a:rPr lang="en-GB" sz="1800" b="1" dirty="0">
                <a:solidFill>
                  <a:schemeClr val="tx1"/>
                </a:solidFill>
              </a:rPr>
            </a:br>
            <a:endParaRPr lang="en-GB" b="1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542C468-5058-8A31-5F9B-B889B2DEC308}"/>
              </a:ext>
            </a:extLst>
          </p:cNvPr>
          <p:cNvSpPr/>
          <p:nvPr/>
        </p:nvSpPr>
        <p:spPr>
          <a:xfrm>
            <a:off x="4414946" y="4988750"/>
            <a:ext cx="10436715" cy="35075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800" b="1" u="sng" dirty="0">
                <a:solidFill>
                  <a:schemeClr val="bg1"/>
                </a:solidFill>
              </a:rPr>
              <a:t>What’s different?</a:t>
            </a:r>
            <a:br>
              <a:rPr lang="en-GB" sz="2000" b="1" dirty="0">
                <a:solidFill>
                  <a:schemeClr val="bg1"/>
                </a:solidFill>
              </a:rPr>
            </a:br>
            <a:br>
              <a:rPr lang="en-GB" sz="2000" b="1" dirty="0">
                <a:solidFill>
                  <a:schemeClr val="bg1"/>
                </a:solidFill>
              </a:rPr>
            </a:br>
            <a:r>
              <a:rPr lang="en-GB" sz="2000" b="1" dirty="0">
                <a:solidFill>
                  <a:schemeClr val="bg1"/>
                </a:solidFill>
              </a:rPr>
              <a:t>-Integrated into patient pathways from the beginning/part of patient treatment plan</a:t>
            </a:r>
            <a:br>
              <a:rPr lang="en-GB" sz="2000" b="1" dirty="0">
                <a:solidFill>
                  <a:schemeClr val="bg1"/>
                </a:solidFill>
              </a:rPr>
            </a:br>
            <a:r>
              <a:rPr lang="en-GB" sz="2000" b="1" dirty="0">
                <a:solidFill>
                  <a:schemeClr val="bg1"/>
                </a:solidFill>
              </a:rPr>
              <a:t>-</a:t>
            </a:r>
            <a:r>
              <a:rPr lang="en-GB" sz="2000" b="1" dirty="0" err="1">
                <a:solidFill>
                  <a:schemeClr val="bg1"/>
                </a:solidFill>
              </a:rPr>
              <a:t>Opt</a:t>
            </a:r>
            <a:r>
              <a:rPr lang="en-GB" sz="2000" b="1" dirty="0">
                <a:solidFill>
                  <a:schemeClr val="bg1"/>
                </a:solidFill>
              </a:rPr>
              <a:t> out model/approach</a:t>
            </a:r>
            <a:br>
              <a:rPr lang="en-GB" sz="2000" b="1" dirty="0">
                <a:solidFill>
                  <a:schemeClr val="bg1"/>
                </a:solidFill>
              </a:rPr>
            </a:br>
            <a:r>
              <a:rPr lang="en-GB" sz="2000" b="1" dirty="0">
                <a:solidFill>
                  <a:schemeClr val="bg1"/>
                </a:solidFill>
              </a:rPr>
              <a:t>-Multidisciplinary approach (Nutrition, Psychological support &amp; Physical Activity)</a:t>
            </a:r>
            <a:br>
              <a:rPr lang="en-GB" sz="2000" b="1" dirty="0">
                <a:solidFill>
                  <a:schemeClr val="bg1"/>
                </a:solidFill>
              </a:rPr>
            </a:br>
            <a:r>
              <a:rPr lang="en-GB" sz="2000" b="1" dirty="0">
                <a:solidFill>
                  <a:schemeClr val="bg1"/>
                </a:solidFill>
              </a:rPr>
              <a:t>-One team approach/support</a:t>
            </a:r>
          </a:p>
        </p:txBody>
      </p:sp>
    </p:spTree>
    <p:extLst>
      <p:ext uri="{BB962C8B-B14F-4D97-AF65-F5344CB8AC3E}">
        <p14:creationId xmlns:p14="http://schemas.microsoft.com/office/powerpoint/2010/main" val="1385207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85913-0C55-5000-390F-D3E28A7A0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1095" y="439509"/>
            <a:ext cx="12192000" cy="1200329"/>
          </a:xfrm>
        </p:spPr>
        <p:txBody>
          <a:bodyPr/>
          <a:lstStyle/>
          <a:p>
            <a:r>
              <a:rPr lang="en-GB" dirty="0"/>
              <a:t>Example 3: Demonstrating the Impact –    University of Huddersfield Partnership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79505-2A1B-EBE7-8C94-79DC9568C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41095" y="2123652"/>
            <a:ext cx="10616795" cy="923330"/>
          </a:xfrm>
        </p:spPr>
        <p:txBody>
          <a:bodyPr wrap="square" lIns="0" tIns="0" rIns="0" bIns="0" anchor="t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14" name="object 4">
            <a:extLst>
              <a:ext uri="{FF2B5EF4-FFF2-40B4-BE49-F238E27FC236}">
                <a16:creationId xmlns:a16="http://schemas.microsoft.com/office/drawing/2014/main" id="{952E3408-044E-F207-2AD8-2CCB5C1CCC42}"/>
              </a:ext>
            </a:extLst>
          </p:cNvPr>
          <p:cNvSpPr txBox="1"/>
          <p:nvPr/>
        </p:nvSpPr>
        <p:spPr>
          <a:xfrm>
            <a:off x="400051" y="2696322"/>
            <a:ext cx="6553200" cy="55059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0" tIns="14605" rIns="0" bIns="0" rtlCol="0" anchor="t">
            <a:spAutoFit/>
          </a:bodyPr>
          <a:lstStyle/>
          <a:p>
            <a:pPr marL="12700">
              <a:spcBef>
                <a:spcPts val="115"/>
              </a:spcBef>
            </a:pPr>
            <a:r>
              <a:rPr lang="en-US" sz="2800" b="1" spc="20" dirty="0">
                <a:solidFill>
                  <a:srgbClr val="322E56"/>
                </a:solidFill>
                <a:latin typeface="Arial"/>
                <a:cs typeface="Arial"/>
              </a:rPr>
              <a:t>What have we put in place:</a:t>
            </a:r>
          </a:p>
          <a:p>
            <a:pPr marL="12700">
              <a:spcBef>
                <a:spcPts val="115"/>
              </a:spcBef>
            </a:pPr>
            <a:endParaRPr lang="en-US" b="1" spc="20" dirty="0">
              <a:solidFill>
                <a:srgbClr val="322E56"/>
              </a:solidFill>
              <a:latin typeface="Arial"/>
              <a:cs typeface="Arial"/>
            </a:endParaRPr>
          </a:p>
          <a:p>
            <a:pPr marL="12700">
              <a:spcBef>
                <a:spcPts val="115"/>
              </a:spcBef>
            </a:pPr>
            <a:r>
              <a:rPr lang="en-US" sz="2000" b="1" spc="20" dirty="0">
                <a:solidFill>
                  <a:srgbClr val="322E56"/>
                </a:solidFill>
                <a:latin typeface="Arial"/>
                <a:cs typeface="Arial"/>
              </a:rPr>
              <a:t>Development of a robust evaluation framework across Universal, Targeted and Specialist delivery</a:t>
            </a:r>
          </a:p>
          <a:p>
            <a:pPr marL="12700">
              <a:spcBef>
                <a:spcPts val="115"/>
              </a:spcBef>
            </a:pPr>
            <a:endParaRPr lang="en-US" sz="2000" b="1" spc="20" dirty="0">
              <a:solidFill>
                <a:srgbClr val="322E56"/>
              </a:solidFill>
              <a:latin typeface="Arial"/>
              <a:cs typeface="Arial"/>
            </a:endParaRPr>
          </a:p>
          <a:p>
            <a:pPr marL="355600" indent="-342900">
              <a:spcBef>
                <a:spcPts val="115"/>
              </a:spcBef>
              <a:buFont typeface="Arial" panose="020B0604020202020204" pitchFamily="34" charset="0"/>
              <a:buChar char="•"/>
            </a:pPr>
            <a:r>
              <a:rPr lang="en-US" sz="2000" spc="20" dirty="0">
                <a:solidFill>
                  <a:srgbClr val="322E56"/>
                </a:solidFill>
                <a:latin typeface="Arial"/>
                <a:cs typeface="Arial"/>
              </a:rPr>
              <a:t>Clear health related outcomes/impact – QOL, mental health/social outcomes as well as physiological outcomes</a:t>
            </a:r>
          </a:p>
          <a:p>
            <a:pPr marL="355600" indent="-342900">
              <a:spcBef>
                <a:spcPts val="115"/>
              </a:spcBef>
              <a:buFont typeface="Arial" panose="020B0604020202020204" pitchFamily="34" charset="0"/>
              <a:buChar char="•"/>
            </a:pPr>
            <a:endParaRPr lang="en-US" sz="2000" spc="20" dirty="0">
              <a:solidFill>
                <a:srgbClr val="322E56"/>
              </a:solidFill>
              <a:latin typeface="Arial"/>
              <a:cs typeface="Arial"/>
            </a:endParaRPr>
          </a:p>
          <a:p>
            <a:pPr marL="355600" indent="-342900">
              <a:spcBef>
                <a:spcPts val="115"/>
              </a:spcBef>
              <a:buFont typeface="Arial" panose="020B0604020202020204" pitchFamily="34" charset="0"/>
              <a:buChar char="•"/>
            </a:pPr>
            <a:r>
              <a:rPr lang="en-US" sz="2000" spc="20" dirty="0">
                <a:solidFill>
                  <a:srgbClr val="322E56"/>
                </a:solidFill>
                <a:latin typeface="Arial"/>
                <a:cs typeface="Arial"/>
              </a:rPr>
              <a:t>Use of validated questionnaires</a:t>
            </a:r>
          </a:p>
          <a:p>
            <a:pPr marL="12700">
              <a:spcBef>
                <a:spcPts val="114"/>
              </a:spcBef>
            </a:pPr>
            <a:endParaRPr lang="en-US" sz="2000" b="1" spc="20" dirty="0">
              <a:solidFill>
                <a:srgbClr val="322E56"/>
              </a:solidFill>
              <a:latin typeface="Arial"/>
              <a:cs typeface="Arial"/>
            </a:endParaRPr>
          </a:p>
          <a:p>
            <a:pPr marL="12700">
              <a:spcBef>
                <a:spcPts val="113"/>
              </a:spcBef>
            </a:pPr>
            <a:r>
              <a:rPr lang="en-US" sz="2000" b="1" spc="20" dirty="0">
                <a:solidFill>
                  <a:srgbClr val="322E56"/>
                </a:solidFill>
                <a:latin typeface="Arial"/>
                <a:cs typeface="Arial"/>
              </a:rPr>
              <a:t>Additional Research/evaluation</a:t>
            </a:r>
          </a:p>
          <a:p>
            <a:pPr marL="12700">
              <a:spcBef>
                <a:spcPts val="113"/>
              </a:spcBef>
            </a:pPr>
            <a:endParaRPr lang="en-US" sz="2000" b="1" spc="20" dirty="0">
              <a:solidFill>
                <a:srgbClr val="322E56"/>
              </a:solidFill>
              <a:latin typeface="Arial"/>
              <a:cs typeface="Arial"/>
            </a:endParaRPr>
          </a:p>
          <a:p>
            <a:pPr marL="355600" indent="-342900">
              <a:spcBef>
                <a:spcPts val="113"/>
              </a:spcBef>
              <a:buFont typeface="Arial" panose="020B0604020202020204" pitchFamily="34" charset="0"/>
              <a:buChar char="•"/>
            </a:pPr>
            <a:r>
              <a:rPr lang="en-US" sz="2000" spc="20" dirty="0">
                <a:solidFill>
                  <a:srgbClr val="322E56"/>
                </a:solidFill>
                <a:latin typeface="Arial"/>
                <a:cs typeface="Arial"/>
              </a:rPr>
              <a:t>Process evaluation – service improvement</a:t>
            </a:r>
          </a:p>
          <a:p>
            <a:pPr marL="355600" indent="-342900">
              <a:spcBef>
                <a:spcPts val="113"/>
              </a:spcBef>
              <a:buFont typeface="Arial" panose="020B0604020202020204" pitchFamily="34" charset="0"/>
              <a:buChar char="•"/>
            </a:pPr>
            <a:r>
              <a:rPr lang="en-US" sz="2000" spc="20" dirty="0">
                <a:solidFill>
                  <a:srgbClr val="322E56"/>
                </a:solidFill>
                <a:latin typeface="Arial"/>
                <a:cs typeface="Arial"/>
              </a:rPr>
              <a:t>Research placements – OT &amp; Midwifery</a:t>
            </a:r>
          </a:p>
          <a:p>
            <a:pPr marL="355600" indent="-342900">
              <a:spcBef>
                <a:spcPts val="113"/>
              </a:spcBef>
              <a:buFont typeface="Arial" panose="020B0604020202020204" pitchFamily="34" charset="0"/>
              <a:buChar char="•"/>
            </a:pPr>
            <a:r>
              <a:rPr lang="en-US" sz="2000" spc="20" dirty="0">
                <a:solidFill>
                  <a:srgbClr val="322E56"/>
                </a:solidFill>
                <a:latin typeface="Arial"/>
                <a:cs typeface="Arial"/>
              </a:rPr>
              <a:t>Fully funded PHD post</a:t>
            </a:r>
          </a:p>
          <a:p>
            <a:pPr marL="355600" indent="-342900">
              <a:spcBef>
                <a:spcPts val="113"/>
              </a:spcBef>
              <a:buFont typeface="Arial" panose="020B0604020202020204" pitchFamily="34" charset="0"/>
              <a:buChar char="•"/>
            </a:pPr>
            <a:r>
              <a:rPr lang="en-US" sz="2000" spc="20" dirty="0">
                <a:solidFill>
                  <a:srgbClr val="322E56"/>
                </a:solidFill>
                <a:latin typeface="Arial"/>
                <a:cs typeface="Arial"/>
              </a:rPr>
              <a:t>Economic analysis/cost savings evidence TBC</a:t>
            </a: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D129C12E-3BC8-534A-97AC-9CAFFE40268D}"/>
              </a:ext>
            </a:extLst>
          </p:cNvPr>
          <p:cNvSpPr txBox="1"/>
          <p:nvPr/>
        </p:nvSpPr>
        <p:spPr>
          <a:xfrm>
            <a:off x="8049492" y="2342132"/>
            <a:ext cx="6553200" cy="61215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0" tIns="14605" rIns="0" bIns="0" rtlCol="0" anchor="t">
            <a:spAutoFit/>
          </a:bodyPr>
          <a:lstStyle/>
          <a:p>
            <a:pPr marL="12700">
              <a:spcBef>
                <a:spcPts val="115"/>
              </a:spcBef>
            </a:pPr>
            <a:r>
              <a:rPr lang="en-US" sz="2800" b="1" spc="20" dirty="0">
                <a:solidFill>
                  <a:srgbClr val="322E56"/>
                </a:solidFill>
                <a:latin typeface="Arial"/>
                <a:cs typeface="Arial"/>
              </a:rPr>
              <a:t>Outcomes for KAL:</a:t>
            </a:r>
          </a:p>
          <a:p>
            <a:pPr marL="12700">
              <a:spcBef>
                <a:spcPts val="115"/>
              </a:spcBef>
            </a:pPr>
            <a:endParaRPr lang="en-US" sz="2000" b="1" spc="20" dirty="0">
              <a:solidFill>
                <a:srgbClr val="322E56"/>
              </a:solidFill>
              <a:latin typeface="Arial"/>
              <a:cs typeface="Arial"/>
            </a:endParaRPr>
          </a:p>
          <a:p>
            <a:pPr marL="298450" indent="-285750">
              <a:spcBef>
                <a:spcPts val="115"/>
              </a:spcBef>
              <a:buFont typeface="Arial" panose="020B0604020202020204" pitchFamily="34" charset="0"/>
              <a:buChar char="•"/>
            </a:pPr>
            <a:r>
              <a:rPr lang="en-US" sz="2000" b="1" spc="20" dirty="0">
                <a:solidFill>
                  <a:srgbClr val="322E56"/>
                </a:solidFill>
                <a:latin typeface="Arial"/>
                <a:cs typeface="Arial"/>
              </a:rPr>
              <a:t>Robust outcome data from health-related programmes to share with commissioners </a:t>
            </a:r>
          </a:p>
          <a:p>
            <a:pPr marL="12700">
              <a:spcBef>
                <a:spcPts val="115"/>
              </a:spcBef>
            </a:pPr>
            <a:endParaRPr lang="en-US" sz="2000" b="1" spc="20" dirty="0">
              <a:solidFill>
                <a:srgbClr val="322E56"/>
              </a:solidFill>
              <a:latin typeface="Arial"/>
              <a:cs typeface="Arial"/>
            </a:endParaRPr>
          </a:p>
          <a:p>
            <a:pPr marL="298450" indent="-285750">
              <a:spcBef>
                <a:spcPts val="115"/>
              </a:spcBef>
              <a:buFont typeface="Arial" panose="020B0604020202020204" pitchFamily="34" charset="0"/>
              <a:buChar char="•"/>
            </a:pPr>
            <a:r>
              <a:rPr lang="en-US" sz="2000" b="1" spc="20" dirty="0">
                <a:solidFill>
                  <a:srgbClr val="322E56"/>
                </a:solidFill>
                <a:latin typeface="Arial"/>
                <a:cs typeface="Arial"/>
              </a:rPr>
              <a:t>Independent evaluation</a:t>
            </a:r>
          </a:p>
          <a:p>
            <a:pPr marL="12700">
              <a:spcBef>
                <a:spcPts val="115"/>
              </a:spcBef>
            </a:pPr>
            <a:endParaRPr lang="en-US" sz="2000" b="1" spc="20" dirty="0">
              <a:solidFill>
                <a:srgbClr val="322E56"/>
              </a:solidFill>
              <a:latin typeface="Arial"/>
              <a:cs typeface="Arial"/>
            </a:endParaRPr>
          </a:p>
          <a:p>
            <a:pPr marL="298450" indent="-285750">
              <a:spcBef>
                <a:spcPts val="115"/>
              </a:spcBef>
              <a:buFont typeface="Arial" panose="020B0604020202020204" pitchFamily="34" charset="0"/>
              <a:buChar char="•"/>
            </a:pPr>
            <a:r>
              <a:rPr lang="en-US" sz="2000" b="1" spc="20" dirty="0">
                <a:solidFill>
                  <a:srgbClr val="322E56"/>
                </a:solidFill>
                <a:latin typeface="Arial"/>
                <a:cs typeface="Arial"/>
              </a:rPr>
              <a:t>Opportunities for further research and building the case for health-related physical activity</a:t>
            </a:r>
          </a:p>
          <a:p>
            <a:pPr marL="12700">
              <a:spcBef>
                <a:spcPts val="115"/>
              </a:spcBef>
            </a:pPr>
            <a:endParaRPr lang="en-US" sz="2000" b="1" spc="20" dirty="0">
              <a:solidFill>
                <a:srgbClr val="322E56"/>
              </a:solidFill>
              <a:latin typeface="Arial"/>
              <a:cs typeface="Arial"/>
            </a:endParaRPr>
          </a:p>
          <a:p>
            <a:pPr marL="298450" indent="-285750">
              <a:spcBef>
                <a:spcPts val="115"/>
              </a:spcBef>
              <a:buFont typeface="Arial" panose="020B0604020202020204" pitchFamily="34" charset="0"/>
              <a:buChar char="•"/>
            </a:pPr>
            <a:r>
              <a:rPr lang="en-US" sz="2000" b="1" spc="20" dirty="0">
                <a:solidFill>
                  <a:srgbClr val="322E56"/>
                </a:solidFill>
                <a:latin typeface="Arial"/>
                <a:cs typeface="Arial"/>
              </a:rPr>
              <a:t>Recommendations for service delivery improvements</a:t>
            </a:r>
          </a:p>
          <a:p>
            <a:pPr marL="12700">
              <a:spcBef>
                <a:spcPts val="115"/>
              </a:spcBef>
            </a:pPr>
            <a:endParaRPr lang="en-US" sz="2000" b="1" spc="20" dirty="0">
              <a:solidFill>
                <a:srgbClr val="322E56"/>
              </a:solidFill>
              <a:latin typeface="Arial"/>
              <a:cs typeface="Arial"/>
            </a:endParaRPr>
          </a:p>
          <a:p>
            <a:pPr marL="298450" indent="-285750">
              <a:spcBef>
                <a:spcPts val="115"/>
              </a:spcBef>
              <a:buFont typeface="Arial" panose="020B0604020202020204" pitchFamily="34" charset="0"/>
              <a:buChar char="•"/>
            </a:pPr>
            <a:r>
              <a:rPr lang="en-US" sz="2000" b="1" spc="20" dirty="0">
                <a:solidFill>
                  <a:srgbClr val="322E56"/>
                </a:solidFill>
                <a:latin typeface="Arial"/>
                <a:cs typeface="Arial"/>
              </a:rPr>
              <a:t>Opportunities for pilot work to expand current delivery</a:t>
            </a:r>
          </a:p>
          <a:p>
            <a:pPr marL="12700">
              <a:spcBef>
                <a:spcPts val="115"/>
              </a:spcBef>
            </a:pPr>
            <a:endParaRPr lang="en-US" sz="2000" b="1" spc="20" dirty="0">
              <a:solidFill>
                <a:srgbClr val="322E56"/>
              </a:solidFill>
              <a:latin typeface="Arial"/>
              <a:cs typeface="Arial"/>
            </a:endParaRPr>
          </a:p>
          <a:p>
            <a:pPr marL="298450" indent="-285750">
              <a:spcBef>
                <a:spcPts val="115"/>
              </a:spcBef>
              <a:buFont typeface="Arial" panose="020B0604020202020204" pitchFamily="34" charset="0"/>
              <a:buChar char="•"/>
            </a:pPr>
            <a:r>
              <a:rPr lang="en-US" sz="2000" b="1" spc="20" dirty="0">
                <a:solidFill>
                  <a:srgbClr val="322E56"/>
                </a:solidFill>
                <a:latin typeface="Arial"/>
                <a:cs typeface="Arial"/>
              </a:rPr>
              <a:t>Links to wider networks such as academic health science network </a:t>
            </a:r>
          </a:p>
          <a:p>
            <a:pPr marL="298450" indent="-285750">
              <a:spcBef>
                <a:spcPts val="115"/>
              </a:spcBef>
              <a:buFont typeface="Arial" panose="020B0604020202020204" pitchFamily="34" charset="0"/>
              <a:buChar char="•"/>
            </a:pPr>
            <a:endParaRPr lang="en-US" b="1" spc="20" dirty="0">
              <a:solidFill>
                <a:srgbClr val="322E5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771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0808"/>
            <a:ext cx="15120619" cy="8079740"/>
          </a:xfrm>
          <a:custGeom>
            <a:avLst/>
            <a:gdLst/>
            <a:ahLst/>
            <a:cxnLst/>
            <a:rect l="l" t="t" r="r" b="b"/>
            <a:pathLst>
              <a:path w="15120619" h="8079740">
                <a:moveTo>
                  <a:pt x="0" y="8079536"/>
                </a:moveTo>
                <a:lnTo>
                  <a:pt x="15120010" y="8079536"/>
                </a:lnTo>
                <a:lnTo>
                  <a:pt x="15120010" y="0"/>
                </a:lnTo>
                <a:lnTo>
                  <a:pt x="0" y="0"/>
                </a:lnTo>
                <a:lnTo>
                  <a:pt x="0" y="8079536"/>
                </a:lnTo>
                <a:close/>
              </a:path>
            </a:pathLst>
          </a:custGeom>
          <a:solidFill>
            <a:srgbClr val="E2E1D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8079537"/>
            <a:ext cx="15120619" cy="416559"/>
          </a:xfrm>
          <a:custGeom>
            <a:avLst/>
            <a:gdLst/>
            <a:ahLst/>
            <a:cxnLst/>
            <a:rect l="l" t="t" r="r" b="b"/>
            <a:pathLst>
              <a:path w="15120619" h="416559">
                <a:moveTo>
                  <a:pt x="15120010" y="0"/>
                </a:moveTo>
                <a:lnTo>
                  <a:pt x="0" y="0"/>
                </a:lnTo>
                <a:lnTo>
                  <a:pt x="0" y="416458"/>
                </a:lnTo>
                <a:lnTo>
                  <a:pt x="15120010" y="416458"/>
                </a:lnTo>
                <a:lnTo>
                  <a:pt x="15120010" y="0"/>
                </a:lnTo>
                <a:close/>
              </a:path>
            </a:pathLst>
          </a:custGeom>
          <a:solidFill>
            <a:srgbClr val="352B59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A6B933-940A-C540-B872-974BB2427E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68250" y="3714750"/>
            <a:ext cx="3441700" cy="47625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27E75EF-13FA-D84A-A478-5CD623BC14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292" y="2415085"/>
            <a:ext cx="1485900" cy="1524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98417F1-BEF4-4EF1-8BC8-68AF4B146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96165" y="2380826"/>
            <a:ext cx="8533369" cy="2248324"/>
          </a:xfrm>
        </p:spPr>
        <p:txBody>
          <a:bodyPr/>
          <a:lstStyle/>
          <a:p>
            <a:pPr algn="ctr"/>
            <a:endParaRPr lang="en-GB" sz="4800" b="1" dirty="0"/>
          </a:p>
          <a:p>
            <a:pPr algn="ctr"/>
            <a:r>
              <a:rPr lang="en-GB" sz="4800" b="1" dirty="0"/>
              <a:t>Any </a:t>
            </a:r>
          </a:p>
          <a:p>
            <a:pPr algn="ctr"/>
            <a:r>
              <a:rPr lang="en-GB" sz="4800" b="1" dirty="0"/>
              <a:t>Questions?</a:t>
            </a:r>
          </a:p>
        </p:txBody>
      </p:sp>
      <p:grpSp>
        <p:nvGrpSpPr>
          <p:cNvPr id="9" name="object 3">
            <a:extLst>
              <a:ext uri="{FF2B5EF4-FFF2-40B4-BE49-F238E27FC236}">
                <a16:creationId xmlns:a16="http://schemas.microsoft.com/office/drawing/2014/main" id="{8DF004A5-F2EB-4F04-B4E5-082685DF6ECC}"/>
              </a:ext>
            </a:extLst>
          </p:cNvPr>
          <p:cNvGrpSpPr/>
          <p:nvPr/>
        </p:nvGrpSpPr>
        <p:grpSpPr>
          <a:xfrm>
            <a:off x="851292" y="7037719"/>
            <a:ext cx="1621155" cy="636270"/>
            <a:chOff x="12851992" y="7199993"/>
            <a:chExt cx="1621155" cy="636270"/>
          </a:xfrm>
        </p:grpSpPr>
        <p:pic>
          <p:nvPicPr>
            <p:cNvPr id="12" name="object 4">
              <a:extLst>
                <a:ext uri="{FF2B5EF4-FFF2-40B4-BE49-F238E27FC236}">
                  <a16:creationId xmlns:a16="http://schemas.microsoft.com/office/drawing/2014/main" id="{CEED0091-3FD4-4578-9BE1-A13026AE3E8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16762" y="7200010"/>
              <a:ext cx="343788" cy="636130"/>
            </a:xfrm>
            <a:prstGeom prst="rect">
              <a:avLst/>
            </a:prstGeom>
          </p:spPr>
        </p:pic>
        <p:sp>
          <p:nvSpPr>
            <p:cNvPr id="13" name="object 5">
              <a:extLst>
                <a:ext uri="{FF2B5EF4-FFF2-40B4-BE49-F238E27FC236}">
                  <a16:creationId xmlns:a16="http://schemas.microsoft.com/office/drawing/2014/main" id="{C5367DF9-9DF1-415B-B849-12218255A80E}"/>
                </a:ext>
              </a:extLst>
            </p:cNvPr>
            <p:cNvSpPr/>
            <p:nvPr/>
          </p:nvSpPr>
          <p:spPr>
            <a:xfrm>
              <a:off x="12851981" y="7199998"/>
              <a:ext cx="1621155" cy="636270"/>
            </a:xfrm>
            <a:custGeom>
              <a:avLst/>
              <a:gdLst/>
              <a:ahLst/>
              <a:cxnLst/>
              <a:rect l="l" t="t" r="r" b="b"/>
              <a:pathLst>
                <a:path w="1621155" h="636270">
                  <a:moveTo>
                    <a:pt x="849096" y="25"/>
                  </a:moveTo>
                  <a:lnTo>
                    <a:pt x="684326" y="25"/>
                  </a:lnTo>
                  <a:lnTo>
                    <a:pt x="496023" y="463956"/>
                  </a:lnTo>
                  <a:lnTo>
                    <a:pt x="364807" y="273558"/>
                  </a:lnTo>
                  <a:lnTo>
                    <a:pt x="606475" y="25"/>
                  </a:lnTo>
                  <a:lnTo>
                    <a:pt x="396748" y="25"/>
                  </a:lnTo>
                  <a:lnTo>
                    <a:pt x="176949" y="258102"/>
                  </a:lnTo>
                  <a:lnTo>
                    <a:pt x="176949" y="25"/>
                  </a:lnTo>
                  <a:lnTo>
                    <a:pt x="0" y="25"/>
                  </a:lnTo>
                  <a:lnTo>
                    <a:pt x="0" y="636168"/>
                  </a:lnTo>
                  <a:lnTo>
                    <a:pt x="176949" y="636168"/>
                  </a:lnTo>
                  <a:lnTo>
                    <a:pt x="176949" y="471690"/>
                  </a:lnTo>
                  <a:lnTo>
                    <a:pt x="241719" y="399884"/>
                  </a:lnTo>
                  <a:lnTo>
                    <a:pt x="402209" y="636168"/>
                  </a:lnTo>
                  <a:lnTo>
                    <a:pt x="619721" y="636168"/>
                  </a:lnTo>
                  <a:lnTo>
                    <a:pt x="849096" y="25"/>
                  </a:lnTo>
                  <a:close/>
                </a:path>
                <a:path w="1621155" h="636270">
                  <a:moveTo>
                    <a:pt x="1620926" y="481330"/>
                  </a:moveTo>
                  <a:lnTo>
                    <a:pt x="1311808" y="481330"/>
                  </a:lnTo>
                  <a:lnTo>
                    <a:pt x="1311808" y="0"/>
                  </a:lnTo>
                  <a:lnTo>
                    <a:pt x="1134872" y="0"/>
                  </a:lnTo>
                  <a:lnTo>
                    <a:pt x="1134872" y="481330"/>
                  </a:lnTo>
                  <a:lnTo>
                    <a:pt x="1134872" y="636270"/>
                  </a:lnTo>
                  <a:lnTo>
                    <a:pt x="1620926" y="636270"/>
                  </a:lnTo>
                  <a:lnTo>
                    <a:pt x="1620926" y="4813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D623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03DC1D43AB264CA1B7860CCC2C5D1D" ma:contentTypeVersion="13" ma:contentTypeDescription="Create a new document." ma:contentTypeScope="" ma:versionID="43e26d733a7b81d65a66dd6b4551419f">
  <xsd:schema xmlns:xsd="http://www.w3.org/2001/XMLSchema" xmlns:xs="http://www.w3.org/2001/XMLSchema" xmlns:p="http://schemas.microsoft.com/office/2006/metadata/properties" xmlns:ns2="b4266a3f-340e-4517-b9b5-baad814dd1fe" xmlns:ns3="74917e7d-df60-4b79-a8a4-eb1078388ae6" targetNamespace="http://schemas.microsoft.com/office/2006/metadata/properties" ma:root="true" ma:fieldsID="b9787918bc9a8dd29d5808ca6ae5d8df" ns2:_="" ns3:_="">
    <xsd:import namespace="b4266a3f-340e-4517-b9b5-baad814dd1fe"/>
    <xsd:import namespace="74917e7d-df60-4b79-a8a4-eb1078388a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266a3f-340e-4517-b9b5-baad814dd1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917e7d-df60-4b79-a8a4-eb1078388ae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09CD62-98B8-4284-AD45-77C125A8E719}">
  <ds:schemaRefs>
    <ds:schemaRef ds:uri="http://purl.org/dc/terms/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74917e7d-df60-4b79-a8a4-eb1078388ae6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b4266a3f-340e-4517-b9b5-baad814dd1fe"/>
  </ds:schemaRefs>
</ds:datastoreItem>
</file>

<file path=customXml/itemProps2.xml><?xml version="1.0" encoding="utf-8"?>
<ds:datastoreItem xmlns:ds="http://schemas.openxmlformats.org/officeDocument/2006/customXml" ds:itemID="{A533CE57-DC2A-47D0-BE62-22BD4613D6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266a3f-340e-4517-b9b5-baad814dd1fe"/>
    <ds:schemaRef ds:uri="74917e7d-df60-4b79-a8a4-eb1078388a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200FB21-4F6B-4ADA-BA7B-343348F27D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2574</TotalTime>
  <Words>669</Words>
  <Application>Microsoft Office PowerPoint</Application>
  <PresentationFormat>Custom</PresentationFormat>
  <Paragraphs>105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Where did we start?</vt:lpstr>
      <vt:lpstr>A new approach… </vt:lpstr>
      <vt:lpstr>Example 1:  Targeted provision -   Moving Mums Programme  The Journey…</vt:lpstr>
      <vt:lpstr>The Partners &amp; Outcomes</vt:lpstr>
      <vt:lpstr>Example 2:  Specialist provision -   Cancer Prehab &amp; Rehab Programme  </vt:lpstr>
      <vt:lpstr>Example 3: Demonstrating the Impact –    University of Huddersfield Partnership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briefing</dc:title>
  <dc:creator>Amy Roden</dc:creator>
  <cp:lastModifiedBy>Amy Roden</cp:lastModifiedBy>
  <cp:revision>64</cp:revision>
  <dcterms:created xsi:type="dcterms:W3CDTF">2021-05-06T15:20:05Z</dcterms:created>
  <dcterms:modified xsi:type="dcterms:W3CDTF">2023-10-05T12:58:17Z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2021-05-06T00:00:00Z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2021-05-06T00:00:00Z</vt:filetime>
  </property>
  <property fmtid="{D5CDD505-2E9C-101B-9397-08002B2CF9AE}" pid="5" name="ContentTypeId">
    <vt:lpwstr>0x010100A703DC1D43AB264CA1B7860CCC2C5D1D</vt:lpwstr>
  </property>
</Properties>
</file>