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02" r:id="rId2"/>
    <p:sldId id="403" r:id="rId3"/>
    <p:sldId id="256" r:id="rId4"/>
    <p:sldId id="399" r:id="rId5"/>
    <p:sldId id="370" r:id="rId6"/>
    <p:sldId id="395" r:id="rId7"/>
    <p:sldId id="391" r:id="rId8"/>
    <p:sldId id="401" r:id="rId9"/>
    <p:sldId id="397" r:id="rId10"/>
    <p:sldId id="396" r:id="rId11"/>
    <p:sldId id="376" r:id="rId12"/>
    <p:sldId id="390" r:id="rId13"/>
    <p:sldId id="380" r:id="rId14"/>
    <p:sldId id="388" r:id="rId15"/>
    <p:sldId id="400" r:id="rId16"/>
    <p:sldId id="3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9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51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2CE28-791C-4C7B-97ED-715DC50330C7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E9CC0-A83A-4600-B96E-E6A9C3F42A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343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abc21451df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abc21451df_0_1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60" cy="3600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7" name="Google Shape;137;gabc21451df_0_1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41" cy="45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898BC0-2DDD-4CA7-B907-532D78D03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A0A3102-8A33-4764-BCA8-B2EC1E3CD5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770A08-576C-42E0-B728-87643DE3C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095A-67E9-45FC-83DC-97565BFB94E0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7886C1-40CE-4434-A9FB-CD6A2407F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4E115C-3FC2-4A62-BDEA-5034ED5B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8FC8-1DBD-43FB-9F18-615FA34B9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000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21E828-0262-4BB8-8A21-03A1C9DCD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77D2712-DA7D-4AF1-B136-3CA28BE93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DB49F7-B6F4-46FF-8AD7-24BE9594C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095A-67E9-45FC-83DC-97565BFB94E0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16FACF-366A-4F5C-BE64-B34843588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FE7469-591D-4CF1-A78E-2DE8BA8FF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8FC8-1DBD-43FB-9F18-615FA34B9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16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5D11E3E-A668-4B29-AFE5-FEFE1F98A0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E52BDD-80A7-493E-983A-9434002F0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E50994-4D5C-4936-9EFE-167A0CBFE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095A-67E9-45FC-83DC-97565BFB94E0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518A36-E263-4777-8E68-8438EF7F4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985190-77ED-4FB4-BC9B-2C97B383C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8FC8-1DBD-43FB-9F18-615FA34B9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892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806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 slide">
  <p:cSld name="Body copy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7" descr="A picture containing graphical user interface, text, applicati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" y="3902"/>
            <a:ext cx="12192000" cy="685410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7"/>
          <p:cNvSpPr txBox="1">
            <a:spLocks noGrp="1"/>
          </p:cNvSpPr>
          <p:nvPr>
            <p:ph type="title"/>
          </p:nvPr>
        </p:nvSpPr>
        <p:spPr>
          <a:xfrm>
            <a:off x="603944" y="549588"/>
            <a:ext cx="6210857" cy="327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6A4A"/>
              </a:buClr>
              <a:buSzPts val="2400"/>
              <a:buFont typeface="Arial Narrow"/>
              <a:buNone/>
              <a:defRPr sz="2400" b="1" i="0">
                <a:solidFill>
                  <a:srgbClr val="ED6A4A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body" idx="1"/>
          </p:nvPr>
        </p:nvSpPr>
        <p:spPr>
          <a:xfrm>
            <a:off x="603939" y="987804"/>
            <a:ext cx="5157786" cy="327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lvl1pPr marL="457143" lvl="0" indent="-228572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rgbClr val="451412"/>
              </a:buClr>
              <a:buSzPts val="1700"/>
              <a:buNone/>
              <a:defRPr sz="1700" b="1" i="0">
                <a:solidFill>
                  <a:srgbClr val="45141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286" lvl="1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0" b="1"/>
            </a:lvl2pPr>
            <a:lvl3pPr marL="1371431" lvl="2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00" b="1"/>
            </a:lvl3pPr>
            <a:lvl4pPr marL="1828574" lvl="3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4pPr>
            <a:lvl5pPr marL="2285717" lvl="4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5pPr>
            <a:lvl6pPr marL="2742860" lvl="5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6pPr>
            <a:lvl7pPr marL="3200005" lvl="6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7pPr>
            <a:lvl8pPr marL="3657148" lvl="7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8pPr>
            <a:lvl9pPr marL="4114291" lvl="8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2"/>
          </p:nvPr>
        </p:nvSpPr>
        <p:spPr>
          <a:xfrm>
            <a:off x="9046550" y="2045083"/>
            <a:ext cx="2544688" cy="1429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lvl1pPr marL="457143" lvl="0" indent="-228572" algn="l">
              <a:lnSpc>
                <a:spcPct val="123529"/>
              </a:lnSpc>
              <a:spcBef>
                <a:spcPts val="1102"/>
              </a:spcBef>
              <a:spcAft>
                <a:spcPts val="0"/>
              </a:spcAft>
              <a:buClr>
                <a:srgbClr val="ED6A4A"/>
              </a:buClr>
              <a:buSzPts val="1700"/>
              <a:buNone/>
              <a:defRPr sz="1700" b="1" i="0">
                <a:solidFill>
                  <a:srgbClr val="ED6A4A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286" lvl="1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0" b="1"/>
            </a:lvl2pPr>
            <a:lvl3pPr marL="1371431" lvl="2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00" b="1"/>
            </a:lvl3pPr>
            <a:lvl4pPr marL="1828574" lvl="3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4pPr>
            <a:lvl5pPr marL="2285717" lvl="4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5pPr>
            <a:lvl6pPr marL="2742860" lvl="5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6pPr>
            <a:lvl7pPr marL="3200005" lvl="6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7pPr>
            <a:lvl8pPr marL="3657148" lvl="7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8pPr>
            <a:lvl9pPr marL="4114291" lvl="8" indent="-22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00" b="1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3"/>
          </p:nvPr>
        </p:nvSpPr>
        <p:spPr>
          <a:xfrm>
            <a:off x="600762" y="2032848"/>
            <a:ext cx="3905196" cy="2154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lvl1pPr marL="457143" lvl="0" indent="-228572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rgbClr val="451412"/>
              </a:buClr>
              <a:buSzPts val="1200"/>
              <a:buFont typeface="Arial"/>
              <a:buNone/>
              <a:defRPr sz="1300" b="0" i="0">
                <a:solidFill>
                  <a:srgbClr val="45141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86" lvl="1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1" lvl="2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74" lvl="3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17" lvl="4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60" lvl="5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05" lvl="6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48" lvl="7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291" lvl="8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4"/>
          </p:nvPr>
        </p:nvSpPr>
        <p:spPr>
          <a:xfrm>
            <a:off x="4945451" y="2032847"/>
            <a:ext cx="3656834" cy="3837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lvl1pPr marL="457143" lvl="0" indent="-228572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rgbClr val="451412"/>
              </a:buClr>
              <a:buSzPts val="1200"/>
              <a:buNone/>
              <a:defRPr sz="1300" b="0" i="0">
                <a:solidFill>
                  <a:srgbClr val="45141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286" lvl="1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1" marR="0" lvl="2" indent="-368572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/>
            </a:lvl3pPr>
            <a:lvl4pPr marL="1828574" marR="0" lvl="3" indent="-354539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/>
            </a:lvl4pPr>
            <a:lvl5pPr marL="2285717" lvl="4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60" lvl="5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05" lvl="6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48" lvl="7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291" lvl="8" indent="-34285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920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2"/>
          <p:cNvSpPr txBox="1">
            <a:spLocks noGrp="1"/>
          </p:cNvSpPr>
          <p:nvPr>
            <p:ph type="title"/>
          </p:nvPr>
        </p:nvSpPr>
        <p:spPr>
          <a:xfrm>
            <a:off x="838203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Narrow"/>
              <a:buNone/>
              <a:defRPr sz="2900" b="1" i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2"/>
          <p:cNvSpPr txBox="1">
            <a:spLocks noGrp="1"/>
          </p:cNvSpPr>
          <p:nvPr>
            <p:ph type="ftr" idx="11"/>
          </p:nvPr>
        </p:nvSpPr>
        <p:spPr>
          <a:xfrm>
            <a:off x="4038603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2"/>
          <p:cNvSpPr txBox="1">
            <a:spLocks noGrp="1"/>
          </p:cNvSpPr>
          <p:nvPr>
            <p:ph type="dt" idx="10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2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433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021187-4ECA-4025-AA9B-72522504F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95394E-070D-4172-BC62-662701442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310106-17A4-4E02-9B09-070080FD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095A-67E9-45FC-83DC-97565BFB94E0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252930-4037-47C0-B5D0-DC851CB98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C1E7C5-C0A3-4488-824E-3C0BD7BE1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8FC8-1DBD-43FB-9F18-615FA34B9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5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ED91E7-E157-41B0-8E7E-E25834A2B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0FF850-A6D4-47CE-B810-DB17F371D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1008BA-CBE7-440C-BBC1-3CBBA7122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095A-67E9-45FC-83DC-97565BFB94E0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67E579-2DC6-49A3-B1CD-F153593B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008DEC-8FD1-4DB4-A206-C98803287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8FC8-1DBD-43FB-9F18-615FA34B9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625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8DD770-3E05-4380-AA43-CDB17CFCC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10AA29-61CA-4D75-8F29-339CF3774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341577-3CEE-44EA-8ECE-FBBD7EA42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C76F052-FEE3-4682-921D-9FB2547A6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095A-67E9-45FC-83DC-97565BFB94E0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75B9B8A-7F1D-4344-9202-67EA6A889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1062AB-6701-4A56-846E-ABF219C36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8FC8-1DBD-43FB-9F18-615FA34B9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12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7B16FE-1CCE-44E4-B9CA-DF2AE01BF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431549-7912-4194-8853-DD34848E7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AC027B-5905-45DB-B5C2-77D7541A6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B11A0A2-E8D7-4609-B9B3-1C3FA9EA99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A0054C1-EE45-474E-8638-9934B2D9E8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52D7F34-97C7-4256-B4A1-F0DFDFE2F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095A-67E9-45FC-83DC-97565BFB94E0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64C7674-EC81-4134-B97F-105EF3451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CD669E1-4FEA-4377-BEC2-C1F506427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8FC8-1DBD-43FB-9F18-615FA34B9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982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C77959-3EB7-4D6C-A3B1-1443DD32C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F39CEFE-90BB-4488-B489-511D10E58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095A-67E9-45FC-83DC-97565BFB94E0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5B4C937-8C44-4747-B944-36682CBD2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72438B4-551B-4E41-8A23-BBA68280B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8FC8-1DBD-43FB-9F18-615FA34B9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50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83CAF75-C703-45A2-9B6B-93117D88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095A-67E9-45FC-83DC-97565BFB94E0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97F049F-D0C3-4A64-ACBB-2280629D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9432F0E-C703-484A-A6E2-9A6DD378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8FC8-1DBD-43FB-9F18-615FA34B9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64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F258DB-1D40-40A0-BCED-FCCA80EA8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2F3793-0CE4-4F53-ADFC-A942FA708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DD34AC6-957C-4546-AD7D-55F1559C3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4FEDE2-AB14-4A41-BAA9-A49127671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095A-67E9-45FC-83DC-97565BFB94E0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CD1DA1-C88D-40AC-BC78-BEF45C513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4AEFDE-D7EC-43F9-91C7-8D3C991D4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8FC8-1DBD-43FB-9F18-615FA34B9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71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2F7FAB-C205-405E-A2F3-5A3C66310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96ECC5C-1CAA-4A0E-AEA5-A06C72EC82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90B0458-9341-4EC2-AC08-AAA5BC34C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3D6014-83B5-4C95-87F9-A828CA841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095A-67E9-45FC-83DC-97565BFB94E0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14D7C2-460D-4D29-9BB3-E5E6305E7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CEEB15D-0345-4912-B9D1-2E0E0B56A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8FC8-1DBD-43FB-9F18-615FA34B9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404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2B08D17-7790-4516-8FB0-46BED7D8F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3D89EF-2142-422A-9CDE-B8AD17707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DD92D-5BE1-40EC-AF28-205FB07FA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9095A-67E9-45FC-83DC-97565BFB94E0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4202D0-D950-49EC-A94F-045159BAF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EC8C58-0A9F-4795-9B91-7664931F3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98FC8-1DBD-43FB-9F18-615FA34B90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38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 txBox="1">
            <a:spLocks/>
          </p:cNvSpPr>
          <p:nvPr/>
        </p:nvSpPr>
        <p:spPr>
          <a:xfrm>
            <a:off x="676636" y="1403945"/>
            <a:ext cx="10674504" cy="1502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6A4A"/>
              </a:buClr>
              <a:buSzPts val="2400"/>
              <a:buFont typeface="Arial Narrow"/>
              <a:buNone/>
              <a:defRPr sz="2400" b="1" i="0" u="none" strike="noStrike" cap="none">
                <a:solidFill>
                  <a:srgbClr val="ED6A4A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dirty="0">
                <a:solidFill>
                  <a:schemeClr val="tx1"/>
                </a:solidFill>
                <a:latin typeface="Roboto Condensed" panose="020B0604020202020204" charset="0"/>
                <a:cs typeface="Roboto Condensed" panose="020B0604020202020204" charset="0"/>
              </a:rPr>
              <a:t>Sharing the Learning Series</a:t>
            </a:r>
          </a:p>
          <a:p>
            <a:r>
              <a:rPr lang="en-GB" sz="3600" dirty="0">
                <a:latin typeface="Roboto Condensed" panose="020B0604020202020204" charset="0"/>
                <a:cs typeface="Roboto Condensed" panose="020B0604020202020204" charset="0"/>
              </a:rPr>
              <a:t>Whole Systems Physical Activity: </a:t>
            </a:r>
          </a:p>
          <a:p>
            <a:r>
              <a:rPr lang="en-GB" sz="3600" dirty="0">
                <a:latin typeface="Roboto Condensed" panose="020B0604020202020204" charset="0"/>
                <a:cs typeface="Roboto Condensed" panose="020B0604020202020204" charset="0"/>
              </a:rPr>
              <a:t>Locality approach and the role of greenspace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60" y="3482441"/>
            <a:ext cx="2015515" cy="92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E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206" y="3470068"/>
            <a:ext cx="3035101" cy="98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GET DONCASTER MOVING_logo_cmyk (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681" y="4709696"/>
            <a:ext cx="2524125" cy="89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Active Calderdale logo (2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545" y="4639476"/>
            <a:ext cx="1528194" cy="100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2" descr="https://www.yorkshiresport.org/wp-content/uploads/2017/01/Yorkshire_Sport_Foundation_RG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591" y="3561968"/>
            <a:ext cx="2694449" cy="76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443" y="4784388"/>
            <a:ext cx="1786047" cy="71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61" y="4621357"/>
            <a:ext cx="2126202" cy="96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37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grass, person, outdoor&#10;&#10;Description automatically generated">
            <a:extLst>
              <a:ext uri="{FF2B5EF4-FFF2-40B4-BE49-F238E27FC236}">
                <a16:creationId xmlns:a16="http://schemas.microsoft.com/office/drawing/2014/main" xmlns="" id="{C7BC9F9B-8CB1-4D74-A73A-A0561B126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105" y="1191511"/>
            <a:ext cx="4541149" cy="54022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 descr="A person wearing a helmet and riding a bicycle&#10;&#10;Description automatically generated with medium confidence">
            <a:extLst>
              <a:ext uri="{FF2B5EF4-FFF2-40B4-BE49-F238E27FC236}">
                <a16:creationId xmlns:a16="http://schemas.microsoft.com/office/drawing/2014/main" xmlns="" id="{704E9063-5185-416A-A466-B4D7CE765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60" y="1190717"/>
            <a:ext cx="4562336" cy="54030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5F7B312C-BC46-4355-AB3C-F70AD19A1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039" y="0"/>
            <a:ext cx="7641921" cy="8691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Core Documents</a:t>
            </a:r>
            <a:endParaRPr lang="en-US" sz="4000" kern="120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71969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B6FACB3C-9069-4791-BC5C-0DB7CD19B8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1F2038E-D777-4B76-81DD-DD13EE91B9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D978DD-6C25-4156-A81C-5EF50C250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76" y="57523"/>
            <a:ext cx="4766330" cy="241952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/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Stimulating Communities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C4E0D540-324F-BDBD-97F9-7F64949E3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76" y="2366219"/>
            <a:ext cx="5185732" cy="139134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How?</a:t>
            </a:r>
          </a:p>
          <a:p>
            <a:r>
              <a:rPr lang="en-US" sz="2000" dirty="0">
                <a:solidFill>
                  <a:schemeClr val="tx2"/>
                </a:solidFill>
              </a:rPr>
              <a:t>Staff challenges</a:t>
            </a:r>
          </a:p>
          <a:p>
            <a:r>
              <a:rPr lang="en-US" sz="2000" dirty="0">
                <a:solidFill>
                  <a:schemeClr val="tx2"/>
                </a:solidFill>
              </a:rPr>
              <a:t>Rastrick Around the World Challenge</a:t>
            </a:r>
          </a:p>
          <a:p>
            <a:pPr marL="0" indent="0">
              <a:buNone/>
            </a:pPr>
            <a:endParaRPr lang="en-US" sz="29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D354807-230F-4402-B1B9-F733A8F1F1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BF5A6F4A-CE87-4D5C-9382-8167967CE8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61023DD2-2E6F-4419-B404-80F08460BE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BC4A6C98-F96E-4587-B01F-A9B01BBFAD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A66409EC-9CC3-482A-A4A5-54ED092B3F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Content Placeholder 3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99385441-2613-4674-86A5-6F66069A8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392" y="2196223"/>
            <a:ext cx="4142232" cy="338909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07E42CF-B225-4FE2-978F-825BD993B71B}"/>
              </a:ext>
            </a:extLst>
          </p:cNvPr>
          <p:cNvSpPr txBox="1"/>
          <p:nvPr/>
        </p:nvSpPr>
        <p:spPr>
          <a:xfrm>
            <a:off x="341376" y="3893476"/>
            <a:ext cx="60937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Learnings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Challenges stimulate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Direct experiences act as a catalyst to develop relationships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Bigger challenges should include shared responsibility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Take the time to build some relationships in an area before starting a challenge</a:t>
            </a:r>
          </a:p>
        </p:txBody>
      </p:sp>
    </p:spTree>
    <p:extLst>
      <p:ext uri="{BB962C8B-B14F-4D97-AF65-F5344CB8AC3E}">
        <p14:creationId xmlns:p14="http://schemas.microsoft.com/office/powerpoint/2010/main" val="182414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9B0C88BE-DA2D-4939-8E2F-F55AB695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69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Sure Start Active Challenge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F4AF8DE-8186-4D53-A9E3-75A7A79F6C94}"/>
              </a:ext>
            </a:extLst>
          </p:cNvPr>
          <p:cNvSpPr txBox="1"/>
          <p:nvPr/>
        </p:nvSpPr>
        <p:spPr>
          <a:xfrm>
            <a:off x="7047914" y="1889284"/>
            <a:ext cx="45579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3333"/>
                </a:solidFill>
              </a:rPr>
              <a:t>S</a:t>
            </a:r>
            <a:r>
              <a:rPr lang="en-GB" b="0" i="0" dirty="0">
                <a:solidFill>
                  <a:srgbClr val="333333"/>
                </a:solidFill>
                <a:effectLst/>
              </a:rPr>
              <a:t>taff found themselves walking to their visits more often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3333"/>
                </a:solidFill>
              </a:rPr>
              <a:t>Staff were </a:t>
            </a:r>
            <a:r>
              <a:rPr lang="en-GB" b="0" i="0" dirty="0">
                <a:solidFill>
                  <a:srgbClr val="333333"/>
                </a:solidFill>
                <a:effectLst/>
              </a:rPr>
              <a:t>taking part in more walking meetings with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3333"/>
                </a:solidFill>
              </a:rPr>
              <a:t>Staff felt more positive, connected and reported improved relationships with each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3333"/>
                </a:solidFill>
              </a:rPr>
              <a:t>Staff also reported im</a:t>
            </a:r>
            <a:r>
              <a:rPr lang="en-GB" b="0" i="0" dirty="0">
                <a:solidFill>
                  <a:srgbClr val="333333"/>
                </a:solidFill>
                <a:effectLst/>
              </a:rPr>
              <a:t>proved self-esteem, more get up and go, feeling happier and healthier, better-quality sleep and a general improvement in physical and mental wellbeing</a:t>
            </a:r>
            <a:endParaRPr lang="en-GB" b="0" i="0" dirty="0">
              <a:solidFill>
                <a:srgbClr val="333333"/>
              </a:solidFill>
              <a:effectLst/>
              <a:latin typeface="News Cycl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333333"/>
                </a:solidFill>
              </a:rPr>
              <a:t>Staff are having more conversations with  families about being active, with more signposting to opportunities</a:t>
            </a:r>
          </a:p>
        </p:txBody>
      </p:sp>
      <p:pic>
        <p:nvPicPr>
          <p:cNvPr id="9" name="Content Placeholder 3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5A6827CB-6659-48CA-8B22-1B5F0B8C0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644" y="39903"/>
            <a:ext cx="2260356" cy="1849381"/>
          </a:xfrm>
          <a:prstGeom prst="rect">
            <a:avLst/>
          </a:prstGeom>
        </p:spPr>
      </p:pic>
      <p:pic>
        <p:nvPicPr>
          <p:cNvPr id="13" name="Picture 1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xmlns="" id="{8D6BC32D-ED15-4485-94E7-0CC07837F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0" y="1991467"/>
            <a:ext cx="6714699" cy="442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9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xmlns="" id="{B1595A09-E336-4D1B-9B3A-06A2287A54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2CF04BC-82BE-44A6-8847-6B6DD9929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/>
              <a:t>Active Partnerships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xmlns="" id="{CF6D3D13-5FE7-4765-AD0E-6A2D602BD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3" b="33976"/>
          <a:stretch/>
        </p:blipFill>
        <p:spPr bwMode="auto"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sketch line">
            <a:extLst>
              <a:ext uri="{FF2B5EF4-FFF2-40B4-BE49-F238E27FC236}">
                <a16:creationId xmlns:a16="http://schemas.microsoft.com/office/drawing/2014/main" xmlns="" id="{3540989C-C7B8-473B-BF87-6F2DA6A900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xmlns="" id="{E0AFC587-4666-4068-8822-8E5BD576B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6608" y="5132959"/>
            <a:ext cx="6897626" cy="211379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Who?</a:t>
            </a:r>
          </a:p>
          <a:p>
            <a:r>
              <a:rPr lang="en-US" sz="1600" dirty="0"/>
              <a:t>Referring services e.g., SPLW’s</a:t>
            </a:r>
          </a:p>
          <a:p>
            <a:r>
              <a:rPr lang="en-US" sz="1600" dirty="0"/>
              <a:t>Adult Health and Social Care</a:t>
            </a:r>
          </a:p>
          <a:p>
            <a:r>
              <a:rPr lang="en-US" sz="1600" dirty="0"/>
              <a:t>Schools</a:t>
            </a:r>
          </a:p>
          <a:p>
            <a:r>
              <a:rPr lang="en-US" sz="1600" dirty="0"/>
              <a:t>Greenspaces</a:t>
            </a:r>
          </a:p>
          <a:p>
            <a:r>
              <a:rPr lang="en-US" sz="1600" dirty="0"/>
              <a:t>Library</a:t>
            </a:r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pPr marL="0" indent="0">
              <a:buNone/>
            </a:pPr>
            <a:endParaRPr lang="en-US" sz="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956A03E-05D9-433F-9744-41FF6AAD270F}"/>
              </a:ext>
            </a:extLst>
          </p:cNvPr>
          <p:cNvSpPr txBox="1"/>
          <p:nvPr/>
        </p:nvSpPr>
        <p:spPr>
          <a:xfrm>
            <a:off x="7522245" y="4866419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Physical activity providers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public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Care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Leisure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South-West Yorkshire Partnership NHS Foundation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Community Centre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62517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B6FACB3C-9069-4791-BC5C-0DB7CD19B8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1F2038E-D777-4B76-81DD-DD13EE91B9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D978DD-6C25-4156-A81C-5EF50C250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16" y="1268813"/>
            <a:ext cx="2902924" cy="1501700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What Does System Change Look Like in Rastrick?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D354807-230F-4402-B1B9-F733A8F1F1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BF5A6F4A-CE87-4D5C-9382-8167967CE8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61023DD2-2E6F-4419-B404-80F08460BE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BC4A6C98-F96E-4587-B01F-A9B01BBFAD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A66409EC-9CC3-482A-A4A5-54ED092B3F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Content Placeholder 3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99385441-2613-4674-86A5-6F66069A8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392" y="2196223"/>
            <a:ext cx="4142232" cy="3389097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xmlns="" id="{73193EB2-0849-4051-90C7-5B8D6CC5DD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46"/>
          <a:stretch/>
        </p:blipFill>
        <p:spPr>
          <a:xfrm>
            <a:off x="3473225" y="-24383"/>
            <a:ext cx="8729402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F1E495D-1940-40E4-BD8B-28DCEC7407E7}"/>
              </a:ext>
            </a:extLst>
          </p:cNvPr>
          <p:cNvSpPr txBox="1"/>
          <p:nvPr/>
        </p:nvSpPr>
        <p:spPr>
          <a:xfrm>
            <a:off x="8302113" y="1650331"/>
            <a:ext cx="351555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🗸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9E091C0-9332-445F-93BF-942BCDB35DB5}"/>
              </a:ext>
            </a:extLst>
          </p:cNvPr>
          <p:cNvSpPr txBox="1"/>
          <p:nvPr/>
        </p:nvSpPr>
        <p:spPr>
          <a:xfrm>
            <a:off x="6650403" y="1449202"/>
            <a:ext cx="269417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🗸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5CCC00C-74B2-4E5A-AA88-CAD0AB339782}"/>
              </a:ext>
            </a:extLst>
          </p:cNvPr>
          <p:cNvSpPr txBox="1"/>
          <p:nvPr/>
        </p:nvSpPr>
        <p:spPr>
          <a:xfrm>
            <a:off x="11327230" y="2835911"/>
            <a:ext cx="34893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🗸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F1F7E69-F68C-4FE1-B528-7FD6CF60ECEC}"/>
              </a:ext>
            </a:extLst>
          </p:cNvPr>
          <p:cNvSpPr txBox="1"/>
          <p:nvPr/>
        </p:nvSpPr>
        <p:spPr>
          <a:xfrm>
            <a:off x="11278876" y="4492433"/>
            <a:ext cx="34893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🗸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3EF03A5-BA9A-4E90-BF52-6D6567D67B83}"/>
              </a:ext>
            </a:extLst>
          </p:cNvPr>
          <p:cNvSpPr txBox="1"/>
          <p:nvPr/>
        </p:nvSpPr>
        <p:spPr>
          <a:xfrm>
            <a:off x="9139626" y="5440386"/>
            <a:ext cx="34893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🗸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ECC9F5D-7107-48E8-9716-926A1C91D5CF}"/>
              </a:ext>
            </a:extLst>
          </p:cNvPr>
          <p:cNvSpPr txBox="1"/>
          <p:nvPr/>
        </p:nvSpPr>
        <p:spPr>
          <a:xfrm>
            <a:off x="6440427" y="5440386"/>
            <a:ext cx="34893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🗸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6548322-63BA-419E-8F60-F80DD05D5455}"/>
              </a:ext>
            </a:extLst>
          </p:cNvPr>
          <p:cNvSpPr txBox="1"/>
          <p:nvPr/>
        </p:nvSpPr>
        <p:spPr>
          <a:xfrm>
            <a:off x="9605043" y="1465665"/>
            <a:ext cx="34893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🗸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220D3F7-E073-426F-8467-DE5CAFD61446}"/>
              </a:ext>
            </a:extLst>
          </p:cNvPr>
          <p:cNvSpPr txBox="1"/>
          <p:nvPr/>
        </p:nvSpPr>
        <p:spPr>
          <a:xfrm>
            <a:off x="5261647" y="3318387"/>
            <a:ext cx="28822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🗸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9" name="Content Placeholder 3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7E7728E7-A8B9-4EB7-94DD-4EE2AE805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" y="4437492"/>
            <a:ext cx="2902925" cy="237511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6439238-EEC9-4528-BEDB-A066310323CB}"/>
              </a:ext>
            </a:extLst>
          </p:cNvPr>
          <p:cNvSpPr txBox="1"/>
          <p:nvPr/>
        </p:nvSpPr>
        <p:spPr>
          <a:xfrm>
            <a:off x="5215935" y="4492433"/>
            <a:ext cx="28822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🗸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52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6FE0424F-CA52-4681-AC5E-CEB2A97B0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507523"/>
              </p:ext>
            </p:extLst>
          </p:nvPr>
        </p:nvGraphicFramePr>
        <p:xfrm>
          <a:off x="0" y="0"/>
          <a:ext cx="12294561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9621">
                  <a:extLst>
                    <a:ext uri="{9D8B030D-6E8A-4147-A177-3AD203B41FA5}">
                      <a16:colId xmlns:a16="http://schemas.microsoft.com/office/drawing/2014/main" xmlns="" val="88834889"/>
                    </a:ext>
                  </a:extLst>
                </a:gridCol>
                <a:gridCol w="5406190">
                  <a:extLst>
                    <a:ext uri="{9D8B030D-6E8A-4147-A177-3AD203B41FA5}">
                      <a16:colId xmlns:a16="http://schemas.microsoft.com/office/drawing/2014/main" xmlns="" val="1739814678"/>
                    </a:ext>
                  </a:extLst>
                </a:gridCol>
                <a:gridCol w="5508750">
                  <a:extLst>
                    <a:ext uri="{9D8B030D-6E8A-4147-A177-3AD203B41FA5}">
                      <a16:colId xmlns:a16="http://schemas.microsoft.com/office/drawing/2014/main" xmlns="" val="3975427421"/>
                    </a:ext>
                  </a:extLst>
                </a:gridCol>
              </a:tblGrid>
              <a:tr h="522922"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9935" marR="99935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</a:rPr>
                        <a:t>MOTIVATION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9935" marR="99935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</a:rPr>
                        <a:t>ABILITY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9935" marR="99935" marT="0" marB="0" anchor="b"/>
                </a:tc>
                <a:extLst>
                  <a:ext uri="{0D108BD9-81ED-4DB2-BD59-A6C34878D82A}">
                    <a16:rowId xmlns:a16="http://schemas.microsoft.com/office/drawing/2014/main" xmlns="" val="740439495"/>
                  </a:ext>
                </a:extLst>
              </a:tr>
              <a:tr h="198882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</a:rPr>
                        <a:t>PERSONAL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9935" marR="99935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GB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35" marR="99935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9935" marR="99935" marT="0" marB="0" anchor="ctr"/>
                </a:tc>
                <a:extLst>
                  <a:ext uri="{0D108BD9-81ED-4DB2-BD59-A6C34878D82A}">
                    <a16:rowId xmlns:a16="http://schemas.microsoft.com/office/drawing/2014/main" xmlns="" val="3745484814"/>
                  </a:ext>
                </a:extLst>
              </a:tr>
              <a:tr h="1937385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</a:rPr>
                        <a:t>PEOPLE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9935" marR="99935" marT="0" marB="0" anchor="ctr"/>
                </a:tc>
                <a:tc>
                  <a:txBody>
                    <a:bodyPr/>
                    <a:lstStyle/>
                    <a:p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9935" marR="99935" marT="0" marB="0"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9935" marR="99935" marT="0" marB="0" anchor="ctr"/>
                </a:tc>
                <a:extLst>
                  <a:ext uri="{0D108BD9-81ED-4DB2-BD59-A6C34878D82A}">
                    <a16:rowId xmlns:a16="http://schemas.microsoft.com/office/drawing/2014/main" xmlns="" val="2260486519"/>
                  </a:ext>
                </a:extLst>
              </a:tr>
              <a:tr h="2408871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</a:rPr>
                        <a:t>PLACE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9935" marR="99935" marT="0" marB="0"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9935" marR="99935" marT="0" marB="0"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9935" marR="99935" marT="0" marB="0" anchor="ctr"/>
                </a:tc>
                <a:extLst>
                  <a:ext uri="{0D108BD9-81ED-4DB2-BD59-A6C34878D82A}">
                    <a16:rowId xmlns:a16="http://schemas.microsoft.com/office/drawing/2014/main" xmlns="" val="307244007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239D20-0DAE-4037-B16B-DFEB3CBB0495}"/>
              </a:ext>
            </a:extLst>
          </p:cNvPr>
          <p:cNvSpPr txBox="1"/>
          <p:nvPr/>
        </p:nvSpPr>
        <p:spPr>
          <a:xfrm>
            <a:off x="1209467" y="569677"/>
            <a:ext cx="55826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effectLst/>
              </a:rPr>
              <a:t>I have reasons to move, reasons that matter to me</a:t>
            </a:r>
          </a:p>
          <a:p>
            <a:pPr algn="ctr"/>
            <a:r>
              <a:rPr lang="en-GB" sz="1400" b="1" dirty="0">
                <a:effectLst/>
              </a:rPr>
              <a:t>I have opportunities to give moving a go</a:t>
            </a:r>
            <a:endParaRPr lang="en-GB" sz="1100" b="1" dirty="0">
              <a:effectLst/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84B030-42AE-47AC-8C6F-DAF64C30485A}"/>
              </a:ext>
            </a:extLst>
          </p:cNvPr>
          <p:cNvSpPr txBox="1"/>
          <p:nvPr/>
        </p:nvSpPr>
        <p:spPr>
          <a:xfrm>
            <a:off x="7042484" y="596751"/>
            <a:ext cx="49890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effectLst/>
              </a:rPr>
              <a:t>I know about the opportunities and ways available to me to move more and are reminded of them regularly</a:t>
            </a:r>
            <a:endParaRPr lang="en-GB" sz="11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D5F6909-B3CC-475F-9256-BBBA7878B987}"/>
              </a:ext>
            </a:extLst>
          </p:cNvPr>
          <p:cNvSpPr txBox="1"/>
          <p:nvPr/>
        </p:nvSpPr>
        <p:spPr>
          <a:xfrm>
            <a:off x="1331844" y="2534653"/>
            <a:ext cx="5582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effectLst/>
              </a:rPr>
              <a:t>I see and have role models like me that are moving and being active </a:t>
            </a:r>
            <a:endParaRPr lang="en-GB" sz="11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F7BC9CC-E1F1-4E37-A920-99279F7FD194}"/>
              </a:ext>
            </a:extLst>
          </p:cNvPr>
          <p:cNvSpPr txBox="1"/>
          <p:nvPr/>
        </p:nvSpPr>
        <p:spPr>
          <a:xfrm>
            <a:off x="7202905" y="2534653"/>
            <a:ext cx="49890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effectLst/>
              </a:rPr>
              <a:t>I am supported &amp; encouraged to move more by peers, organisations and institutions that I know and trust </a:t>
            </a:r>
            <a:endParaRPr lang="en-GB" sz="11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831E81E-A3D1-4E3A-B815-F881B3DBAAAD}"/>
              </a:ext>
            </a:extLst>
          </p:cNvPr>
          <p:cNvSpPr txBox="1"/>
          <p:nvPr/>
        </p:nvSpPr>
        <p:spPr>
          <a:xfrm>
            <a:off x="1392239" y="4523873"/>
            <a:ext cx="53998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effectLst/>
              </a:rPr>
              <a:t>I have access to safe, accessible and attractive places and spaces to move more – streets, public realm, parks, green spaces</a:t>
            </a:r>
            <a:endParaRPr lang="en-GB" sz="14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BF03303-073B-4E96-8F14-591506826D4D}"/>
              </a:ext>
            </a:extLst>
          </p:cNvPr>
          <p:cNvSpPr txBox="1"/>
          <p:nvPr/>
        </p:nvSpPr>
        <p:spPr>
          <a:xfrm>
            <a:off x="7202905" y="4523874"/>
            <a:ext cx="49890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effectLst/>
              </a:rPr>
              <a:t>I have access to attractive, inclusive, affordable and timely opportunities to move more – formal and informal</a:t>
            </a:r>
            <a:endParaRPr lang="en-GB" sz="11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6A9F72-0968-4AE4-9E9F-52A775144B3B}"/>
              </a:ext>
            </a:extLst>
          </p:cNvPr>
          <p:cNvSpPr txBox="1"/>
          <p:nvPr/>
        </p:nvSpPr>
        <p:spPr>
          <a:xfrm>
            <a:off x="1507957" y="1105964"/>
            <a:ext cx="511812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Local people take part and encourage others when it comes to local community challenges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Local community centre has active conversations with local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Referring services encourage and support people to access local active opportunities </a:t>
            </a:r>
          </a:p>
          <a:p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4299D37-F4B2-4DF7-A269-DF2DFBF05124}"/>
              </a:ext>
            </a:extLst>
          </p:cNvPr>
          <p:cNvSpPr txBox="1"/>
          <p:nvPr/>
        </p:nvSpPr>
        <p:spPr>
          <a:xfrm>
            <a:off x="6797574" y="1082817"/>
            <a:ext cx="51181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Local school highlights opportunities to be active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Library highlights local opportunities to be active on noticeboard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Local area newsletter promoting opportunities to be active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Local organisations aware of opportunities to move more through Active Partnership meetings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9D73D62-4809-412E-905C-41CF1462B599}"/>
              </a:ext>
            </a:extLst>
          </p:cNvPr>
          <p:cNvSpPr txBox="1"/>
          <p:nvPr/>
        </p:nvSpPr>
        <p:spPr>
          <a:xfrm>
            <a:off x="1441728" y="2857488"/>
            <a:ext cx="511812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Social care staff take part in local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</a:rPr>
              <a:t>Children centre staff take part in regular staff challenges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majority of local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</a:rPr>
              <a:t>organisations take part and promote organised community challenges including GP Practices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</a:rPr>
              <a:t>Local people are active in Active Calderdale branded clothing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</a:rPr>
              <a:t>Staff at children centres have the equipment needed to be active during their workplace  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1103DA0-94CF-4429-8DC0-E24A0A26191B}"/>
              </a:ext>
            </a:extLst>
          </p:cNvPr>
          <p:cNvSpPr txBox="1"/>
          <p:nvPr/>
        </p:nvSpPr>
        <p:spPr>
          <a:xfrm>
            <a:off x="6834021" y="5171529"/>
            <a:ext cx="53417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kern="12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Calderdale leisure service delivering activities in a local community centre due to lack of accessibility of the leisure centre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dk1"/>
                </a:solidFill>
              </a:rPr>
              <a:t>Local community provides free, informal opportunities to move such as pool and golf putting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B324BD4-FD40-4779-94F7-10B4E2BD7259}"/>
              </a:ext>
            </a:extLst>
          </p:cNvPr>
          <p:cNvSpPr txBox="1"/>
          <p:nvPr/>
        </p:nvSpPr>
        <p:spPr>
          <a:xfrm>
            <a:off x="6834021" y="3046673"/>
            <a:ext cx="51181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Social care supporting their clients to move and access opportunities in the community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Schools, community centre, library, referring services, children services, social care all having conversations about moving more as part of what they do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1FA5EFF-C4E8-453F-9D13-6AAF39EFB134}"/>
              </a:ext>
            </a:extLst>
          </p:cNvPr>
          <p:cNvSpPr txBox="1"/>
          <p:nvPr/>
        </p:nvSpPr>
        <p:spPr>
          <a:xfrm>
            <a:off x="1507957" y="5260505"/>
            <a:ext cx="51181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accent6">
                    <a:lumMod val="50000"/>
                  </a:schemeClr>
                </a:solidFill>
              </a:rPr>
              <a:t>Local nature reserve has increased its accessibility to ensure it has an offer for all local people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Improved signage to direct more people to more greenspaces </a:t>
            </a:r>
          </a:p>
        </p:txBody>
      </p:sp>
    </p:spTree>
    <p:extLst>
      <p:ext uri="{BB962C8B-B14F-4D97-AF65-F5344CB8AC3E}">
        <p14:creationId xmlns:p14="http://schemas.microsoft.com/office/powerpoint/2010/main" val="595076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EDDBB197-D710-4A4F-A9CA-FD2177498B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75D1CFA-2CDB-4B64-BD9F-85744E8DA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B6F6488C-B704-4410-AECB-AB505B20E546}"/>
              </a:ext>
            </a:extLst>
          </p:cNvPr>
          <p:cNvSpPr txBox="1">
            <a:spLocks/>
          </p:cNvSpPr>
          <p:nvPr/>
        </p:nvSpPr>
        <p:spPr>
          <a:xfrm>
            <a:off x="696113" y="296780"/>
            <a:ext cx="4977976" cy="882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What’s Next?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xmlns="" id="{EF37FDA0-EBA3-4663-997F-91776BA45DB7}"/>
              </a:ext>
            </a:extLst>
          </p:cNvPr>
          <p:cNvSpPr txBox="1">
            <a:spLocks/>
          </p:cNvSpPr>
          <p:nvPr/>
        </p:nvSpPr>
        <p:spPr>
          <a:xfrm>
            <a:off x="577238" y="1475876"/>
            <a:ext cx="5768774" cy="4320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2000" b="1" dirty="0">
                <a:solidFill>
                  <a:schemeClr val="tx2"/>
                </a:solidFill>
              </a:rPr>
              <a:t>Engage More Assets</a:t>
            </a:r>
          </a:p>
          <a:p>
            <a:r>
              <a:rPr lang="en-US" sz="2000" dirty="0">
                <a:solidFill>
                  <a:schemeClr val="tx2"/>
                </a:solidFill>
              </a:rPr>
              <a:t>There are a number of assets who have not yet responded to our approaches</a:t>
            </a:r>
          </a:p>
          <a:p>
            <a:pPr marL="0"/>
            <a:r>
              <a:rPr lang="en-US" sz="2000" b="1" dirty="0">
                <a:solidFill>
                  <a:schemeClr val="tx2"/>
                </a:solidFill>
              </a:rPr>
              <a:t>Invest More</a:t>
            </a:r>
          </a:p>
          <a:p>
            <a:r>
              <a:rPr lang="en-US" sz="2000" dirty="0">
                <a:solidFill>
                  <a:schemeClr val="tx2"/>
                </a:solidFill>
              </a:rPr>
              <a:t>Plans for investment in a local park, canal, opportunities to be active</a:t>
            </a:r>
          </a:p>
          <a:p>
            <a:pPr marL="0"/>
            <a:r>
              <a:rPr lang="en-US" sz="2000" b="1" dirty="0">
                <a:solidFill>
                  <a:schemeClr val="tx2"/>
                </a:solidFill>
              </a:rPr>
              <a:t>Active Champions/Ambassadors</a:t>
            </a:r>
          </a:p>
          <a:p>
            <a:r>
              <a:rPr lang="en-US" sz="2000" dirty="0">
                <a:solidFill>
                  <a:schemeClr val="tx2"/>
                </a:solidFill>
              </a:rPr>
              <a:t>Greater level of insight and encouragement</a:t>
            </a:r>
          </a:p>
          <a:p>
            <a:pPr marL="0"/>
            <a:r>
              <a:rPr lang="en-US" sz="2000" b="1" dirty="0">
                <a:solidFill>
                  <a:schemeClr val="tx2"/>
                </a:solidFill>
              </a:rPr>
              <a:t>Shift Responsibility</a:t>
            </a:r>
          </a:p>
          <a:p>
            <a:pPr marL="0"/>
            <a:r>
              <a:rPr lang="en-US" sz="2000" dirty="0">
                <a:solidFill>
                  <a:schemeClr val="tx2"/>
                </a:solidFill>
              </a:rPr>
              <a:t>Exploring a further shift in responsibility to the assets </a:t>
            </a:r>
          </a:p>
          <a:p>
            <a:pPr marL="0"/>
            <a:r>
              <a:rPr lang="en-US" sz="2000" b="1" dirty="0">
                <a:solidFill>
                  <a:schemeClr val="tx2"/>
                </a:solidFill>
              </a:rPr>
              <a:t>Affordable Opportunities </a:t>
            </a:r>
          </a:p>
          <a:p>
            <a:pPr marL="0"/>
            <a:r>
              <a:rPr lang="en-US" sz="2000" dirty="0">
                <a:solidFill>
                  <a:schemeClr val="tx2"/>
                </a:solidFill>
              </a:rPr>
              <a:t>More affordable provision in response to the current  cost of living crisis </a:t>
            </a:r>
          </a:p>
          <a:p>
            <a:pPr marL="0"/>
            <a:endParaRPr lang="en-US" sz="1700" dirty="0">
              <a:solidFill>
                <a:schemeClr val="tx2"/>
              </a:solidFill>
            </a:endParaRPr>
          </a:p>
          <a:p>
            <a:endParaRPr lang="en-US" sz="1700" dirty="0">
              <a:solidFill>
                <a:schemeClr val="tx2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5EE5136-01F1-466C-962D-BA9B4C6757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11D3AD4-AF9B-4EB5-8C7B-C45D173B4B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0">
              <a:extLst>
                <a:ext uri="{FF2B5EF4-FFF2-40B4-BE49-F238E27FC236}">
                  <a16:creationId xmlns:a16="http://schemas.microsoft.com/office/drawing/2014/main" xmlns="" id="{15102EBE-A80F-4CFF-B1DD-941EF9728B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1">
              <a:extLst>
                <a:ext uri="{FF2B5EF4-FFF2-40B4-BE49-F238E27FC236}">
                  <a16:creationId xmlns:a16="http://schemas.microsoft.com/office/drawing/2014/main" xmlns="" id="{EC18CE1F-9DF1-47AF-9E66-6CE348AC23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5BD26A8C-8D1D-41E6-A71E-FE9AC75F3F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Content Placeholder 3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54108516-EF74-4FDB-8BF8-C91D5EB37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821" y="1941078"/>
            <a:ext cx="3661831" cy="299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3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05083" y="490314"/>
            <a:ext cx="10838727" cy="8586956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lvl="0"/>
            <a:r>
              <a:rPr lang="en-GB" sz="2400" b="1" dirty="0"/>
              <a:t>Aims: </a:t>
            </a:r>
          </a:p>
          <a:p>
            <a:pPr marL="342857" indent="-342857">
              <a:buFont typeface="Arial" panose="020B0604020202020204" pitchFamily="34" charset="0"/>
              <a:buChar char="•"/>
            </a:pPr>
            <a:r>
              <a:rPr lang="en-GB" sz="2400" dirty="0"/>
              <a:t>To bring regional partners together to share learning on whole systems physical activity on:</a:t>
            </a:r>
          </a:p>
          <a:p>
            <a:pPr marL="342857" lvl="3" indent="-342857">
              <a:buFont typeface="Arial" panose="020B0604020202020204" pitchFamily="34" charset="0"/>
              <a:buChar char="•"/>
            </a:pPr>
            <a:r>
              <a:rPr lang="en-GB" sz="2400" dirty="0"/>
              <a:t>A locality/neighbourhood approach </a:t>
            </a:r>
          </a:p>
          <a:p>
            <a:pPr marL="342857" indent="-342857">
              <a:buFont typeface="Arial" panose="020B0604020202020204" pitchFamily="34" charset="0"/>
              <a:buChar char="•"/>
            </a:pPr>
            <a:r>
              <a:rPr lang="en-GB" sz="2400" dirty="0"/>
              <a:t>The role of parks and greenspace</a:t>
            </a:r>
          </a:p>
          <a:p>
            <a:pPr marL="342857" indent="-342857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lvl="0"/>
            <a:r>
              <a:rPr lang="en-GB" sz="2400" b="1" dirty="0"/>
              <a:t>Overview:</a:t>
            </a:r>
          </a:p>
          <a:p>
            <a:pPr marL="342857" indent="-342857">
              <a:buFont typeface="Arial" panose="020B0604020202020204" pitchFamily="34" charset="0"/>
              <a:buChar char="•"/>
            </a:pPr>
            <a:r>
              <a:rPr lang="en-GB" sz="2400" dirty="0"/>
              <a:t>Three presentations on WSPA Locality working approach</a:t>
            </a:r>
          </a:p>
          <a:p>
            <a:pPr marL="342857" indent="-342857">
              <a:buFont typeface="Arial" panose="020B0604020202020204" pitchFamily="34" charset="0"/>
              <a:buChar char="•"/>
            </a:pPr>
            <a:r>
              <a:rPr lang="en-GB" sz="2400" dirty="0"/>
              <a:t>Workshop and discussion</a:t>
            </a:r>
          </a:p>
          <a:p>
            <a:pPr marL="342857" indent="-342857">
              <a:buFont typeface="Arial" panose="020B0604020202020204" pitchFamily="34" charset="0"/>
              <a:buChar char="•"/>
            </a:pPr>
            <a:r>
              <a:rPr lang="en-GB" sz="2400" dirty="0"/>
              <a:t>Walking tour of JU:MP Scotchman Road Neighbourhood </a:t>
            </a:r>
          </a:p>
          <a:p>
            <a:pPr marL="342857" indent="-342857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857" indent="-342857">
              <a:buFont typeface="Arial" panose="020B0604020202020204" pitchFamily="34" charset="0"/>
              <a:buChar char="•"/>
            </a:pPr>
            <a:r>
              <a:rPr lang="en-GB" sz="2400" dirty="0"/>
              <a:t>12.30 – 1pm Lunch and networking </a:t>
            </a:r>
          </a:p>
          <a:p>
            <a:pPr marL="342857" indent="-342857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857" indent="-342857">
              <a:buFont typeface="Arial" panose="020B0604020202020204" pitchFamily="34" charset="0"/>
              <a:buChar char="•"/>
            </a:pPr>
            <a:r>
              <a:rPr lang="en-GB" sz="2400" dirty="0"/>
              <a:t>Two presentations on  role of parks and greenspace in WSPA</a:t>
            </a:r>
          </a:p>
          <a:p>
            <a:pPr marL="342857" indent="-342857">
              <a:buFont typeface="Arial" panose="020B0604020202020204" pitchFamily="34" charset="0"/>
              <a:buChar char="•"/>
            </a:pPr>
            <a:r>
              <a:rPr lang="en-GB" sz="2400" dirty="0"/>
              <a:t>Workshop and discussion</a:t>
            </a:r>
          </a:p>
          <a:p>
            <a:pPr marL="342857" indent="-342857">
              <a:buFont typeface="Arial" panose="020B0604020202020204" pitchFamily="34" charset="0"/>
              <a:buChar char="•"/>
            </a:pPr>
            <a:r>
              <a:rPr lang="en-GB" sz="2400" dirty="0"/>
              <a:t>Sport England; Sharing the future plans on place </a:t>
            </a:r>
            <a:r>
              <a:rPr lang="en-GB" sz="2400" dirty="0" smtClean="0"/>
              <a:t>based  </a:t>
            </a:r>
            <a:endParaRPr lang="en-GB" sz="2400" dirty="0"/>
          </a:p>
          <a:p>
            <a:pPr marL="342857" indent="-342857">
              <a:buFont typeface="Arial" panose="020B0604020202020204" pitchFamily="34" charset="0"/>
              <a:buChar char="•"/>
            </a:pPr>
            <a:r>
              <a:rPr lang="en-GB" sz="2400" dirty="0"/>
              <a:t>Summary and next </a:t>
            </a:r>
            <a:r>
              <a:rPr lang="en-GB" sz="2400" dirty="0" smtClean="0"/>
              <a:t>steps - networking</a:t>
            </a:r>
            <a:endParaRPr lang="en-GB" sz="2400" dirty="0"/>
          </a:p>
          <a:p>
            <a:pPr marL="342857" indent="-342857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857" indent="-342857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857" indent="-342857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857" indent="-342857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857" indent="-342857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857" indent="-342857"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9154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3363022-C969-41E9-8EB2-E4C94908C1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D1AD6B3-BE88-4CEB-BA17-790657CC47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7A9F1F-8580-4ED7-96C5-4D23B936F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662" y="4267832"/>
            <a:ext cx="4805996" cy="1297115"/>
          </a:xfrm>
        </p:spPr>
        <p:txBody>
          <a:bodyPr anchor="t">
            <a:normAutofit/>
          </a:bodyPr>
          <a:lstStyle/>
          <a:p>
            <a:pPr algn="l"/>
            <a:r>
              <a:rPr lang="en-GB" sz="2400" dirty="0">
                <a:solidFill>
                  <a:schemeClr val="tx2"/>
                </a:solidFill>
              </a:rPr>
              <a:t>Anthony Whittaker – Community Engagement Coordinator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4F2A525-AAB6-4441-B4FE-0CEA7BDDA9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4587" y="2224553"/>
            <a:ext cx="4805691" cy="1897281"/>
          </a:xfrm>
        </p:spPr>
        <p:txBody>
          <a:bodyPr anchor="b">
            <a:normAutofit lnSpcReduction="10000"/>
          </a:bodyPr>
          <a:lstStyle/>
          <a:p>
            <a:pPr algn="l"/>
            <a:r>
              <a:rPr lang="en-GB" sz="4400" dirty="0">
                <a:solidFill>
                  <a:schemeClr val="tx2"/>
                </a:solidFill>
              </a:rPr>
              <a:t>Taking a Whole of Systems Place Based Approach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E0869533-B05F-4D5B-BC31-101310F1B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70" y="2191844"/>
            <a:ext cx="4141760" cy="3388711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9D1390B-7E13-4B4F-9CB2-391063412E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9E720206-AA49-4786-A932-A2650DE091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C72F6EE6-EDE9-45A5-8F6D-02B9B7CB2C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C093DC50-3BD7-46B1-A300-CD207E152F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08376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51B33B65-B4E1-49EA-9B91-A7153A7926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782661"/>
              </p:ext>
            </p:extLst>
          </p:nvPr>
        </p:nvGraphicFramePr>
        <p:xfrm>
          <a:off x="488511" y="1745670"/>
          <a:ext cx="11254311" cy="49438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9047">
                  <a:extLst>
                    <a:ext uri="{9D8B030D-6E8A-4147-A177-3AD203B41FA5}">
                      <a16:colId xmlns:a16="http://schemas.microsoft.com/office/drawing/2014/main" xmlns="" val="88834889"/>
                    </a:ext>
                  </a:extLst>
                </a:gridCol>
                <a:gridCol w="4862152">
                  <a:extLst>
                    <a:ext uri="{9D8B030D-6E8A-4147-A177-3AD203B41FA5}">
                      <a16:colId xmlns:a16="http://schemas.microsoft.com/office/drawing/2014/main" xmlns="" val="1739814678"/>
                    </a:ext>
                  </a:extLst>
                </a:gridCol>
                <a:gridCol w="4763112">
                  <a:extLst>
                    <a:ext uri="{9D8B030D-6E8A-4147-A177-3AD203B41FA5}">
                      <a16:colId xmlns:a16="http://schemas.microsoft.com/office/drawing/2014/main" xmlns="" val="3975427421"/>
                    </a:ext>
                  </a:extLst>
                </a:gridCol>
              </a:tblGrid>
              <a:tr h="376971"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9935" marR="99935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</a:rPr>
                        <a:t>MOTIVATION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9935" marR="99935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</a:rPr>
                        <a:t>ABILITY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9935" marR="99935" marT="0" marB="0" anchor="b"/>
                </a:tc>
                <a:extLst>
                  <a:ext uri="{0D108BD9-81ED-4DB2-BD59-A6C34878D82A}">
                    <a16:rowId xmlns:a16="http://schemas.microsoft.com/office/drawing/2014/main" xmlns="" val="740439495"/>
                  </a:ext>
                </a:extLst>
              </a:tr>
              <a:tr h="1433728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</a:rPr>
                        <a:t>PERSONAL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9935" marR="999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</a:rPr>
                        <a:t>I have reasons to move, reasons that matter to me</a:t>
                      </a:r>
                    </a:p>
                    <a:p>
                      <a:pPr algn="ctr"/>
                      <a:endParaRPr lang="en-GB" sz="2000" dirty="0">
                        <a:effectLst/>
                      </a:endParaRPr>
                    </a:p>
                    <a:p>
                      <a:pPr algn="ctr"/>
                      <a:r>
                        <a:rPr lang="en-GB" sz="2000" dirty="0">
                          <a:effectLst/>
                        </a:rPr>
                        <a:t>I have opportunities to give moving a go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935" marR="999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</a:rPr>
                        <a:t>I know about the opportunities and ways available to me to move more and are reminded of them regularly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9935" marR="99935" marT="0" marB="0" anchor="ctr"/>
                </a:tc>
                <a:extLst>
                  <a:ext uri="{0D108BD9-81ED-4DB2-BD59-A6C34878D82A}">
                    <a16:rowId xmlns:a16="http://schemas.microsoft.com/office/drawing/2014/main" xmlns="" val="3745484814"/>
                  </a:ext>
                </a:extLst>
              </a:tr>
              <a:tr h="1396648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</a:rPr>
                        <a:t>PEOPLE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9935" marR="999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</a:rPr>
                        <a:t>I see and have role models like me that are moving and being active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9935" marR="999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</a:rPr>
                        <a:t>I am supported &amp; encouraged to move more by peers, organisations and institutions that I know and trust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9935" marR="99935" marT="0" marB="0" anchor="ctr"/>
                </a:tc>
                <a:extLst>
                  <a:ext uri="{0D108BD9-81ED-4DB2-BD59-A6C34878D82A}">
                    <a16:rowId xmlns:a16="http://schemas.microsoft.com/office/drawing/2014/main" xmlns="" val="2260486519"/>
                  </a:ext>
                </a:extLst>
              </a:tr>
              <a:tr h="1736539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</a:rPr>
                        <a:t>PLACE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9935" marR="999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</a:rPr>
                        <a:t>I have access to safe, accessible and attractive places and spaces to move more – streets, public realm, parks, green spaces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9935" marR="999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</a:rPr>
                        <a:t>I have access to attractive, inclusive, affordable and timely opportunities to move more – formal and informal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9935" marR="99935" marT="0" marB="0" anchor="ctr"/>
                </a:tc>
                <a:extLst>
                  <a:ext uri="{0D108BD9-81ED-4DB2-BD59-A6C34878D82A}">
                    <a16:rowId xmlns:a16="http://schemas.microsoft.com/office/drawing/2014/main" xmlns="" val="3072440076"/>
                  </a:ext>
                </a:extLst>
              </a:tr>
            </a:tbl>
          </a:graphicData>
        </a:graphic>
      </p:graphicFrame>
      <p:pic>
        <p:nvPicPr>
          <p:cNvPr id="50" name="Content Placeholder 3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8886DD82-80FF-4183-852A-49913D12D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0"/>
            <a:ext cx="2133600" cy="1745671"/>
          </a:xfrm>
          <a:prstGeom prst="rect">
            <a:avLst/>
          </a:prstGeom>
        </p:spPr>
      </p:pic>
      <p:sp>
        <p:nvSpPr>
          <p:cNvPr id="51" name="Title 1">
            <a:extLst>
              <a:ext uri="{FF2B5EF4-FFF2-40B4-BE49-F238E27FC236}">
                <a16:creationId xmlns:a16="http://schemas.microsoft.com/office/drawing/2014/main" xmlns="" id="{C8773A60-DB01-417B-9373-AB3408C1BE3A}"/>
              </a:ext>
            </a:extLst>
          </p:cNvPr>
          <p:cNvSpPr txBox="1">
            <a:spLocks/>
          </p:cNvSpPr>
          <p:nvPr/>
        </p:nvSpPr>
        <p:spPr>
          <a:xfrm>
            <a:off x="838200" y="420108"/>
            <a:ext cx="10515600" cy="1325563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900" b="1">
                <a:solidFill>
                  <a:schemeClr val="tx2"/>
                </a:solidFill>
              </a:rPr>
              <a:t>What Are We Trying to Achieve?</a:t>
            </a:r>
            <a:r>
              <a:rPr lang="en-GB" sz="4900">
                <a:solidFill>
                  <a:schemeClr val="tx2"/>
                </a:solidFill>
              </a:rPr>
              <a:t/>
            </a:r>
            <a:br>
              <a:rPr lang="en-GB" sz="4900">
                <a:solidFill>
                  <a:schemeClr val="tx2"/>
                </a:solidFill>
              </a:rPr>
            </a:br>
            <a:r>
              <a:rPr lang="en-GB">
                <a:solidFill>
                  <a:schemeClr val="tx2"/>
                </a:solidFill>
              </a:rPr>
              <a:t>Influencer Behaviour Change Matrix</a:t>
            </a:r>
            <a:r>
              <a:rPr lang="en-GB" sz="3600">
                <a:solidFill>
                  <a:schemeClr val="tx2"/>
                </a:solidFill>
              </a:rPr>
              <a:t/>
            </a:r>
            <a:br>
              <a:rPr lang="en-GB" sz="3600">
                <a:solidFill>
                  <a:schemeClr val="tx2"/>
                </a:solidFill>
              </a:rPr>
            </a:br>
            <a:endParaRPr lang="en-GB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02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xmlns="" id="{0EC6D8B2-43C0-4011-A35E-0A831D1B1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46"/>
          <a:stretch/>
        </p:blipFill>
        <p:spPr>
          <a:xfrm>
            <a:off x="1270170" y="112295"/>
            <a:ext cx="9276521" cy="69152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75BC87E-40D3-4AE3-8F70-F4F9903BD8F2}"/>
              </a:ext>
            </a:extLst>
          </p:cNvPr>
          <p:cNvSpPr/>
          <p:nvPr/>
        </p:nvSpPr>
        <p:spPr>
          <a:xfrm>
            <a:off x="3647048" y="2738483"/>
            <a:ext cx="4630678" cy="23493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</a:rPr>
              <a:t>Lower socio economic groups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</a:rPr>
              <a:t>Women and girls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</a:rPr>
              <a:t>Those with a disability or long term health condition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</a:rPr>
              <a:t>Older adults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</a:rPr>
              <a:t>Black, Asian and Minority Ethnic (BAME) people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447A1358-6F04-43A7-831D-6E9912811AA7}"/>
              </a:ext>
            </a:extLst>
          </p:cNvPr>
          <p:cNvSpPr txBox="1">
            <a:spLocks/>
          </p:cNvSpPr>
          <p:nvPr/>
        </p:nvSpPr>
        <p:spPr>
          <a:xfrm>
            <a:off x="300860" y="316162"/>
            <a:ext cx="2217752" cy="216568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tx2"/>
                </a:solidFill>
              </a:rPr>
              <a:t>Whole of Systems Based Approach</a:t>
            </a:r>
          </a:p>
        </p:txBody>
      </p:sp>
      <p:pic>
        <p:nvPicPr>
          <p:cNvPr id="7" name="Content Placeholder 3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0D9D402B-D740-48F3-A1CD-DF7FE2CE7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051" y="0"/>
            <a:ext cx="2646949" cy="216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56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B6FACB3C-9069-4791-BC5C-0DB7CD19B8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1F2038E-D777-4B76-81DD-DD13EE91B9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FECD4D-2571-4C69-A290-559BAE84A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tx2"/>
                </a:solidFill>
              </a:rPr>
              <a:t>System Working</a:t>
            </a:r>
            <a:br>
              <a:rPr lang="en-GB" sz="3600" b="1" dirty="0">
                <a:solidFill>
                  <a:schemeClr val="tx2"/>
                </a:solidFill>
              </a:rPr>
            </a:br>
            <a:r>
              <a:rPr lang="en-GB" sz="3600" b="1" dirty="0">
                <a:solidFill>
                  <a:schemeClr val="tx2"/>
                </a:solidFill>
              </a:rPr>
              <a:t>Myron’s Maxims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983AFD-2118-4ABA-842F-502BFCA27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222" y="2421683"/>
            <a:ext cx="4765949" cy="3353476"/>
          </a:xfrm>
        </p:spPr>
        <p:txBody>
          <a:bodyPr anchor="t"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chemeClr val="tx2"/>
                </a:solidFill>
                <a:effectLst/>
              </a:rPr>
              <a:t>People </a:t>
            </a:r>
            <a:r>
              <a:rPr lang="en-GB" sz="2400" b="1" i="0" dirty="0">
                <a:solidFill>
                  <a:schemeClr val="tx2"/>
                </a:solidFill>
                <a:effectLst/>
              </a:rPr>
              <a:t>own</a:t>
            </a:r>
            <a:r>
              <a:rPr lang="en-GB" sz="2400" b="0" i="0" dirty="0">
                <a:solidFill>
                  <a:schemeClr val="tx2"/>
                </a:solidFill>
                <a:effectLst/>
              </a:rPr>
              <a:t> what they help create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chemeClr val="tx2"/>
                </a:solidFill>
                <a:effectLst/>
              </a:rPr>
              <a:t>Real change happens in </a:t>
            </a:r>
            <a:r>
              <a:rPr lang="en-GB" sz="2400" b="1" i="0" dirty="0">
                <a:solidFill>
                  <a:schemeClr val="tx2"/>
                </a:solidFill>
                <a:effectLst/>
              </a:rPr>
              <a:t>real</a:t>
            </a:r>
            <a:r>
              <a:rPr lang="en-GB" sz="2400" b="0" i="0" dirty="0">
                <a:solidFill>
                  <a:schemeClr val="tx2"/>
                </a:solidFill>
                <a:effectLst/>
              </a:rPr>
              <a:t> work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chemeClr val="tx2"/>
                </a:solidFill>
                <a:effectLst/>
              </a:rPr>
              <a:t>Those who do the work, do the </a:t>
            </a:r>
            <a:r>
              <a:rPr lang="en-GB" sz="2400" b="1" i="0" dirty="0">
                <a:solidFill>
                  <a:schemeClr val="tx2"/>
                </a:solidFill>
                <a:effectLst/>
              </a:rPr>
              <a:t>change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1" i="0" dirty="0">
                <a:solidFill>
                  <a:schemeClr val="tx2"/>
                </a:solidFill>
                <a:effectLst/>
              </a:rPr>
              <a:t>Connect</a:t>
            </a:r>
            <a:r>
              <a:rPr lang="en-GB" sz="2400" b="0" i="0" dirty="0">
                <a:solidFill>
                  <a:schemeClr val="tx2"/>
                </a:solidFill>
                <a:effectLst/>
              </a:rPr>
              <a:t> the system to more of itself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chemeClr val="tx2"/>
                </a:solidFill>
                <a:effectLst/>
              </a:rPr>
              <a:t>Start </a:t>
            </a:r>
            <a:r>
              <a:rPr lang="en-GB" sz="2400" b="1" i="0" dirty="0">
                <a:solidFill>
                  <a:schemeClr val="tx2"/>
                </a:solidFill>
                <a:effectLst/>
              </a:rPr>
              <a:t>anywhere</a:t>
            </a:r>
            <a:r>
              <a:rPr lang="en-GB" sz="2400" b="0" i="0" dirty="0">
                <a:solidFill>
                  <a:schemeClr val="tx2"/>
                </a:solidFill>
                <a:effectLst/>
              </a:rPr>
              <a:t>, follow everywhere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chemeClr val="tx2"/>
                </a:solidFill>
                <a:effectLst/>
              </a:rPr>
              <a:t>The process you use to get to the future is the </a:t>
            </a:r>
            <a:r>
              <a:rPr lang="en-GB" sz="2400" b="1" i="0" dirty="0">
                <a:solidFill>
                  <a:schemeClr val="tx2"/>
                </a:solidFill>
                <a:effectLst/>
              </a:rPr>
              <a:t>future</a:t>
            </a:r>
            <a:r>
              <a:rPr lang="en-GB" sz="2400" b="0" i="0" dirty="0">
                <a:solidFill>
                  <a:schemeClr val="tx2"/>
                </a:solidFill>
                <a:effectLst/>
              </a:rPr>
              <a:t> you get</a:t>
            </a:r>
            <a:endParaRPr lang="en-GB" sz="2400" dirty="0">
              <a:solidFill>
                <a:schemeClr val="tx2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D354807-230F-4402-B1B9-F733A8F1F1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BF5A6F4A-CE87-4D5C-9382-8167967CE8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61023DD2-2E6F-4419-B404-80F08460BE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BC4A6C98-F96E-4587-B01F-A9B01BBFAD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A66409EC-9CC3-482A-A4A5-54ED092B3F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Content Placeholder 3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BA120C88-3415-4A6E-B249-5ADE251F6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392" y="2196223"/>
            <a:ext cx="4142232" cy="338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17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xmlns="" id="{F7AE4836-C4DC-4435-8ABD-74DF6DE63D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colorTemperature colorTemp="77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-1" y="0"/>
            <a:ext cx="12188952" cy="69879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CC0B802-8CCA-4C37-A275-2387280CDF8B}"/>
              </a:ext>
            </a:extLst>
          </p:cNvPr>
          <p:cNvSpPr/>
          <p:nvPr/>
        </p:nvSpPr>
        <p:spPr>
          <a:xfrm>
            <a:off x="2619647" y="3429000"/>
            <a:ext cx="7143773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Rastrick Calderdale</a:t>
            </a:r>
          </a:p>
        </p:txBody>
      </p:sp>
    </p:spTree>
    <p:extLst>
      <p:ext uri="{BB962C8B-B14F-4D97-AF65-F5344CB8AC3E}">
        <p14:creationId xmlns:p14="http://schemas.microsoft.com/office/powerpoint/2010/main" val="2273011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58DE76-9814-4B2B-B916-012216814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/>
              <a:t>Rastrick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xmlns="" id="{F1F1D3C6-8116-4924-BA9A-697F0977FD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" r="-1" b="-1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05479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Freeform: Shape 2061">
            <a:extLst>
              <a:ext uri="{FF2B5EF4-FFF2-40B4-BE49-F238E27FC236}">
                <a16:creationId xmlns:a16="http://schemas.microsoft.com/office/drawing/2014/main" xmlns="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xmlns="" id="{55432608-7CB9-4C99-9E47-24220AC8A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7" r="5908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7">
            <a:extLst>
              <a:ext uri="{FF2B5EF4-FFF2-40B4-BE49-F238E27FC236}">
                <a16:creationId xmlns:a16="http://schemas.microsoft.com/office/drawing/2014/main" xmlns="" id="{1FD25252-C22C-4DB0-8BBD-1BE2E07C1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052" y="3510589"/>
            <a:ext cx="4087813" cy="3142695"/>
          </a:xfrm>
        </p:spPr>
        <p:txBody>
          <a:bodyPr anchor="t">
            <a:norm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/>
            </a:r>
            <a:br>
              <a:rPr lang="en-US" sz="2400" b="1" dirty="0">
                <a:solidFill>
                  <a:schemeClr val="tx2"/>
                </a:solidFill>
              </a:rPr>
            </a:br>
            <a:r>
              <a:rPr lang="en-US" sz="2400" b="1" dirty="0">
                <a:solidFill>
                  <a:schemeClr val="tx2"/>
                </a:solidFill>
              </a:rPr>
              <a:t/>
            </a:r>
            <a:br>
              <a:rPr lang="en-US" sz="2400" b="1" dirty="0">
                <a:solidFill>
                  <a:schemeClr val="tx2"/>
                </a:solidFill>
              </a:rPr>
            </a:br>
            <a:r>
              <a:rPr lang="en-US" sz="2400" b="1" dirty="0">
                <a:solidFill>
                  <a:schemeClr val="tx2"/>
                </a:solidFill>
              </a:rPr>
              <a:t>Learnings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Only use when the asset is ready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Varies on how it’s used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Important to be highly interactive and visually pleasing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CD86E1A-8018-4ED8-9757-558A8408236C}"/>
              </a:ext>
            </a:extLst>
          </p:cNvPr>
          <p:cNvSpPr txBox="1"/>
          <p:nvPr/>
        </p:nvSpPr>
        <p:spPr>
          <a:xfrm>
            <a:off x="7339886" y="204716"/>
            <a:ext cx="4087812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1800" b="1" dirty="0">
                <a:solidFill>
                  <a:schemeClr val="tx2"/>
                </a:solidFill>
              </a:rPr>
              <a:t/>
            </a:r>
            <a:br>
              <a:rPr lang="en-US" sz="1800" b="1" dirty="0">
                <a:solidFill>
                  <a:schemeClr val="tx2"/>
                </a:solidFill>
              </a:rPr>
            </a:br>
            <a:r>
              <a:rPr lang="en-US" sz="2800" b="1" dirty="0">
                <a:solidFill>
                  <a:schemeClr val="tx2"/>
                </a:solidFill>
              </a:rPr>
              <a:t>Redesign Workshop</a:t>
            </a:r>
            <a:r>
              <a:rPr lang="en-US" sz="2000" b="1" dirty="0">
                <a:solidFill>
                  <a:schemeClr val="tx2"/>
                </a:solidFill>
              </a:rPr>
              <a:t/>
            </a:r>
            <a:br>
              <a:rPr lang="en-US" sz="2000" b="1" dirty="0">
                <a:solidFill>
                  <a:schemeClr val="tx2"/>
                </a:solidFill>
              </a:rPr>
            </a:br>
            <a:r>
              <a:rPr lang="en-US" sz="2000" b="1" dirty="0">
                <a:solidFill>
                  <a:schemeClr val="tx2"/>
                </a:solidFill>
              </a:rPr>
              <a:t/>
            </a:r>
            <a:br>
              <a:rPr lang="en-US" sz="2000" b="1" dirty="0">
                <a:solidFill>
                  <a:schemeClr val="tx2"/>
                </a:solidFill>
              </a:rPr>
            </a:br>
            <a:r>
              <a:rPr lang="en-US" sz="2400" b="1" dirty="0">
                <a:solidFill>
                  <a:schemeClr val="tx2"/>
                </a:solidFill>
              </a:rPr>
              <a:t>The Space @ Field Lane</a:t>
            </a:r>
            <a:r>
              <a:rPr lang="en-US" b="1" dirty="0">
                <a:solidFill>
                  <a:schemeClr val="tx2"/>
                </a:solidFill>
              </a:rPr>
              <a:t/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sz="2000" b="1" dirty="0">
                <a:solidFill>
                  <a:schemeClr val="tx2"/>
                </a:solidFill>
              </a:rPr>
              <a:t/>
            </a:r>
            <a:br>
              <a:rPr lang="en-US" sz="2000" b="1" dirty="0">
                <a:solidFill>
                  <a:schemeClr val="tx2"/>
                </a:solidFill>
              </a:rPr>
            </a:b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D76A04A-0C97-4803-A995-D7494D8DDD1D}"/>
              </a:ext>
            </a:extLst>
          </p:cNvPr>
          <p:cNvSpPr txBox="1"/>
          <p:nvPr/>
        </p:nvSpPr>
        <p:spPr>
          <a:xfrm>
            <a:off x="7339886" y="2199900"/>
            <a:ext cx="38725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Cement the why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Develop the how</a:t>
            </a:r>
          </a:p>
          <a:p>
            <a:endParaRPr lang="en-US" sz="2400" b="1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Results from The Space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51744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1589</TotalTime>
  <Words>922</Words>
  <Application>Microsoft Office PowerPoint</Application>
  <PresentationFormat>Custom</PresentationFormat>
  <Paragraphs>153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Anthony Whittaker – Community Engagement Coordinator </vt:lpstr>
      <vt:lpstr>PowerPoint Presentation</vt:lpstr>
      <vt:lpstr>PowerPoint Presentation</vt:lpstr>
      <vt:lpstr>System Working Myron’s Maxims </vt:lpstr>
      <vt:lpstr>PowerPoint Presentation</vt:lpstr>
      <vt:lpstr>Rastrick</vt:lpstr>
      <vt:lpstr>  Learnings Only use when the asset is ready Varies on how it’s used Important to be highly interactive and visually pleasing</vt:lpstr>
      <vt:lpstr>Core Documents</vt:lpstr>
      <vt:lpstr> Stimulating Communities </vt:lpstr>
      <vt:lpstr>Sure Start Active Challenge</vt:lpstr>
      <vt:lpstr> Active Partnerships</vt:lpstr>
      <vt:lpstr>What Does System Change Look Like in Rastrick?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Anthony Whittaker – Community Engagement Coordinator</dc:title>
  <dc:creator>Anthony Whittaker</dc:creator>
  <cp:lastModifiedBy>Jan Burkhardt</cp:lastModifiedBy>
  <cp:revision>27</cp:revision>
  <dcterms:created xsi:type="dcterms:W3CDTF">2022-11-14T13:30:06Z</dcterms:created>
  <dcterms:modified xsi:type="dcterms:W3CDTF">2022-11-28T14:27:26Z</dcterms:modified>
</cp:coreProperties>
</file>