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14"/>
  </p:notesMasterIdLst>
  <p:sldIdLst>
    <p:sldId id="2145708397" r:id="rId3"/>
    <p:sldId id="2145708398" r:id="rId4"/>
    <p:sldId id="2145708307" r:id="rId5"/>
    <p:sldId id="2145708329" r:id="rId6"/>
    <p:sldId id="2145708399" r:id="rId7"/>
    <p:sldId id="268" r:id="rId8"/>
    <p:sldId id="269" r:id="rId9"/>
    <p:sldId id="263" r:id="rId10"/>
    <p:sldId id="261" r:id="rId11"/>
    <p:sldId id="275" r:id="rId12"/>
    <p:sldId id="287" r:id="rId13"/>
  </p:sldIdLst>
  <p:sldSz cx="10691813" cy="7559675"/>
  <p:notesSz cx="6797675" cy="9926638"/>
  <p:embeddedFontLst>
    <p:embeddedFont>
      <p:font typeface="Arial Black" panose="020B0A04020102020204" pitchFamily="34" charset="0"/>
      <p:bold r:id="rId15"/>
    </p:embeddedFont>
    <p:embeddedFont>
      <p:font typeface="Arial Narrow" panose="020B0606020202030204" pitchFamily="34" charset="0"/>
      <p:regular r:id="rId16"/>
      <p:bold r:id="rId17"/>
      <p:italic r:id="rId18"/>
      <p:boldItalic r:id="rId19"/>
    </p:embeddedFont>
    <p:embeddedFont>
      <p:font typeface="Poppins Light" panose="00000400000000000000" pitchFamily="2"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gIb0k8Jqk0/tsdiW4hCivQkRw6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14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51" Type="http://schemas.openxmlformats.org/officeDocument/2006/relationships/presProps" Target="presProps.xml"/><Relationship Id="rId3" Type="http://schemas.openxmlformats.org/officeDocument/2006/relationships/slide" Target="slides/slide1.xml"/><Relationship Id="rId50"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font" Target="fonts/font5.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2AC2EA-B31E-44E2-A206-F98E1963B03F}" type="doc">
      <dgm:prSet loTypeId="urn:microsoft.com/office/officeart/2005/8/layout/cycle8" loCatId="cycle" qsTypeId="urn:microsoft.com/office/officeart/2005/8/quickstyle/simple1" qsCatId="simple" csTypeId="urn:microsoft.com/office/officeart/2005/8/colors/accent2_2" csCatId="accent2" phldr="1"/>
      <dgm:spPr/>
    </dgm:pt>
    <dgm:pt modelId="{4C80B0BA-0636-4628-B092-AD4A0BA5C341}">
      <dgm:prSet phldrT="[Text]" custT="1"/>
      <dgm:spPr>
        <a:solidFill>
          <a:schemeClr val="accent2">
            <a:lumMod val="75000"/>
          </a:schemeClr>
        </a:solidFill>
      </dgm:spPr>
      <dgm:t>
        <a:bodyPr/>
        <a:lstStyle/>
        <a:p>
          <a:r>
            <a:rPr lang="en-GB" sz="1200" b="1" kern="1200">
              <a:solidFill>
                <a:schemeClr val="bg1"/>
              </a:solidFill>
              <a:latin typeface="Proxima"/>
            </a:rPr>
            <a:t>Pathways to </a:t>
          </a:r>
          <a:r>
            <a:rPr lang="en-GB" sz="1200" kern="1200">
              <a:solidFill>
                <a:schemeClr val="bg1"/>
              </a:solidFill>
              <a:latin typeface="Proxima"/>
              <a:ea typeface="+mn-ea"/>
              <a:cs typeface="+mn-cs"/>
            </a:rPr>
            <a:t>impact</a:t>
          </a:r>
        </a:p>
        <a:p>
          <a:r>
            <a:rPr lang="en-GB" sz="1200" kern="1200">
              <a:solidFill>
                <a:schemeClr val="bg1"/>
              </a:solidFill>
              <a:latin typeface="Proxima"/>
            </a:rPr>
            <a:t>Complex case comparison utilising CCA</a:t>
          </a:r>
          <a:endParaRPr lang="en-GB" sz="1200" b="1" kern="1200">
            <a:solidFill>
              <a:schemeClr val="bg1"/>
            </a:solidFill>
            <a:latin typeface="Proxima"/>
          </a:endParaRPr>
        </a:p>
      </dgm:t>
    </dgm:pt>
    <dgm:pt modelId="{BB47D613-DEAD-400C-9DAB-041E0C1D1D69}" type="parTrans" cxnId="{504A5517-1668-423B-B426-ED29B3572CAC}">
      <dgm:prSet/>
      <dgm:spPr/>
      <dgm:t>
        <a:bodyPr/>
        <a:lstStyle/>
        <a:p>
          <a:endParaRPr lang="en-GB"/>
        </a:p>
      </dgm:t>
    </dgm:pt>
    <dgm:pt modelId="{586546D3-5EFF-459D-9D51-3689C9C9AF30}" type="sibTrans" cxnId="{504A5517-1668-423B-B426-ED29B3572CAC}">
      <dgm:prSet/>
      <dgm:spPr/>
      <dgm:t>
        <a:bodyPr/>
        <a:lstStyle/>
        <a:p>
          <a:endParaRPr lang="en-GB"/>
        </a:p>
      </dgm:t>
    </dgm:pt>
    <dgm:pt modelId="{B08C4A5B-7191-455D-8F5F-9423383E3A7F}">
      <dgm:prSet phldrT="[Text]" custT="1"/>
      <dgm:spPr/>
      <dgm:t>
        <a:bodyPr/>
        <a:lstStyle/>
        <a:p>
          <a:r>
            <a:rPr lang="en-GB" sz="1200" b="1">
              <a:solidFill>
                <a:schemeClr val="bg1"/>
              </a:solidFill>
              <a:latin typeface="Proxima"/>
            </a:rPr>
            <a:t>Synthesis</a:t>
          </a:r>
        </a:p>
        <a:p>
          <a:r>
            <a:rPr lang="en-GB" sz="1200">
              <a:solidFill>
                <a:schemeClr val="bg1"/>
              </a:solidFill>
              <a:latin typeface="Proxima"/>
            </a:rPr>
            <a:t>Realist synthesis</a:t>
          </a:r>
        </a:p>
        <a:p>
          <a:r>
            <a:rPr lang="en-GB" sz="1200">
              <a:solidFill>
                <a:schemeClr val="bg1"/>
              </a:solidFill>
              <a:latin typeface="Proxima"/>
            </a:rPr>
            <a:t>Overarching Conceptual Framework</a:t>
          </a:r>
          <a:endParaRPr lang="en-GB" sz="1200" b="1">
            <a:solidFill>
              <a:schemeClr val="bg1"/>
            </a:solidFill>
            <a:latin typeface="Proxima"/>
          </a:endParaRPr>
        </a:p>
      </dgm:t>
    </dgm:pt>
    <dgm:pt modelId="{6A1A5B1F-C86C-4FE6-9ECF-7948FE0A1C4E}" type="parTrans" cxnId="{36C2DBE4-746D-4B91-B79B-B749E4C2A902}">
      <dgm:prSet/>
      <dgm:spPr/>
      <dgm:t>
        <a:bodyPr/>
        <a:lstStyle/>
        <a:p>
          <a:endParaRPr lang="en-GB"/>
        </a:p>
      </dgm:t>
    </dgm:pt>
    <dgm:pt modelId="{30EDA2AE-9A28-42DA-AA00-EDC45839567A}" type="sibTrans" cxnId="{36C2DBE4-746D-4B91-B79B-B749E4C2A902}">
      <dgm:prSet/>
      <dgm:spPr/>
      <dgm:t>
        <a:bodyPr/>
        <a:lstStyle/>
        <a:p>
          <a:endParaRPr lang="en-GB"/>
        </a:p>
      </dgm:t>
    </dgm:pt>
    <dgm:pt modelId="{91C18982-2E7E-456A-9FDE-A5AFC72D11B0}" type="pres">
      <dgm:prSet presAssocID="{7A2AC2EA-B31E-44E2-A206-F98E1963B03F}" presName="compositeShape" presStyleCnt="0">
        <dgm:presLayoutVars>
          <dgm:chMax val="7"/>
          <dgm:dir/>
          <dgm:resizeHandles val="exact"/>
        </dgm:presLayoutVars>
      </dgm:prSet>
      <dgm:spPr/>
    </dgm:pt>
    <dgm:pt modelId="{85DE1EB7-252C-4BE0-83AF-135872780C25}" type="pres">
      <dgm:prSet presAssocID="{7A2AC2EA-B31E-44E2-A206-F98E1963B03F}" presName="wedge1" presStyleLbl="node1" presStyleIdx="0" presStyleCnt="2"/>
      <dgm:spPr/>
    </dgm:pt>
    <dgm:pt modelId="{FA59F864-A52F-43FC-AF7B-F2AE0439446F}" type="pres">
      <dgm:prSet presAssocID="{7A2AC2EA-B31E-44E2-A206-F98E1963B03F}" presName="dummy1a" presStyleCnt="0"/>
      <dgm:spPr/>
    </dgm:pt>
    <dgm:pt modelId="{0EA12B52-AAA0-427E-9467-5A3341A707D4}" type="pres">
      <dgm:prSet presAssocID="{7A2AC2EA-B31E-44E2-A206-F98E1963B03F}" presName="dummy1b" presStyleCnt="0"/>
      <dgm:spPr/>
    </dgm:pt>
    <dgm:pt modelId="{E070A285-66C3-444E-ADB7-F7354DAE005D}" type="pres">
      <dgm:prSet presAssocID="{7A2AC2EA-B31E-44E2-A206-F98E1963B03F}" presName="wedge1Tx" presStyleLbl="node1" presStyleIdx="0" presStyleCnt="2">
        <dgm:presLayoutVars>
          <dgm:chMax val="0"/>
          <dgm:chPref val="0"/>
          <dgm:bulletEnabled val="1"/>
        </dgm:presLayoutVars>
      </dgm:prSet>
      <dgm:spPr/>
    </dgm:pt>
    <dgm:pt modelId="{6CE3FEF6-8185-4015-9D7A-DC184B320E41}" type="pres">
      <dgm:prSet presAssocID="{7A2AC2EA-B31E-44E2-A206-F98E1963B03F}" presName="wedge2" presStyleLbl="node1" presStyleIdx="1" presStyleCnt="2"/>
      <dgm:spPr/>
    </dgm:pt>
    <dgm:pt modelId="{0E360DF5-F582-4A99-85D5-74F2D60D1D43}" type="pres">
      <dgm:prSet presAssocID="{7A2AC2EA-B31E-44E2-A206-F98E1963B03F}" presName="dummy2a" presStyleCnt="0"/>
      <dgm:spPr/>
    </dgm:pt>
    <dgm:pt modelId="{B86CC499-B9F8-4FD4-85C1-CB7635BE7CD1}" type="pres">
      <dgm:prSet presAssocID="{7A2AC2EA-B31E-44E2-A206-F98E1963B03F}" presName="dummy2b" presStyleCnt="0"/>
      <dgm:spPr/>
    </dgm:pt>
    <dgm:pt modelId="{035C9256-37B8-45AA-850A-15B7962E501B}" type="pres">
      <dgm:prSet presAssocID="{7A2AC2EA-B31E-44E2-A206-F98E1963B03F}" presName="wedge2Tx" presStyleLbl="node1" presStyleIdx="1" presStyleCnt="2">
        <dgm:presLayoutVars>
          <dgm:chMax val="0"/>
          <dgm:chPref val="0"/>
          <dgm:bulletEnabled val="1"/>
        </dgm:presLayoutVars>
      </dgm:prSet>
      <dgm:spPr/>
    </dgm:pt>
    <dgm:pt modelId="{17152529-D875-4705-BB2D-BD2E9A698A69}" type="pres">
      <dgm:prSet presAssocID="{586546D3-5EFF-459D-9D51-3689C9C9AF30}" presName="arrowWedge1" presStyleLbl="fgSibTrans2D1" presStyleIdx="0" presStyleCnt="2" custLinFactNeighborX="-537" custLinFactNeighborY="358"/>
      <dgm:spPr/>
    </dgm:pt>
    <dgm:pt modelId="{4662C922-EE60-416F-A00A-2F4213C15196}" type="pres">
      <dgm:prSet presAssocID="{30EDA2AE-9A28-42DA-AA00-EDC45839567A}" presName="arrowWedge2" presStyleLbl="fgSibTrans2D1" presStyleIdx="1" presStyleCnt="2" custLinFactNeighborX="0"/>
      <dgm:spPr/>
    </dgm:pt>
  </dgm:ptLst>
  <dgm:cxnLst>
    <dgm:cxn modelId="{5C505A03-660D-484D-AC4D-5B5B7DDC3056}" type="presOf" srcId="{B08C4A5B-7191-455D-8F5F-9423383E3A7F}" destId="{035C9256-37B8-45AA-850A-15B7962E501B}" srcOrd="1" destOrd="0" presId="urn:microsoft.com/office/officeart/2005/8/layout/cycle8"/>
    <dgm:cxn modelId="{88661105-A94F-42FF-BF17-49C74AAA4A6E}" type="presOf" srcId="{7A2AC2EA-B31E-44E2-A206-F98E1963B03F}" destId="{91C18982-2E7E-456A-9FDE-A5AFC72D11B0}" srcOrd="0" destOrd="0" presId="urn:microsoft.com/office/officeart/2005/8/layout/cycle8"/>
    <dgm:cxn modelId="{504A5517-1668-423B-B426-ED29B3572CAC}" srcId="{7A2AC2EA-B31E-44E2-A206-F98E1963B03F}" destId="{4C80B0BA-0636-4628-B092-AD4A0BA5C341}" srcOrd="0" destOrd="0" parTransId="{BB47D613-DEAD-400C-9DAB-041E0C1D1D69}" sibTransId="{586546D3-5EFF-459D-9D51-3689C9C9AF30}"/>
    <dgm:cxn modelId="{1E161220-507B-4FED-AB2F-006A9EB27BDE}" type="presOf" srcId="{4C80B0BA-0636-4628-B092-AD4A0BA5C341}" destId="{85DE1EB7-252C-4BE0-83AF-135872780C25}" srcOrd="0" destOrd="0" presId="urn:microsoft.com/office/officeart/2005/8/layout/cycle8"/>
    <dgm:cxn modelId="{DA1D3A2B-F40A-4C23-8F28-A9DE60992E70}" type="presOf" srcId="{B08C4A5B-7191-455D-8F5F-9423383E3A7F}" destId="{6CE3FEF6-8185-4015-9D7A-DC184B320E41}" srcOrd="0" destOrd="0" presId="urn:microsoft.com/office/officeart/2005/8/layout/cycle8"/>
    <dgm:cxn modelId="{F0B45DAF-ECE0-46E7-AD59-8D3BB5565117}" type="presOf" srcId="{4C80B0BA-0636-4628-B092-AD4A0BA5C341}" destId="{E070A285-66C3-444E-ADB7-F7354DAE005D}" srcOrd="1" destOrd="0" presId="urn:microsoft.com/office/officeart/2005/8/layout/cycle8"/>
    <dgm:cxn modelId="{36C2DBE4-746D-4B91-B79B-B749E4C2A902}" srcId="{7A2AC2EA-B31E-44E2-A206-F98E1963B03F}" destId="{B08C4A5B-7191-455D-8F5F-9423383E3A7F}" srcOrd="1" destOrd="0" parTransId="{6A1A5B1F-C86C-4FE6-9ECF-7948FE0A1C4E}" sibTransId="{30EDA2AE-9A28-42DA-AA00-EDC45839567A}"/>
    <dgm:cxn modelId="{CBA03682-8CF7-4D23-89C1-55B01502510C}" type="presParOf" srcId="{91C18982-2E7E-456A-9FDE-A5AFC72D11B0}" destId="{85DE1EB7-252C-4BE0-83AF-135872780C25}" srcOrd="0" destOrd="0" presId="urn:microsoft.com/office/officeart/2005/8/layout/cycle8"/>
    <dgm:cxn modelId="{20F67B3B-A202-4997-8A4F-592AD7B3C1F0}" type="presParOf" srcId="{91C18982-2E7E-456A-9FDE-A5AFC72D11B0}" destId="{FA59F864-A52F-43FC-AF7B-F2AE0439446F}" srcOrd="1" destOrd="0" presId="urn:microsoft.com/office/officeart/2005/8/layout/cycle8"/>
    <dgm:cxn modelId="{69032098-CBFE-4B5F-8ECB-707C7F8D6B51}" type="presParOf" srcId="{91C18982-2E7E-456A-9FDE-A5AFC72D11B0}" destId="{0EA12B52-AAA0-427E-9467-5A3341A707D4}" srcOrd="2" destOrd="0" presId="urn:microsoft.com/office/officeart/2005/8/layout/cycle8"/>
    <dgm:cxn modelId="{089DA505-9582-44B3-BB66-DF073EC8BC37}" type="presParOf" srcId="{91C18982-2E7E-456A-9FDE-A5AFC72D11B0}" destId="{E070A285-66C3-444E-ADB7-F7354DAE005D}" srcOrd="3" destOrd="0" presId="urn:microsoft.com/office/officeart/2005/8/layout/cycle8"/>
    <dgm:cxn modelId="{19E05B1C-5FC8-4ECB-8F15-8E61822F167B}" type="presParOf" srcId="{91C18982-2E7E-456A-9FDE-A5AFC72D11B0}" destId="{6CE3FEF6-8185-4015-9D7A-DC184B320E41}" srcOrd="4" destOrd="0" presId="urn:microsoft.com/office/officeart/2005/8/layout/cycle8"/>
    <dgm:cxn modelId="{0A4E8B49-54E1-4D5B-912A-78A998FC4123}" type="presParOf" srcId="{91C18982-2E7E-456A-9FDE-A5AFC72D11B0}" destId="{0E360DF5-F582-4A99-85D5-74F2D60D1D43}" srcOrd="5" destOrd="0" presId="urn:microsoft.com/office/officeart/2005/8/layout/cycle8"/>
    <dgm:cxn modelId="{53D2CA06-4B69-4A04-A3BB-20804DA7E725}" type="presParOf" srcId="{91C18982-2E7E-456A-9FDE-A5AFC72D11B0}" destId="{B86CC499-B9F8-4FD4-85C1-CB7635BE7CD1}" srcOrd="6" destOrd="0" presId="urn:microsoft.com/office/officeart/2005/8/layout/cycle8"/>
    <dgm:cxn modelId="{82B7B41A-731C-4BC6-897A-D6FCE93872A2}" type="presParOf" srcId="{91C18982-2E7E-456A-9FDE-A5AFC72D11B0}" destId="{035C9256-37B8-45AA-850A-15B7962E501B}" srcOrd="7" destOrd="0" presId="urn:microsoft.com/office/officeart/2005/8/layout/cycle8"/>
    <dgm:cxn modelId="{2F9D3EE3-BDCC-4E4D-9789-97A6A7EE88CF}" type="presParOf" srcId="{91C18982-2E7E-456A-9FDE-A5AFC72D11B0}" destId="{17152529-D875-4705-BB2D-BD2E9A698A69}" srcOrd="8" destOrd="0" presId="urn:microsoft.com/office/officeart/2005/8/layout/cycle8"/>
    <dgm:cxn modelId="{1F5712A2-416F-486F-B622-F161031793FE}" type="presParOf" srcId="{91C18982-2E7E-456A-9FDE-A5AFC72D11B0}" destId="{4662C922-EE60-416F-A00A-2F4213C15196}" srcOrd="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2AC2EA-B31E-44E2-A206-F98E1963B03F}" type="doc">
      <dgm:prSet loTypeId="urn:microsoft.com/office/officeart/2005/8/layout/cycle8" loCatId="cycle" qsTypeId="urn:microsoft.com/office/officeart/2005/8/quickstyle/simple1" qsCatId="simple" csTypeId="urn:microsoft.com/office/officeart/2005/8/colors/accent1_2" csCatId="accent1" phldr="1"/>
      <dgm:spPr/>
    </dgm:pt>
    <dgm:pt modelId="{4C80B0BA-0636-4628-B092-AD4A0BA5C341}">
      <dgm:prSet phldrT="[Text]" custT="1"/>
      <dgm:spPr/>
      <dgm:t>
        <a:bodyPr/>
        <a:lstStyle/>
        <a:p>
          <a:r>
            <a:rPr lang="en-GB" sz="1200" b="1">
              <a:solidFill>
                <a:schemeClr val="bg1"/>
              </a:solidFill>
              <a:latin typeface="Proxima"/>
            </a:rPr>
            <a:t>Evaluation</a:t>
          </a:r>
        </a:p>
        <a:p>
          <a:r>
            <a:rPr lang="en-GB" sz="1200">
              <a:solidFill>
                <a:schemeClr val="bg1"/>
              </a:solidFill>
              <a:latin typeface="Proxima"/>
            </a:rPr>
            <a:t>Locally determined. Explanations of change. Explanatory frameworks</a:t>
          </a:r>
        </a:p>
      </dgm:t>
    </dgm:pt>
    <dgm:pt modelId="{BB47D613-DEAD-400C-9DAB-041E0C1D1D69}" type="parTrans" cxnId="{504A5517-1668-423B-B426-ED29B3572CAC}">
      <dgm:prSet/>
      <dgm:spPr/>
      <dgm:t>
        <a:bodyPr/>
        <a:lstStyle/>
        <a:p>
          <a:endParaRPr lang="en-GB"/>
        </a:p>
      </dgm:t>
    </dgm:pt>
    <dgm:pt modelId="{586546D3-5EFF-459D-9D51-3689C9C9AF30}" type="sibTrans" cxnId="{504A5517-1668-423B-B426-ED29B3572CAC}">
      <dgm:prSet/>
      <dgm:spPr/>
      <dgm:t>
        <a:bodyPr/>
        <a:lstStyle/>
        <a:p>
          <a:endParaRPr lang="en-GB"/>
        </a:p>
      </dgm:t>
    </dgm:pt>
    <dgm:pt modelId="{B08C4A5B-7191-455D-8F5F-9423383E3A7F}">
      <dgm:prSet phldrT="[Text]" custT="1"/>
      <dgm:spPr/>
      <dgm:t>
        <a:bodyPr/>
        <a:lstStyle/>
        <a:p>
          <a:r>
            <a:rPr lang="en-GB" sz="1200" b="1">
              <a:solidFill>
                <a:schemeClr val="bg1"/>
              </a:solidFill>
              <a:latin typeface="Proxima"/>
            </a:rPr>
            <a:t>Action</a:t>
          </a:r>
        </a:p>
        <a:p>
          <a:r>
            <a:rPr lang="en-GB" sz="1200">
              <a:solidFill>
                <a:schemeClr val="bg1"/>
              </a:solidFill>
              <a:latin typeface="Proxima"/>
            </a:rPr>
            <a:t>Multi-partner practice and collaboration Community practice and initiatives.</a:t>
          </a:r>
        </a:p>
      </dgm:t>
    </dgm:pt>
    <dgm:pt modelId="{6A1A5B1F-C86C-4FE6-9ECF-7948FE0A1C4E}" type="parTrans" cxnId="{36C2DBE4-746D-4B91-B79B-B749E4C2A902}">
      <dgm:prSet/>
      <dgm:spPr/>
      <dgm:t>
        <a:bodyPr/>
        <a:lstStyle/>
        <a:p>
          <a:endParaRPr lang="en-GB"/>
        </a:p>
      </dgm:t>
    </dgm:pt>
    <dgm:pt modelId="{30EDA2AE-9A28-42DA-AA00-EDC45839567A}" type="sibTrans" cxnId="{36C2DBE4-746D-4B91-B79B-B749E4C2A902}">
      <dgm:prSet/>
      <dgm:spPr/>
      <dgm:t>
        <a:bodyPr/>
        <a:lstStyle/>
        <a:p>
          <a:endParaRPr lang="en-GB"/>
        </a:p>
      </dgm:t>
    </dgm:pt>
    <dgm:pt modelId="{91C18982-2E7E-456A-9FDE-A5AFC72D11B0}" type="pres">
      <dgm:prSet presAssocID="{7A2AC2EA-B31E-44E2-A206-F98E1963B03F}" presName="compositeShape" presStyleCnt="0">
        <dgm:presLayoutVars>
          <dgm:chMax val="7"/>
          <dgm:dir/>
          <dgm:resizeHandles val="exact"/>
        </dgm:presLayoutVars>
      </dgm:prSet>
      <dgm:spPr/>
    </dgm:pt>
    <dgm:pt modelId="{85DE1EB7-252C-4BE0-83AF-135872780C25}" type="pres">
      <dgm:prSet presAssocID="{7A2AC2EA-B31E-44E2-A206-F98E1963B03F}" presName="wedge1" presStyleLbl="node1" presStyleIdx="0" presStyleCnt="2"/>
      <dgm:spPr/>
    </dgm:pt>
    <dgm:pt modelId="{FA59F864-A52F-43FC-AF7B-F2AE0439446F}" type="pres">
      <dgm:prSet presAssocID="{7A2AC2EA-B31E-44E2-A206-F98E1963B03F}" presName="dummy1a" presStyleCnt="0"/>
      <dgm:spPr/>
    </dgm:pt>
    <dgm:pt modelId="{0EA12B52-AAA0-427E-9467-5A3341A707D4}" type="pres">
      <dgm:prSet presAssocID="{7A2AC2EA-B31E-44E2-A206-F98E1963B03F}" presName="dummy1b" presStyleCnt="0"/>
      <dgm:spPr/>
    </dgm:pt>
    <dgm:pt modelId="{E070A285-66C3-444E-ADB7-F7354DAE005D}" type="pres">
      <dgm:prSet presAssocID="{7A2AC2EA-B31E-44E2-A206-F98E1963B03F}" presName="wedge1Tx" presStyleLbl="node1" presStyleIdx="0" presStyleCnt="2">
        <dgm:presLayoutVars>
          <dgm:chMax val="0"/>
          <dgm:chPref val="0"/>
          <dgm:bulletEnabled val="1"/>
        </dgm:presLayoutVars>
      </dgm:prSet>
      <dgm:spPr/>
    </dgm:pt>
    <dgm:pt modelId="{6CE3FEF6-8185-4015-9D7A-DC184B320E41}" type="pres">
      <dgm:prSet presAssocID="{7A2AC2EA-B31E-44E2-A206-F98E1963B03F}" presName="wedge2" presStyleLbl="node1" presStyleIdx="1" presStyleCnt="2"/>
      <dgm:spPr/>
    </dgm:pt>
    <dgm:pt modelId="{0E360DF5-F582-4A99-85D5-74F2D60D1D43}" type="pres">
      <dgm:prSet presAssocID="{7A2AC2EA-B31E-44E2-A206-F98E1963B03F}" presName="dummy2a" presStyleCnt="0"/>
      <dgm:spPr/>
    </dgm:pt>
    <dgm:pt modelId="{B86CC499-B9F8-4FD4-85C1-CB7635BE7CD1}" type="pres">
      <dgm:prSet presAssocID="{7A2AC2EA-B31E-44E2-A206-F98E1963B03F}" presName="dummy2b" presStyleCnt="0"/>
      <dgm:spPr/>
    </dgm:pt>
    <dgm:pt modelId="{035C9256-37B8-45AA-850A-15B7962E501B}" type="pres">
      <dgm:prSet presAssocID="{7A2AC2EA-B31E-44E2-A206-F98E1963B03F}" presName="wedge2Tx" presStyleLbl="node1" presStyleIdx="1" presStyleCnt="2">
        <dgm:presLayoutVars>
          <dgm:chMax val="0"/>
          <dgm:chPref val="0"/>
          <dgm:bulletEnabled val="1"/>
        </dgm:presLayoutVars>
      </dgm:prSet>
      <dgm:spPr/>
    </dgm:pt>
    <dgm:pt modelId="{17152529-D875-4705-BB2D-BD2E9A698A69}" type="pres">
      <dgm:prSet presAssocID="{586546D3-5EFF-459D-9D51-3689C9C9AF30}" presName="arrowWedge1" presStyleLbl="fgSibTrans2D1" presStyleIdx="0" presStyleCnt="2" custLinFactNeighborX="576" custLinFactNeighborY="358"/>
      <dgm:spPr/>
    </dgm:pt>
    <dgm:pt modelId="{4662C922-EE60-416F-A00A-2F4213C15196}" type="pres">
      <dgm:prSet presAssocID="{30EDA2AE-9A28-42DA-AA00-EDC45839567A}" presName="arrowWedge2" presStyleLbl="fgSibTrans2D1" presStyleIdx="1" presStyleCnt="2"/>
      <dgm:spPr/>
    </dgm:pt>
  </dgm:ptLst>
  <dgm:cxnLst>
    <dgm:cxn modelId="{5C505A03-660D-484D-AC4D-5B5B7DDC3056}" type="presOf" srcId="{B08C4A5B-7191-455D-8F5F-9423383E3A7F}" destId="{035C9256-37B8-45AA-850A-15B7962E501B}" srcOrd="1" destOrd="0" presId="urn:microsoft.com/office/officeart/2005/8/layout/cycle8"/>
    <dgm:cxn modelId="{88661105-A94F-42FF-BF17-49C74AAA4A6E}" type="presOf" srcId="{7A2AC2EA-B31E-44E2-A206-F98E1963B03F}" destId="{91C18982-2E7E-456A-9FDE-A5AFC72D11B0}" srcOrd="0" destOrd="0" presId="urn:microsoft.com/office/officeart/2005/8/layout/cycle8"/>
    <dgm:cxn modelId="{504A5517-1668-423B-B426-ED29B3572CAC}" srcId="{7A2AC2EA-B31E-44E2-A206-F98E1963B03F}" destId="{4C80B0BA-0636-4628-B092-AD4A0BA5C341}" srcOrd="0" destOrd="0" parTransId="{BB47D613-DEAD-400C-9DAB-041E0C1D1D69}" sibTransId="{586546D3-5EFF-459D-9D51-3689C9C9AF30}"/>
    <dgm:cxn modelId="{1E161220-507B-4FED-AB2F-006A9EB27BDE}" type="presOf" srcId="{4C80B0BA-0636-4628-B092-AD4A0BA5C341}" destId="{85DE1EB7-252C-4BE0-83AF-135872780C25}" srcOrd="0" destOrd="0" presId="urn:microsoft.com/office/officeart/2005/8/layout/cycle8"/>
    <dgm:cxn modelId="{DA1D3A2B-F40A-4C23-8F28-A9DE60992E70}" type="presOf" srcId="{B08C4A5B-7191-455D-8F5F-9423383E3A7F}" destId="{6CE3FEF6-8185-4015-9D7A-DC184B320E41}" srcOrd="0" destOrd="0" presId="urn:microsoft.com/office/officeart/2005/8/layout/cycle8"/>
    <dgm:cxn modelId="{F0B45DAF-ECE0-46E7-AD59-8D3BB5565117}" type="presOf" srcId="{4C80B0BA-0636-4628-B092-AD4A0BA5C341}" destId="{E070A285-66C3-444E-ADB7-F7354DAE005D}" srcOrd="1" destOrd="0" presId="urn:microsoft.com/office/officeart/2005/8/layout/cycle8"/>
    <dgm:cxn modelId="{36C2DBE4-746D-4B91-B79B-B749E4C2A902}" srcId="{7A2AC2EA-B31E-44E2-A206-F98E1963B03F}" destId="{B08C4A5B-7191-455D-8F5F-9423383E3A7F}" srcOrd="1" destOrd="0" parTransId="{6A1A5B1F-C86C-4FE6-9ECF-7948FE0A1C4E}" sibTransId="{30EDA2AE-9A28-42DA-AA00-EDC45839567A}"/>
    <dgm:cxn modelId="{CBA03682-8CF7-4D23-89C1-55B01502510C}" type="presParOf" srcId="{91C18982-2E7E-456A-9FDE-A5AFC72D11B0}" destId="{85DE1EB7-252C-4BE0-83AF-135872780C25}" srcOrd="0" destOrd="0" presId="urn:microsoft.com/office/officeart/2005/8/layout/cycle8"/>
    <dgm:cxn modelId="{20F67B3B-A202-4997-8A4F-592AD7B3C1F0}" type="presParOf" srcId="{91C18982-2E7E-456A-9FDE-A5AFC72D11B0}" destId="{FA59F864-A52F-43FC-AF7B-F2AE0439446F}" srcOrd="1" destOrd="0" presId="urn:microsoft.com/office/officeart/2005/8/layout/cycle8"/>
    <dgm:cxn modelId="{69032098-CBFE-4B5F-8ECB-707C7F8D6B51}" type="presParOf" srcId="{91C18982-2E7E-456A-9FDE-A5AFC72D11B0}" destId="{0EA12B52-AAA0-427E-9467-5A3341A707D4}" srcOrd="2" destOrd="0" presId="urn:microsoft.com/office/officeart/2005/8/layout/cycle8"/>
    <dgm:cxn modelId="{089DA505-9582-44B3-BB66-DF073EC8BC37}" type="presParOf" srcId="{91C18982-2E7E-456A-9FDE-A5AFC72D11B0}" destId="{E070A285-66C3-444E-ADB7-F7354DAE005D}" srcOrd="3" destOrd="0" presId="urn:microsoft.com/office/officeart/2005/8/layout/cycle8"/>
    <dgm:cxn modelId="{19E05B1C-5FC8-4ECB-8F15-8E61822F167B}" type="presParOf" srcId="{91C18982-2E7E-456A-9FDE-A5AFC72D11B0}" destId="{6CE3FEF6-8185-4015-9D7A-DC184B320E41}" srcOrd="4" destOrd="0" presId="urn:microsoft.com/office/officeart/2005/8/layout/cycle8"/>
    <dgm:cxn modelId="{0A4E8B49-54E1-4D5B-912A-78A998FC4123}" type="presParOf" srcId="{91C18982-2E7E-456A-9FDE-A5AFC72D11B0}" destId="{0E360DF5-F582-4A99-85D5-74F2D60D1D43}" srcOrd="5" destOrd="0" presId="urn:microsoft.com/office/officeart/2005/8/layout/cycle8"/>
    <dgm:cxn modelId="{53D2CA06-4B69-4A04-A3BB-20804DA7E725}" type="presParOf" srcId="{91C18982-2E7E-456A-9FDE-A5AFC72D11B0}" destId="{B86CC499-B9F8-4FD4-85C1-CB7635BE7CD1}" srcOrd="6" destOrd="0" presId="urn:microsoft.com/office/officeart/2005/8/layout/cycle8"/>
    <dgm:cxn modelId="{82B7B41A-731C-4BC6-897A-D6FCE93872A2}" type="presParOf" srcId="{91C18982-2E7E-456A-9FDE-A5AFC72D11B0}" destId="{035C9256-37B8-45AA-850A-15B7962E501B}" srcOrd="7" destOrd="0" presId="urn:microsoft.com/office/officeart/2005/8/layout/cycle8"/>
    <dgm:cxn modelId="{2F9D3EE3-BDCC-4E4D-9789-97A6A7EE88CF}" type="presParOf" srcId="{91C18982-2E7E-456A-9FDE-A5AFC72D11B0}" destId="{17152529-D875-4705-BB2D-BD2E9A698A69}" srcOrd="8" destOrd="0" presId="urn:microsoft.com/office/officeart/2005/8/layout/cycle8"/>
    <dgm:cxn modelId="{1F5712A2-416F-486F-B622-F161031793FE}" type="presParOf" srcId="{91C18982-2E7E-456A-9FDE-A5AFC72D11B0}" destId="{4662C922-EE60-416F-A00A-2F4213C15196}" srcOrd="9"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E1EB7-252C-4BE0-83AF-135872780C25}">
      <dsp:nvSpPr>
        <dsp:cNvPr id="0" name=""/>
        <dsp:cNvSpPr/>
      </dsp:nvSpPr>
      <dsp:spPr>
        <a:xfrm>
          <a:off x="609550" y="215525"/>
          <a:ext cx="2452018" cy="2452018"/>
        </a:xfrm>
        <a:prstGeom prst="pie">
          <a:avLst>
            <a:gd name="adj1" fmla="val 16200000"/>
            <a:gd name="adj2" fmla="val 540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a:solidFill>
                <a:schemeClr val="bg1"/>
              </a:solidFill>
              <a:latin typeface="Proxima"/>
            </a:rPr>
            <a:t>Pathways to </a:t>
          </a:r>
          <a:r>
            <a:rPr lang="en-GB" sz="1200" kern="1200">
              <a:solidFill>
                <a:schemeClr val="bg1"/>
              </a:solidFill>
              <a:latin typeface="Proxima"/>
              <a:ea typeface="+mn-ea"/>
              <a:cs typeface="+mn-cs"/>
            </a:rPr>
            <a:t>impact</a:t>
          </a:r>
        </a:p>
        <a:p>
          <a:pPr marL="0" lvl="0" indent="0" algn="ctr" defTabSz="533400">
            <a:lnSpc>
              <a:spcPct val="90000"/>
            </a:lnSpc>
            <a:spcBef>
              <a:spcPct val="0"/>
            </a:spcBef>
            <a:spcAft>
              <a:spcPct val="35000"/>
            </a:spcAft>
            <a:buNone/>
          </a:pPr>
          <a:r>
            <a:rPr lang="en-GB" sz="1200" kern="1200">
              <a:solidFill>
                <a:schemeClr val="bg1"/>
              </a:solidFill>
              <a:latin typeface="Proxima"/>
            </a:rPr>
            <a:t>Complex case comparison utilising CCA</a:t>
          </a:r>
          <a:endParaRPr lang="en-GB" sz="1200" b="1" kern="1200">
            <a:solidFill>
              <a:schemeClr val="bg1"/>
            </a:solidFill>
            <a:latin typeface="Proxima"/>
          </a:endParaRPr>
        </a:p>
      </dsp:txBody>
      <dsp:txXfrm>
        <a:off x="1949403" y="857720"/>
        <a:ext cx="875721" cy="1167628"/>
      </dsp:txXfrm>
    </dsp:sp>
    <dsp:sp modelId="{6CE3FEF6-8185-4015-9D7A-DC184B320E41}">
      <dsp:nvSpPr>
        <dsp:cNvPr id="0" name=""/>
        <dsp:cNvSpPr/>
      </dsp:nvSpPr>
      <dsp:spPr>
        <a:xfrm>
          <a:off x="492787" y="215525"/>
          <a:ext cx="2452018" cy="2452018"/>
        </a:xfrm>
        <a:prstGeom prst="pie">
          <a:avLst>
            <a:gd name="adj1" fmla="val 54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a:solidFill>
                <a:schemeClr val="bg1"/>
              </a:solidFill>
              <a:latin typeface="Proxima"/>
            </a:rPr>
            <a:t>Synthesis</a:t>
          </a:r>
        </a:p>
        <a:p>
          <a:pPr marL="0" lvl="0" indent="0" algn="ctr" defTabSz="533400">
            <a:lnSpc>
              <a:spcPct val="90000"/>
            </a:lnSpc>
            <a:spcBef>
              <a:spcPct val="0"/>
            </a:spcBef>
            <a:spcAft>
              <a:spcPct val="35000"/>
            </a:spcAft>
            <a:buNone/>
          </a:pPr>
          <a:r>
            <a:rPr lang="en-GB" sz="1200" kern="1200">
              <a:solidFill>
                <a:schemeClr val="bg1"/>
              </a:solidFill>
              <a:latin typeface="Proxima"/>
            </a:rPr>
            <a:t>Realist synthesis</a:t>
          </a:r>
        </a:p>
        <a:p>
          <a:pPr marL="0" lvl="0" indent="0" algn="ctr" defTabSz="533400">
            <a:lnSpc>
              <a:spcPct val="90000"/>
            </a:lnSpc>
            <a:spcBef>
              <a:spcPct val="0"/>
            </a:spcBef>
            <a:spcAft>
              <a:spcPct val="35000"/>
            </a:spcAft>
            <a:buNone/>
          </a:pPr>
          <a:r>
            <a:rPr lang="en-GB" sz="1200" kern="1200">
              <a:solidFill>
                <a:schemeClr val="bg1"/>
              </a:solidFill>
              <a:latin typeface="Proxima"/>
            </a:rPr>
            <a:t>Overarching Conceptual Framework</a:t>
          </a:r>
          <a:endParaRPr lang="en-GB" sz="1200" b="1" kern="1200">
            <a:solidFill>
              <a:schemeClr val="bg1"/>
            </a:solidFill>
            <a:latin typeface="Proxima"/>
          </a:endParaRPr>
        </a:p>
      </dsp:txBody>
      <dsp:txXfrm>
        <a:off x="729232" y="857720"/>
        <a:ext cx="875721" cy="1167628"/>
      </dsp:txXfrm>
    </dsp:sp>
    <dsp:sp modelId="{17152529-D875-4705-BB2D-BD2E9A698A69}">
      <dsp:nvSpPr>
        <dsp:cNvPr id="0" name=""/>
        <dsp:cNvSpPr/>
      </dsp:nvSpPr>
      <dsp:spPr>
        <a:xfrm>
          <a:off x="442961" y="73599"/>
          <a:ext cx="2755602" cy="2755602"/>
        </a:xfrm>
        <a:prstGeom prst="circularArrow">
          <a:avLst>
            <a:gd name="adj1" fmla="val 5085"/>
            <a:gd name="adj2" fmla="val 327528"/>
            <a:gd name="adj3" fmla="val 5072472"/>
            <a:gd name="adj4" fmla="val 162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62C922-EE60-416F-A00A-2F4213C15196}">
      <dsp:nvSpPr>
        <dsp:cNvPr id="0" name=""/>
        <dsp:cNvSpPr/>
      </dsp:nvSpPr>
      <dsp:spPr>
        <a:xfrm>
          <a:off x="340996" y="63733"/>
          <a:ext cx="2755602" cy="2755602"/>
        </a:xfrm>
        <a:prstGeom prst="circularArrow">
          <a:avLst>
            <a:gd name="adj1" fmla="val 5085"/>
            <a:gd name="adj2" fmla="val 327528"/>
            <a:gd name="adj3" fmla="val 15872472"/>
            <a:gd name="adj4" fmla="val 54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E1EB7-252C-4BE0-83AF-135872780C25}">
      <dsp:nvSpPr>
        <dsp:cNvPr id="0" name=""/>
        <dsp:cNvSpPr/>
      </dsp:nvSpPr>
      <dsp:spPr>
        <a:xfrm>
          <a:off x="609550" y="215525"/>
          <a:ext cx="2452018" cy="2452018"/>
        </a:xfrm>
        <a:prstGeom prst="pie">
          <a:avLst>
            <a:gd name="adj1" fmla="val 1620000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a:solidFill>
                <a:schemeClr val="bg1"/>
              </a:solidFill>
              <a:latin typeface="Proxima"/>
            </a:rPr>
            <a:t>Evaluation</a:t>
          </a:r>
        </a:p>
        <a:p>
          <a:pPr marL="0" lvl="0" indent="0" algn="ctr" defTabSz="533400">
            <a:lnSpc>
              <a:spcPct val="90000"/>
            </a:lnSpc>
            <a:spcBef>
              <a:spcPct val="0"/>
            </a:spcBef>
            <a:spcAft>
              <a:spcPct val="35000"/>
            </a:spcAft>
            <a:buNone/>
          </a:pPr>
          <a:r>
            <a:rPr lang="en-GB" sz="1200" kern="1200">
              <a:solidFill>
                <a:schemeClr val="bg1"/>
              </a:solidFill>
              <a:latin typeface="Proxima"/>
            </a:rPr>
            <a:t>Locally determined. Explanations of change. Explanatory frameworks</a:t>
          </a:r>
        </a:p>
      </dsp:txBody>
      <dsp:txXfrm>
        <a:off x="1949403" y="857720"/>
        <a:ext cx="875721" cy="1167628"/>
      </dsp:txXfrm>
    </dsp:sp>
    <dsp:sp modelId="{6CE3FEF6-8185-4015-9D7A-DC184B320E41}">
      <dsp:nvSpPr>
        <dsp:cNvPr id="0" name=""/>
        <dsp:cNvSpPr/>
      </dsp:nvSpPr>
      <dsp:spPr>
        <a:xfrm>
          <a:off x="492787" y="215525"/>
          <a:ext cx="2452018" cy="245201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a:solidFill>
                <a:schemeClr val="bg1"/>
              </a:solidFill>
              <a:latin typeface="Proxima"/>
            </a:rPr>
            <a:t>Action</a:t>
          </a:r>
        </a:p>
        <a:p>
          <a:pPr marL="0" lvl="0" indent="0" algn="ctr" defTabSz="533400">
            <a:lnSpc>
              <a:spcPct val="90000"/>
            </a:lnSpc>
            <a:spcBef>
              <a:spcPct val="0"/>
            </a:spcBef>
            <a:spcAft>
              <a:spcPct val="35000"/>
            </a:spcAft>
            <a:buNone/>
          </a:pPr>
          <a:r>
            <a:rPr lang="en-GB" sz="1200" kern="1200">
              <a:solidFill>
                <a:schemeClr val="bg1"/>
              </a:solidFill>
              <a:latin typeface="Proxima"/>
            </a:rPr>
            <a:t>Multi-partner practice and collaboration Community practice and initiatives.</a:t>
          </a:r>
        </a:p>
      </dsp:txBody>
      <dsp:txXfrm>
        <a:off x="729232" y="857720"/>
        <a:ext cx="875721" cy="1167628"/>
      </dsp:txXfrm>
    </dsp:sp>
    <dsp:sp modelId="{17152529-D875-4705-BB2D-BD2E9A698A69}">
      <dsp:nvSpPr>
        <dsp:cNvPr id="0" name=""/>
        <dsp:cNvSpPr/>
      </dsp:nvSpPr>
      <dsp:spPr>
        <a:xfrm>
          <a:off x="473631" y="73599"/>
          <a:ext cx="2755602" cy="2755602"/>
        </a:xfrm>
        <a:prstGeom prst="circularArrow">
          <a:avLst>
            <a:gd name="adj1" fmla="val 5085"/>
            <a:gd name="adj2" fmla="val 327528"/>
            <a:gd name="adj3" fmla="val 50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62C922-EE60-416F-A00A-2F4213C15196}">
      <dsp:nvSpPr>
        <dsp:cNvPr id="0" name=""/>
        <dsp:cNvSpPr/>
      </dsp:nvSpPr>
      <dsp:spPr>
        <a:xfrm>
          <a:off x="340996" y="63733"/>
          <a:ext cx="2755602" cy="2755602"/>
        </a:xfrm>
        <a:prstGeom prst="circularArrow">
          <a:avLst>
            <a:gd name="adj1" fmla="val 5085"/>
            <a:gd name="adj2" fmla="val 327528"/>
            <a:gd name="adj3" fmla="val 158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030288" y="1241425"/>
            <a:ext cx="473710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03F46-128D-FEDC-DEE1-BA909AF60B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7FC9AE-F02E-7926-CF7D-5FB210F19596}"/>
              </a:ext>
            </a:extLst>
          </p:cNvPr>
          <p:cNvSpPr>
            <a:spLocks noGrp="1" noRot="1" noChangeAspect="1"/>
          </p:cNvSpPr>
          <p:nvPr>
            <p:ph type="sldImg"/>
          </p:nvPr>
        </p:nvSpPr>
        <p:spPr>
          <a:xfrm>
            <a:off x="1165225" y="1241425"/>
            <a:ext cx="4467225" cy="3349625"/>
          </a:xfrm>
        </p:spPr>
      </p:sp>
      <p:sp>
        <p:nvSpPr>
          <p:cNvPr id="3" name="Notes Placeholder 2">
            <a:extLst>
              <a:ext uri="{FF2B5EF4-FFF2-40B4-BE49-F238E27FC236}">
                <a16:creationId xmlns:a16="http://schemas.microsoft.com/office/drawing/2014/main" id="{03988C06-867F-D31C-D049-4897CFC1FACB}"/>
              </a:ext>
            </a:extLst>
          </p:cNvPr>
          <p:cNvSpPr>
            <a:spLocks noGrp="1"/>
          </p:cNvSpPr>
          <p:nvPr>
            <p:ph type="body" idx="1"/>
          </p:nvPr>
        </p:nvSpPr>
        <p:spPr/>
        <p:txBody>
          <a:bodyPr/>
          <a:lstStyle/>
          <a:p>
            <a:endParaRPr lang="en-GB" sz="1800" b="0" u="none">
              <a:solidFill>
                <a:srgbClr val="2F469C"/>
              </a:solidFill>
              <a:latin typeface="Arial Black"/>
            </a:endParaRPr>
          </a:p>
        </p:txBody>
      </p:sp>
      <p:sp>
        <p:nvSpPr>
          <p:cNvPr id="4" name="Slide Number Placeholder 3">
            <a:extLst>
              <a:ext uri="{FF2B5EF4-FFF2-40B4-BE49-F238E27FC236}">
                <a16:creationId xmlns:a16="http://schemas.microsoft.com/office/drawing/2014/main" id="{95488767-161E-87B6-AF67-D6F21B53DD1F}"/>
              </a:ext>
            </a:extLst>
          </p:cNvPr>
          <p:cNvSpPr>
            <a:spLocks noGrp="1"/>
          </p:cNvSpPr>
          <p:nvPr>
            <p:ph type="sldNum" sz="quarter" idx="5"/>
          </p:nvPr>
        </p:nvSpPr>
        <p:spPr/>
        <p:txBody>
          <a:bodyPr/>
          <a:lstStyle/>
          <a:p>
            <a:pPr marL="0" marR="0" lvl="0" indent="0" algn="r" defTabSz="1075334" rtl="0" eaLnBrk="1" fontAlgn="auto" latinLnBrk="0" hangingPunct="1">
              <a:lnSpc>
                <a:spcPct val="100000"/>
              </a:lnSpc>
              <a:spcBef>
                <a:spcPts val="0"/>
              </a:spcBef>
              <a:spcAft>
                <a:spcPts val="0"/>
              </a:spcAft>
              <a:buClrTx/>
              <a:buSzTx/>
              <a:buFontTx/>
              <a:buNone/>
              <a:tabLst/>
              <a:defRPr/>
            </a:pPr>
            <a:fld id="{66CB6E8C-1ABF-4D77-A6EE-E5C2241A62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75334"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2691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fce9cd8328_0_17: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g2fce9cd8328_0_17:notes"/>
          <p:cNvSpPr>
            <a:spLocks noGrp="1" noRot="1" noChangeAspect="1"/>
          </p:cNvSpPr>
          <p:nvPr>
            <p:ph type="sldImg" idx="2"/>
          </p:nvPr>
        </p:nvSpPr>
        <p:spPr>
          <a:xfrm>
            <a:off x="1030288" y="1241425"/>
            <a:ext cx="473710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843E4-BC3D-34A0-8C6A-E11F33D561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2BF037-5C7B-4536-4FF5-2B9097729532}"/>
              </a:ext>
            </a:extLst>
          </p:cNvPr>
          <p:cNvSpPr>
            <a:spLocks noGrp="1" noRot="1" noChangeAspect="1"/>
          </p:cNvSpPr>
          <p:nvPr>
            <p:ph type="sldImg"/>
          </p:nvPr>
        </p:nvSpPr>
        <p:spPr>
          <a:xfrm>
            <a:off x="1165225" y="1241425"/>
            <a:ext cx="4467225" cy="3349625"/>
          </a:xfrm>
        </p:spPr>
      </p:sp>
      <p:sp>
        <p:nvSpPr>
          <p:cNvPr id="3" name="Notes Placeholder 2">
            <a:extLst>
              <a:ext uri="{FF2B5EF4-FFF2-40B4-BE49-F238E27FC236}">
                <a16:creationId xmlns:a16="http://schemas.microsoft.com/office/drawing/2014/main" id="{5FFFF058-127F-F2E0-0002-22CDF25423CA}"/>
              </a:ext>
            </a:extLst>
          </p:cNvPr>
          <p:cNvSpPr>
            <a:spLocks noGrp="1"/>
          </p:cNvSpPr>
          <p:nvPr>
            <p:ph type="body" idx="1"/>
          </p:nvPr>
        </p:nvSpPr>
        <p:spPr/>
        <p:txBody>
          <a:bodyPr/>
          <a:lstStyle/>
          <a:p>
            <a:endParaRPr lang="en-GB" sz="1800" b="0" u="none">
              <a:solidFill>
                <a:srgbClr val="2F469C"/>
              </a:solidFill>
              <a:latin typeface="Arial Black"/>
            </a:endParaRPr>
          </a:p>
        </p:txBody>
      </p:sp>
      <p:sp>
        <p:nvSpPr>
          <p:cNvPr id="4" name="Slide Number Placeholder 3">
            <a:extLst>
              <a:ext uri="{FF2B5EF4-FFF2-40B4-BE49-F238E27FC236}">
                <a16:creationId xmlns:a16="http://schemas.microsoft.com/office/drawing/2014/main" id="{AFB03CEA-8D41-3D30-4994-FF777BD265D6}"/>
              </a:ext>
            </a:extLst>
          </p:cNvPr>
          <p:cNvSpPr>
            <a:spLocks noGrp="1"/>
          </p:cNvSpPr>
          <p:nvPr>
            <p:ph type="sldNum" sz="quarter" idx="5"/>
          </p:nvPr>
        </p:nvSpPr>
        <p:spPr/>
        <p:txBody>
          <a:bodyPr/>
          <a:lstStyle/>
          <a:p>
            <a:pPr marL="0" marR="0" lvl="0" indent="0" algn="r" defTabSz="1075334" rtl="0" eaLnBrk="1" fontAlgn="auto" latinLnBrk="0" hangingPunct="1">
              <a:lnSpc>
                <a:spcPct val="100000"/>
              </a:lnSpc>
              <a:spcBef>
                <a:spcPts val="0"/>
              </a:spcBef>
              <a:spcAft>
                <a:spcPts val="0"/>
              </a:spcAft>
              <a:buClrTx/>
              <a:buSzTx/>
              <a:buFontTx/>
              <a:buNone/>
              <a:tabLst/>
              <a:defRPr/>
            </a:pPr>
            <a:fld id="{66CB6E8C-1ABF-4D77-A6EE-E5C2241A62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75334"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173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BA2A5-0EF5-09E4-4393-75D1CE407A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E8E3B5-F091-3FA4-ED44-47D14489BB10}"/>
              </a:ext>
            </a:extLst>
          </p:cNvPr>
          <p:cNvSpPr>
            <a:spLocks noGrp="1" noRot="1" noChangeAspect="1"/>
          </p:cNvSpPr>
          <p:nvPr>
            <p:ph type="sldImg"/>
          </p:nvPr>
        </p:nvSpPr>
        <p:spPr>
          <a:xfrm>
            <a:off x="1165225" y="1241425"/>
            <a:ext cx="4467225" cy="3349625"/>
          </a:xfrm>
        </p:spPr>
      </p:sp>
      <p:sp>
        <p:nvSpPr>
          <p:cNvPr id="3" name="Notes Placeholder 2">
            <a:extLst>
              <a:ext uri="{FF2B5EF4-FFF2-40B4-BE49-F238E27FC236}">
                <a16:creationId xmlns:a16="http://schemas.microsoft.com/office/drawing/2014/main" id="{7F942232-5457-684C-4355-7FC82E5E1E28}"/>
              </a:ext>
            </a:extLst>
          </p:cNvPr>
          <p:cNvSpPr>
            <a:spLocks noGrp="1"/>
          </p:cNvSpPr>
          <p:nvPr>
            <p:ph type="body" idx="1"/>
          </p:nvPr>
        </p:nvSpPr>
        <p:spPr/>
        <p:txBody>
          <a:bodyPr/>
          <a:lstStyle/>
          <a:p>
            <a:r>
              <a:rPr lang="en-GB" sz="1800" b="1">
                <a:solidFill>
                  <a:schemeClr val="accent6"/>
                </a:solidFill>
              </a:rPr>
              <a:t>KEY MESSAGE: This is a signposting slide (do not spend long).</a:t>
            </a:r>
          </a:p>
          <a:p>
            <a:r>
              <a:rPr lang="en-GB" sz="1800" b="0">
                <a:solidFill>
                  <a:schemeClr val="accent6"/>
                </a:solidFill>
              </a:rPr>
              <a:t>You have probably seen earlier today and heard people talk about the conditions for tackling PA inequalities. </a:t>
            </a:r>
          </a:p>
          <a:p>
            <a:pPr marL="285750" indent="-285750">
              <a:buFont typeface="Arial" panose="020B0604020202020204" pitchFamily="34" charset="0"/>
              <a:buChar char="•"/>
            </a:pPr>
            <a:r>
              <a:rPr lang="en-GB" sz="1800">
                <a:solidFill>
                  <a:schemeClr val="accent6"/>
                </a:solidFill>
              </a:rPr>
              <a:t>Through our learning from places (the 12 LDPs), we have identified 9 conditions for tackling physical activity inequalities that may be relevant to your local learning. This is not a blueprint, but more of a scaffold or a framework for you to think about local learning and how to structure your evaluation. These conditions can be used to help us share and understand what we are seeing across places. This can be a useful tool for reflective partnership building in place.</a:t>
            </a:r>
          </a:p>
          <a:p>
            <a:pPr marL="285750" indent="-285750">
              <a:buFont typeface="Arial" panose="020B0604020202020204" pitchFamily="34" charset="0"/>
              <a:buChar char="•"/>
            </a:pPr>
            <a:r>
              <a:rPr lang="en-GB" sz="1800">
                <a:solidFill>
                  <a:schemeClr val="accent6"/>
                </a:solidFill>
              </a:rPr>
              <a:t>There is not time to talk through each condition in depth, however there is a link on the slide to a webpage with more descriptive depth on each condition. </a:t>
            </a:r>
          </a:p>
          <a:p>
            <a:pPr marL="285750" indent="-285750">
              <a:buFont typeface="Arial" panose="020B0604020202020204" pitchFamily="34" charset="0"/>
              <a:buChar char="•"/>
            </a:pPr>
            <a:endParaRPr lang="en-GB" sz="1800">
              <a:solidFill>
                <a:schemeClr val="accent6"/>
              </a:solidFill>
            </a:endParaRPr>
          </a:p>
          <a:p>
            <a:pPr marL="285750" indent="-285750">
              <a:buFont typeface="Arial" panose="020B0604020202020204" pitchFamily="34" charset="0"/>
              <a:buChar char="•"/>
            </a:pPr>
            <a:endParaRPr lang="en-GB" sz="1800">
              <a:solidFill>
                <a:schemeClr val="accent6"/>
              </a:solidFill>
            </a:endParaRPr>
          </a:p>
          <a:p>
            <a:pPr marL="0" indent="0">
              <a:buFont typeface="Arial" panose="020B0604020202020204" pitchFamily="34" charset="0"/>
              <a:buNone/>
            </a:pPr>
            <a:endParaRPr lang="en-GB" sz="1800">
              <a:solidFill>
                <a:schemeClr val="accent6"/>
              </a:solidFill>
            </a:endParaRPr>
          </a:p>
          <a:p>
            <a:pPr marL="0" indent="0">
              <a:buFont typeface="Arial" panose="020B0604020202020204" pitchFamily="34" charset="0"/>
              <a:buNone/>
            </a:pPr>
            <a:r>
              <a:rPr lang="en-GB" sz="1800">
                <a:solidFill>
                  <a:schemeClr val="accent6"/>
                </a:solidFill>
              </a:rPr>
              <a:t>(extra for facilitators)</a:t>
            </a:r>
          </a:p>
          <a:p>
            <a:pPr marL="0" indent="0">
              <a:buFont typeface="Arial" panose="020B0604020202020204" pitchFamily="34" charset="0"/>
              <a:buNone/>
            </a:pPr>
            <a:r>
              <a:rPr lang="en-GB" sz="1800" b="1">
                <a:solidFill>
                  <a:schemeClr val="accent6"/>
                </a:solidFill>
              </a:rPr>
              <a:t>EXAMPLE TO BRING TO LIFE:</a:t>
            </a:r>
            <a:endParaRPr lang="en-GB" sz="1800">
              <a:solidFill>
                <a:schemeClr val="accent6"/>
              </a:solidFill>
            </a:endParaRPr>
          </a:p>
          <a:p>
            <a:pPr marL="285750" indent="-285750">
              <a:buFont typeface="Arial" panose="020B0604020202020204" pitchFamily="34" charset="0"/>
              <a:buChar char="•"/>
            </a:pPr>
            <a:r>
              <a:rPr lang="en-GB" sz="1800">
                <a:solidFill>
                  <a:schemeClr val="accent6"/>
                </a:solidFill>
              </a:rPr>
              <a:t>So in our example with the children cycling, we can use these conditions to help us think about the way of working, for instance, if through your local learning you learnt that young girls in a certain postcode were less likely to cycle to school because of feeling uncomfortable with how to dress for cycling, this would relate to the </a:t>
            </a:r>
            <a:r>
              <a:rPr lang="en-GB" sz="1800" b="1">
                <a:solidFill>
                  <a:schemeClr val="accent6"/>
                </a:solidFill>
              </a:rPr>
              <a:t>cultures and practice </a:t>
            </a:r>
            <a:r>
              <a:rPr lang="en-GB" sz="1800" b="0">
                <a:solidFill>
                  <a:schemeClr val="accent6"/>
                </a:solidFill>
              </a:rPr>
              <a:t>condition – we have lots of resources to help guide your work in this area and equally we would want to hear back from you about your experiences of working in this way and how and why change was able to happen or not. </a:t>
            </a:r>
            <a:endParaRPr lang="en-GB" sz="1800">
              <a:solidFill>
                <a:schemeClr val="accent6"/>
              </a:solidFill>
            </a:endParaRPr>
          </a:p>
          <a:p>
            <a:endParaRPr lang="en-GB" sz="1800">
              <a:solidFill>
                <a:schemeClr val="accent6"/>
              </a:solidFill>
            </a:endParaRPr>
          </a:p>
        </p:txBody>
      </p:sp>
      <p:sp>
        <p:nvSpPr>
          <p:cNvPr id="4" name="Slide Number Placeholder 3">
            <a:extLst>
              <a:ext uri="{FF2B5EF4-FFF2-40B4-BE49-F238E27FC236}">
                <a16:creationId xmlns:a16="http://schemas.microsoft.com/office/drawing/2014/main" id="{014086EC-0518-7949-EE21-8F9371FF9CD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B6E8C-1ABF-4D77-A6EE-E5C2241A62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832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GB" dirty="0"/>
              <a:t>We need to think about evaluation and learning as a continuous cycle that helps guide you in your work. If you just do this at the end, you miss out on being able to adapt based on what you are hearing and learning along the way. Having points to stop and reflect and make changes, enables you to create a more successful approach to tackling PA inequalities. Over time, this cyclical nature of evaluating and learning can become embedded in the way that people work.</a:t>
            </a:r>
          </a:p>
          <a:p>
            <a:endParaRPr lang="en-GB" dirty="0">
              <a:ea typeface="Calibri"/>
              <a:cs typeface="Calibri"/>
            </a:endParaRPr>
          </a:p>
          <a:p>
            <a:r>
              <a:rPr lang="en-GB" dirty="0">
                <a:ea typeface="Calibri"/>
                <a:cs typeface="Calibri"/>
              </a:rPr>
              <a:t>(Important takeaway – we are not evaluating in a linear way).</a:t>
            </a:r>
          </a:p>
          <a:p>
            <a:endParaRPr lang="en-GB"/>
          </a:p>
          <a:p>
            <a:r>
              <a:rPr lang="en-GB" dirty="0"/>
              <a:t>Talk through the cycle and highlight developing assumptions (explanatory thinking)</a:t>
            </a:r>
            <a:endParaRPr lang="en-GB" dirty="0">
              <a:ea typeface="Calibri"/>
              <a:cs typeface="Calibri"/>
            </a:endParaRPr>
          </a:p>
          <a:p>
            <a:r>
              <a:rPr lang="en-GB" dirty="0"/>
              <a:t>Develop your assumptions – we think that </a:t>
            </a:r>
            <a:r>
              <a:rPr lang="en-GB" b="1" dirty="0"/>
              <a:t>if</a:t>
            </a:r>
            <a:r>
              <a:rPr lang="en-GB" dirty="0"/>
              <a:t> we intervene (changing something) in this way </a:t>
            </a:r>
            <a:r>
              <a:rPr lang="en-GB" b="1" dirty="0"/>
              <a:t>then</a:t>
            </a:r>
            <a:r>
              <a:rPr lang="en-GB" dirty="0"/>
              <a:t> it will change conditions (e.g. attitudes, behaviours, barriers) </a:t>
            </a:r>
            <a:r>
              <a:rPr lang="en-GB" b="1" dirty="0"/>
              <a:t>because </a:t>
            </a:r>
            <a:r>
              <a:rPr lang="en-GB" b="0" dirty="0"/>
              <a:t>(e.g. people have told us, or research shows that this important to facilitating engagement in PA) </a:t>
            </a:r>
            <a:endParaRPr lang="en-GB" dirty="0">
              <a:ea typeface="Calibri"/>
              <a:cs typeface="Calibri"/>
            </a:endParaRPr>
          </a:p>
          <a:p>
            <a:r>
              <a:rPr lang="en-GB" b="0" dirty="0"/>
              <a:t>Test- don’t leap to scale – lets see if this works</a:t>
            </a:r>
            <a:endParaRPr lang="en-GB" b="0" dirty="0">
              <a:ea typeface="Calibri"/>
              <a:cs typeface="Calibri"/>
            </a:endParaRPr>
          </a:p>
          <a:p>
            <a:r>
              <a:rPr lang="en-GB" b="0" dirty="0"/>
              <a:t>Capture data or findings – how? (Could be counts, people’s feedback, observation) </a:t>
            </a:r>
            <a:endParaRPr lang="en-GB" b="0" dirty="0">
              <a:ea typeface="Calibri"/>
              <a:cs typeface="Calibri"/>
            </a:endParaRPr>
          </a:p>
          <a:p>
            <a:r>
              <a:rPr lang="en-GB" b="0" dirty="0"/>
              <a:t>Reflect: What has helped or prevented this being effective?  Both equally valid learning</a:t>
            </a:r>
            <a:endParaRPr lang="en-GB" b="0" dirty="0">
              <a:ea typeface="Calibri"/>
              <a:cs typeface="Calibri"/>
            </a:endParaRPr>
          </a:p>
          <a:p>
            <a:endParaRPr lang="en-GB">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1075334" rtl="0" eaLnBrk="1" fontAlgn="auto" latinLnBrk="0" hangingPunct="1">
              <a:lnSpc>
                <a:spcPct val="100000"/>
              </a:lnSpc>
              <a:spcBef>
                <a:spcPts val="0"/>
              </a:spcBef>
              <a:spcAft>
                <a:spcPts val="0"/>
              </a:spcAft>
              <a:buClrTx/>
              <a:buSzTx/>
              <a:buFontTx/>
              <a:buNone/>
              <a:tabLst/>
              <a:defRPr/>
            </a:pPr>
            <a:fld id="{05C9510A-6F56-4DE9-937B-D489240A74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75334"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3475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a676dcbe60_1_21:notes"/>
          <p:cNvSpPr>
            <a:spLocks noGrp="1" noRot="1" noChangeAspect="1"/>
          </p:cNvSpPr>
          <p:nvPr>
            <p:ph type="sldImg" idx="2"/>
          </p:nvPr>
        </p:nvSpPr>
        <p:spPr>
          <a:xfrm>
            <a:off x="1030288" y="1241425"/>
            <a:ext cx="473710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g2a676dcbe60_1_21: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g2a676dcbe60_1_21: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3:notes"/>
          <p:cNvSpPr>
            <a:spLocks noGrp="1" noRot="1" noChangeAspect="1"/>
          </p:cNvSpPr>
          <p:nvPr>
            <p:ph type="sldImg" idx="2"/>
          </p:nvPr>
        </p:nvSpPr>
        <p:spPr>
          <a:xfrm>
            <a:off x="1030288" y="1241425"/>
            <a:ext cx="473710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009a5558ec_0_19:notes"/>
          <p:cNvSpPr>
            <a:spLocks noGrp="1" noRot="1" noChangeAspect="1"/>
          </p:cNvSpPr>
          <p:nvPr>
            <p:ph type="sldImg" idx="2"/>
          </p:nvPr>
        </p:nvSpPr>
        <p:spPr>
          <a:xfrm>
            <a:off x="1030288" y="1241425"/>
            <a:ext cx="473710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3009a5558ec_0_19: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g3009a5558ec_0_19: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09a5558ec_0_55:notes"/>
          <p:cNvSpPr>
            <a:spLocks noGrp="1" noRot="1" noChangeAspect="1"/>
          </p:cNvSpPr>
          <p:nvPr>
            <p:ph type="sldImg" idx="2"/>
          </p:nvPr>
        </p:nvSpPr>
        <p:spPr>
          <a:xfrm>
            <a:off x="1030288" y="1241425"/>
            <a:ext cx="473710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g3009a5558ec_0_55: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g3009a5558ec_0_55: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51e42d8df7_0_0:notes"/>
          <p:cNvSpPr>
            <a:spLocks noGrp="1" noRot="1" noChangeAspect="1"/>
          </p:cNvSpPr>
          <p:nvPr>
            <p:ph type="sldImg" idx="2"/>
          </p:nvPr>
        </p:nvSpPr>
        <p:spPr>
          <a:xfrm>
            <a:off x="1030288" y="1241425"/>
            <a:ext cx="473710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351e42d8df7_0_0: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g351e42d8df7_0_0: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mage and Content">
  <p:cSld name="Image and Content">
    <p:spTree>
      <p:nvGrpSpPr>
        <p:cNvPr id="1" name="Shape 19"/>
        <p:cNvGrpSpPr/>
        <p:nvPr/>
      </p:nvGrpSpPr>
      <p:grpSpPr>
        <a:xfrm>
          <a:off x="0" y="0"/>
          <a:ext cx="0" cy="0"/>
          <a:chOff x="0" y="0"/>
          <a:chExt cx="0" cy="0"/>
        </a:xfrm>
      </p:grpSpPr>
      <p:pic>
        <p:nvPicPr>
          <p:cNvPr id="20" name="Google Shape;20;p9" descr="Graphical user interface, application, Word&#10;&#10;Description automatically generated"/>
          <p:cNvPicPr preferRelativeResize="0"/>
          <p:nvPr/>
        </p:nvPicPr>
        <p:blipFill rotWithShape="1">
          <a:blip r:embed="rId2">
            <a:alphaModFix/>
          </a:blip>
          <a:srcRect/>
          <a:stretch/>
        </p:blipFill>
        <p:spPr>
          <a:xfrm>
            <a:off x="-18094" y="-21275"/>
            <a:ext cx="10728000" cy="7580950"/>
          </a:xfrm>
          <a:prstGeom prst="rect">
            <a:avLst/>
          </a:prstGeom>
          <a:noFill/>
          <a:ln>
            <a:noFill/>
          </a:ln>
        </p:spPr>
      </p:pic>
      <p:sp>
        <p:nvSpPr>
          <p:cNvPr id="21" name="Google Shape;21;p9"/>
          <p:cNvSpPr>
            <a:spLocks noGrp="1"/>
          </p:cNvSpPr>
          <p:nvPr>
            <p:ph type="pic" idx="2"/>
          </p:nvPr>
        </p:nvSpPr>
        <p:spPr>
          <a:xfrm>
            <a:off x="0" y="1981201"/>
            <a:ext cx="6510338" cy="3810000"/>
          </a:xfrm>
          <a:prstGeom prst="rect">
            <a:avLst/>
          </a:prstGeom>
          <a:noFill/>
          <a:ln>
            <a:noFill/>
          </a:ln>
        </p:spPr>
      </p:sp>
      <p:sp>
        <p:nvSpPr>
          <p:cNvPr id="22" name="Google Shape;22;p9"/>
          <p:cNvSpPr txBox="1">
            <a:spLocks noGrp="1"/>
          </p:cNvSpPr>
          <p:nvPr>
            <p:ph type="body" idx="1"/>
          </p:nvPr>
        </p:nvSpPr>
        <p:spPr>
          <a:xfrm>
            <a:off x="6738938" y="1981202"/>
            <a:ext cx="3217862" cy="410414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102"/>
              </a:spcBef>
              <a:spcAft>
                <a:spcPts val="0"/>
              </a:spcAft>
              <a:buClr>
                <a:srgbClr val="253165"/>
              </a:buClr>
              <a:buSzPts val="1200"/>
              <a:buNone/>
              <a:defRPr sz="1200" b="0" i="0">
                <a:solidFill>
                  <a:srgbClr val="253165"/>
                </a:solidFill>
                <a:latin typeface="Arial"/>
                <a:ea typeface="Arial"/>
                <a:cs typeface="Arial"/>
                <a:sym typeface="Arial"/>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23" name="Google Shape;23;p9"/>
          <p:cNvSpPr txBox="1">
            <a:spLocks noGrp="1"/>
          </p:cNvSpPr>
          <p:nvPr>
            <p:ph type="title"/>
          </p:nvPr>
        </p:nvSpPr>
        <p:spPr>
          <a:xfrm>
            <a:off x="529626" y="605815"/>
            <a:ext cx="7427831" cy="36108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4CC2F1"/>
              </a:buClr>
              <a:buSzPts val="2400"/>
              <a:buFont typeface="Arial Narrow"/>
              <a:buNone/>
              <a:defRPr sz="2400" b="1" i="0">
                <a:solidFill>
                  <a:srgbClr val="4CC2F1"/>
                </a:solidFill>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9"/>
          <p:cNvSpPr txBox="1">
            <a:spLocks noGrp="1"/>
          </p:cNvSpPr>
          <p:nvPr>
            <p:ph type="body" idx="3"/>
          </p:nvPr>
        </p:nvSpPr>
        <p:spPr>
          <a:xfrm>
            <a:off x="529626" y="1088866"/>
            <a:ext cx="4523137" cy="36108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102"/>
              </a:spcBef>
              <a:spcAft>
                <a:spcPts val="0"/>
              </a:spcAft>
              <a:buClr>
                <a:srgbClr val="253165"/>
              </a:buClr>
              <a:buSzPts val="1700"/>
              <a:buNone/>
              <a:defRPr sz="1700" b="1" i="0">
                <a:solidFill>
                  <a:srgbClr val="253165"/>
                </a:solidFill>
                <a:latin typeface="Arial Narrow"/>
                <a:ea typeface="Arial Narrow"/>
                <a:cs typeface="Arial Narrow"/>
                <a:sym typeface="Arial Narrow"/>
              </a:defRPr>
            </a:lvl1pPr>
            <a:lvl2pPr marL="914400" lvl="1" indent="-228600" algn="l">
              <a:lnSpc>
                <a:spcPct val="90000"/>
              </a:lnSpc>
              <a:spcBef>
                <a:spcPts val="551"/>
              </a:spcBef>
              <a:spcAft>
                <a:spcPts val="0"/>
              </a:spcAft>
              <a:buClr>
                <a:schemeClr val="dk1"/>
              </a:buClr>
              <a:buSzPts val="2205"/>
              <a:buNone/>
              <a:defRPr sz="2205" b="1"/>
            </a:lvl2pPr>
            <a:lvl3pPr marL="1371600" lvl="2" indent="-228600" algn="l">
              <a:lnSpc>
                <a:spcPct val="90000"/>
              </a:lnSpc>
              <a:spcBef>
                <a:spcPts val="551"/>
              </a:spcBef>
              <a:spcAft>
                <a:spcPts val="0"/>
              </a:spcAft>
              <a:buClr>
                <a:schemeClr val="dk1"/>
              </a:buClr>
              <a:buSzPts val="1984"/>
              <a:buNone/>
              <a:defRPr sz="1984" b="1"/>
            </a:lvl3pPr>
            <a:lvl4pPr marL="1828800" lvl="3" indent="-228600" algn="l">
              <a:lnSpc>
                <a:spcPct val="90000"/>
              </a:lnSpc>
              <a:spcBef>
                <a:spcPts val="551"/>
              </a:spcBef>
              <a:spcAft>
                <a:spcPts val="0"/>
              </a:spcAft>
              <a:buClr>
                <a:schemeClr val="dk1"/>
              </a:buClr>
              <a:buSzPts val="1764"/>
              <a:buNone/>
              <a:defRPr sz="1764" b="1"/>
            </a:lvl4pPr>
            <a:lvl5pPr marL="2286000" lvl="4" indent="-228600" algn="l">
              <a:lnSpc>
                <a:spcPct val="90000"/>
              </a:lnSpc>
              <a:spcBef>
                <a:spcPts val="551"/>
              </a:spcBef>
              <a:spcAft>
                <a:spcPts val="0"/>
              </a:spcAft>
              <a:buClr>
                <a:schemeClr val="dk1"/>
              </a:buClr>
              <a:buSzPts val="1764"/>
              <a:buNone/>
              <a:defRPr sz="1764" b="1"/>
            </a:lvl5pPr>
            <a:lvl6pPr marL="2743200" lvl="5" indent="-228600" algn="l">
              <a:lnSpc>
                <a:spcPct val="90000"/>
              </a:lnSpc>
              <a:spcBef>
                <a:spcPts val="551"/>
              </a:spcBef>
              <a:spcAft>
                <a:spcPts val="0"/>
              </a:spcAft>
              <a:buClr>
                <a:schemeClr val="dk1"/>
              </a:buClr>
              <a:buSzPts val="1764"/>
              <a:buNone/>
              <a:defRPr sz="1764" b="1"/>
            </a:lvl6pPr>
            <a:lvl7pPr marL="3200400" lvl="6" indent="-228600" algn="l">
              <a:lnSpc>
                <a:spcPct val="90000"/>
              </a:lnSpc>
              <a:spcBef>
                <a:spcPts val="551"/>
              </a:spcBef>
              <a:spcAft>
                <a:spcPts val="0"/>
              </a:spcAft>
              <a:buClr>
                <a:schemeClr val="dk1"/>
              </a:buClr>
              <a:buSzPts val="1764"/>
              <a:buNone/>
              <a:defRPr sz="1764" b="1"/>
            </a:lvl7pPr>
            <a:lvl8pPr marL="3657600" lvl="7" indent="-228600" algn="l">
              <a:lnSpc>
                <a:spcPct val="90000"/>
              </a:lnSpc>
              <a:spcBef>
                <a:spcPts val="551"/>
              </a:spcBef>
              <a:spcAft>
                <a:spcPts val="0"/>
              </a:spcAft>
              <a:buClr>
                <a:schemeClr val="dk1"/>
              </a:buClr>
              <a:buSzPts val="1764"/>
              <a:buNone/>
              <a:defRPr sz="1764" b="1"/>
            </a:lvl8pPr>
            <a:lvl9pPr marL="4114800" lvl="8" indent="-228600" algn="l">
              <a:lnSpc>
                <a:spcPct val="90000"/>
              </a:lnSpc>
              <a:spcBef>
                <a:spcPts val="551"/>
              </a:spcBef>
              <a:spcAft>
                <a:spcPts val="0"/>
              </a:spcAft>
              <a:buClr>
                <a:schemeClr val="dk1"/>
              </a:buClr>
              <a:buSzPts val="1764"/>
              <a:buNone/>
              <a:defRPr sz="1764" b="1"/>
            </a:lvl9pPr>
          </a:lstStyle>
          <a:p>
            <a:endParaRPr/>
          </a:p>
        </p:txBody>
      </p:sp>
      <p:sp>
        <p:nvSpPr>
          <p:cNvPr id="25" name="Google Shape;25;p9"/>
          <p:cNvSpPr txBox="1">
            <a:spLocks noGrp="1"/>
          </p:cNvSpPr>
          <p:nvPr>
            <p:ph type="body" idx="4"/>
          </p:nvPr>
        </p:nvSpPr>
        <p:spPr>
          <a:xfrm>
            <a:off x="1992087" y="5976938"/>
            <a:ext cx="4518252" cy="282575"/>
          </a:xfrm>
          <a:prstGeom prst="rect">
            <a:avLst/>
          </a:prstGeom>
          <a:noFill/>
          <a:ln>
            <a:noFill/>
          </a:ln>
        </p:spPr>
        <p:txBody>
          <a:bodyPr spcFirstLastPara="1" wrap="square" lIns="90000" tIns="45700" rIns="0" bIns="45700" anchor="t" anchorCtr="0">
            <a:noAutofit/>
          </a:bodyPr>
          <a:lstStyle>
            <a:lvl1pPr marL="457200" lvl="0" indent="-228600" algn="r">
              <a:lnSpc>
                <a:spcPct val="90000"/>
              </a:lnSpc>
              <a:spcBef>
                <a:spcPts val="1102"/>
              </a:spcBef>
              <a:spcAft>
                <a:spcPts val="0"/>
              </a:spcAft>
              <a:buClr>
                <a:srgbClr val="4CC2F1"/>
              </a:buClr>
              <a:buSzPts val="900"/>
              <a:buNone/>
              <a:defRPr sz="900" b="1" i="0">
                <a:solidFill>
                  <a:srgbClr val="4CC2F1"/>
                </a:solidFill>
                <a:latin typeface="Arial Narrow"/>
                <a:ea typeface="Arial Narrow"/>
                <a:cs typeface="Arial Narrow"/>
                <a:sym typeface="Arial Narrow"/>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D9E63A-2EDB-472F-88D9-F6E09D348256}" type="datetimeFigureOut">
              <a:rPr lang="en-GB" smtClean="0"/>
              <a:t>17/07/2025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5F91DD-B1A0-4D64-BD93-30F4A1B35BF6}" type="slidenum">
              <a:rPr lang="en-GB" smtClean="0"/>
              <a:t>‹#›</a:t>
            </a:fld>
            <a:endParaRPr lang="en-GB"/>
          </a:p>
        </p:txBody>
      </p:sp>
      <p:pic>
        <p:nvPicPr>
          <p:cNvPr id="6" name="Picture 5" descr="A picture containing circle, graphics&#10;&#10;Description automatically generated">
            <a:extLst>
              <a:ext uri="{FF2B5EF4-FFF2-40B4-BE49-F238E27FC236}">
                <a16:creationId xmlns:a16="http://schemas.microsoft.com/office/drawing/2014/main" id="{210D9ACC-72FA-9941-3B27-D44421AF50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1793" y="343622"/>
            <a:ext cx="727397" cy="947506"/>
          </a:xfrm>
          <a:prstGeom prst="rect">
            <a:avLst/>
          </a:prstGeom>
        </p:spPr>
      </p:pic>
    </p:spTree>
    <p:extLst>
      <p:ext uri="{BB962C8B-B14F-4D97-AF65-F5344CB8AC3E}">
        <p14:creationId xmlns:p14="http://schemas.microsoft.com/office/powerpoint/2010/main" val="4234002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D9E63A-2EDB-472F-88D9-F6E09D348256}" type="datetimeFigureOut">
              <a:rPr lang="en-GB" smtClean="0"/>
              <a:t>17/07/2025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5F91DD-B1A0-4D64-BD93-30F4A1B35BF6}" type="slidenum">
              <a:rPr lang="en-GB" smtClean="0"/>
              <a:t>‹#›</a:t>
            </a:fld>
            <a:endParaRPr lang="en-GB"/>
          </a:p>
        </p:txBody>
      </p:sp>
      <p:pic>
        <p:nvPicPr>
          <p:cNvPr id="5" name="Picture 4" descr="A picture containing circle, graphics&#10;&#10;Description automatically generated">
            <a:extLst>
              <a:ext uri="{FF2B5EF4-FFF2-40B4-BE49-F238E27FC236}">
                <a16:creationId xmlns:a16="http://schemas.microsoft.com/office/drawing/2014/main" id="{557CE394-8E33-80F2-BA82-0851812B2D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1793" y="343622"/>
            <a:ext cx="727397" cy="947506"/>
          </a:xfrm>
          <a:prstGeom prst="rect">
            <a:avLst/>
          </a:prstGeom>
        </p:spPr>
      </p:pic>
    </p:spTree>
    <p:extLst>
      <p:ext uri="{BB962C8B-B14F-4D97-AF65-F5344CB8AC3E}">
        <p14:creationId xmlns:p14="http://schemas.microsoft.com/office/powerpoint/2010/main" val="3428467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6" y="503978"/>
            <a:ext cx="3448388" cy="1763924"/>
          </a:xfrm>
        </p:spPr>
        <p:txBody>
          <a:bodyPr anchor="b"/>
          <a:lstStyle>
            <a:lvl1pPr>
              <a:defRPr sz="3528"/>
            </a:lvl1pPr>
          </a:lstStyle>
          <a:p>
            <a:r>
              <a:rPr lang="en-US"/>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8"/>
            </a:lvl1pPr>
            <a:lvl2pPr>
              <a:defRPr sz="3087"/>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456" y="2267903"/>
            <a:ext cx="3448388" cy="4201570"/>
          </a:xfrm>
        </p:spPr>
        <p:txBody>
          <a:bodyPr/>
          <a:lstStyle>
            <a:lvl1pPr marL="0" indent="0">
              <a:buNone/>
              <a:defRPr sz="1764"/>
            </a:lvl1pPr>
            <a:lvl2pPr marL="503999" indent="0">
              <a:buNone/>
              <a:defRPr sz="1543"/>
            </a:lvl2pPr>
            <a:lvl3pPr marL="1007998" indent="0">
              <a:buNone/>
              <a:defRPr sz="1323"/>
            </a:lvl3pPr>
            <a:lvl4pPr marL="1511997" indent="0">
              <a:buNone/>
              <a:defRPr sz="1102"/>
            </a:lvl4pPr>
            <a:lvl5pPr marL="2015996" indent="0">
              <a:buNone/>
              <a:defRPr sz="1102"/>
            </a:lvl5pPr>
            <a:lvl6pPr marL="2519995" indent="0">
              <a:buNone/>
              <a:defRPr sz="1102"/>
            </a:lvl6pPr>
            <a:lvl7pPr marL="3023994" indent="0">
              <a:buNone/>
              <a:defRPr sz="1102"/>
            </a:lvl7pPr>
            <a:lvl8pPr marL="3527993" indent="0">
              <a:buNone/>
              <a:defRPr sz="1102"/>
            </a:lvl8pPr>
            <a:lvl9pPr marL="403199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5DD9E63A-2EDB-472F-88D9-F6E09D348256}" type="datetimeFigureOut">
              <a:rPr lang="en-GB" smtClean="0"/>
              <a:t>17/07/2025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5F91DD-B1A0-4D64-BD93-30F4A1B35BF6}" type="slidenum">
              <a:rPr lang="en-GB" smtClean="0"/>
              <a:t>‹#›</a:t>
            </a:fld>
            <a:endParaRPr lang="en-GB"/>
          </a:p>
        </p:txBody>
      </p:sp>
      <p:pic>
        <p:nvPicPr>
          <p:cNvPr id="8" name="Picture 7" descr="A picture containing circle, graphics&#10;&#10;Description automatically generated">
            <a:extLst>
              <a:ext uri="{FF2B5EF4-FFF2-40B4-BE49-F238E27FC236}">
                <a16:creationId xmlns:a16="http://schemas.microsoft.com/office/drawing/2014/main" id="{D803A8B1-AD6B-9B16-BC72-9203E3B7F5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1793" y="343622"/>
            <a:ext cx="727397" cy="947506"/>
          </a:xfrm>
          <a:prstGeom prst="rect">
            <a:avLst/>
          </a:prstGeom>
        </p:spPr>
      </p:pic>
    </p:spTree>
    <p:extLst>
      <p:ext uri="{BB962C8B-B14F-4D97-AF65-F5344CB8AC3E}">
        <p14:creationId xmlns:p14="http://schemas.microsoft.com/office/powerpoint/2010/main" val="2021474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6" y="503978"/>
            <a:ext cx="3448388" cy="1763924"/>
          </a:xfrm>
        </p:spPr>
        <p:txBody>
          <a:bodyPr anchor="b"/>
          <a:lstStyle>
            <a:lvl1pPr>
              <a:defRPr sz="3528"/>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8"/>
            </a:lvl1pPr>
            <a:lvl2pPr marL="503999" indent="0">
              <a:buNone/>
              <a:defRPr sz="3087"/>
            </a:lvl2pPr>
            <a:lvl3pPr marL="1007998" indent="0">
              <a:buNone/>
              <a:defRPr sz="2646"/>
            </a:lvl3pPr>
            <a:lvl4pPr marL="1511997" indent="0">
              <a:buNone/>
              <a:defRPr sz="2205"/>
            </a:lvl4pPr>
            <a:lvl5pPr marL="2015996" indent="0">
              <a:buNone/>
              <a:defRPr sz="2205"/>
            </a:lvl5pPr>
            <a:lvl6pPr marL="2519995" indent="0">
              <a:buNone/>
              <a:defRPr sz="2205"/>
            </a:lvl6pPr>
            <a:lvl7pPr marL="3023994" indent="0">
              <a:buNone/>
              <a:defRPr sz="2205"/>
            </a:lvl7pPr>
            <a:lvl8pPr marL="3527993" indent="0">
              <a:buNone/>
              <a:defRPr sz="2205"/>
            </a:lvl8pPr>
            <a:lvl9pPr marL="4031992" indent="0">
              <a:buNone/>
              <a:defRPr sz="2205"/>
            </a:lvl9pPr>
          </a:lstStyle>
          <a:p>
            <a:r>
              <a:rPr lang="en-US"/>
              <a:t>Click icon to add picture</a:t>
            </a:r>
            <a:endParaRPr lang="en-US" dirty="0"/>
          </a:p>
        </p:txBody>
      </p:sp>
      <p:sp>
        <p:nvSpPr>
          <p:cNvPr id="4" name="Text Placeholder 3"/>
          <p:cNvSpPr>
            <a:spLocks noGrp="1"/>
          </p:cNvSpPr>
          <p:nvPr>
            <p:ph type="body" sz="half" idx="2"/>
          </p:nvPr>
        </p:nvSpPr>
        <p:spPr>
          <a:xfrm>
            <a:off x="736456" y="2267903"/>
            <a:ext cx="3448388" cy="4201570"/>
          </a:xfrm>
        </p:spPr>
        <p:txBody>
          <a:bodyPr/>
          <a:lstStyle>
            <a:lvl1pPr marL="0" indent="0">
              <a:buNone/>
              <a:defRPr sz="1764"/>
            </a:lvl1pPr>
            <a:lvl2pPr marL="503999" indent="0">
              <a:buNone/>
              <a:defRPr sz="1543"/>
            </a:lvl2pPr>
            <a:lvl3pPr marL="1007998" indent="0">
              <a:buNone/>
              <a:defRPr sz="1323"/>
            </a:lvl3pPr>
            <a:lvl4pPr marL="1511997" indent="0">
              <a:buNone/>
              <a:defRPr sz="1102"/>
            </a:lvl4pPr>
            <a:lvl5pPr marL="2015996" indent="0">
              <a:buNone/>
              <a:defRPr sz="1102"/>
            </a:lvl5pPr>
            <a:lvl6pPr marL="2519995" indent="0">
              <a:buNone/>
              <a:defRPr sz="1102"/>
            </a:lvl6pPr>
            <a:lvl7pPr marL="3023994" indent="0">
              <a:buNone/>
              <a:defRPr sz="1102"/>
            </a:lvl7pPr>
            <a:lvl8pPr marL="3527993" indent="0">
              <a:buNone/>
              <a:defRPr sz="1102"/>
            </a:lvl8pPr>
            <a:lvl9pPr marL="403199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5DD9E63A-2EDB-472F-88D9-F6E09D348256}" type="datetimeFigureOut">
              <a:rPr lang="en-GB" smtClean="0"/>
              <a:t>17/07/2025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5F91DD-B1A0-4D64-BD93-30F4A1B35BF6}" type="slidenum">
              <a:rPr lang="en-GB" smtClean="0"/>
              <a:t>‹#›</a:t>
            </a:fld>
            <a:endParaRPr lang="en-GB"/>
          </a:p>
        </p:txBody>
      </p:sp>
      <p:pic>
        <p:nvPicPr>
          <p:cNvPr id="8" name="Picture 7" descr="A picture containing circle, graphics&#10;&#10;Description automatically generated">
            <a:extLst>
              <a:ext uri="{FF2B5EF4-FFF2-40B4-BE49-F238E27FC236}">
                <a16:creationId xmlns:a16="http://schemas.microsoft.com/office/drawing/2014/main" id="{FD77E0A6-AE3F-4945-2A28-1EE9A2FA0B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1793" y="343622"/>
            <a:ext cx="727397" cy="947506"/>
          </a:xfrm>
          <a:prstGeom prst="rect">
            <a:avLst/>
          </a:prstGeom>
        </p:spPr>
      </p:pic>
    </p:spTree>
    <p:extLst>
      <p:ext uri="{BB962C8B-B14F-4D97-AF65-F5344CB8AC3E}">
        <p14:creationId xmlns:p14="http://schemas.microsoft.com/office/powerpoint/2010/main" val="4215683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D9E63A-2EDB-472F-88D9-F6E09D348256}" type="datetimeFigureOut">
              <a:rPr lang="en-GB" smtClean="0"/>
              <a:t>17/07/2025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5F91DD-B1A0-4D64-BD93-30F4A1B35BF6}" type="slidenum">
              <a:rPr lang="en-GB" smtClean="0"/>
              <a:t>‹#›</a:t>
            </a:fld>
            <a:endParaRPr lang="en-GB"/>
          </a:p>
        </p:txBody>
      </p:sp>
      <p:pic>
        <p:nvPicPr>
          <p:cNvPr id="7" name="Picture 6" descr="A picture containing circle, graphics&#10;&#10;Description automatically generated">
            <a:extLst>
              <a:ext uri="{FF2B5EF4-FFF2-40B4-BE49-F238E27FC236}">
                <a16:creationId xmlns:a16="http://schemas.microsoft.com/office/drawing/2014/main" id="{0E39AB3F-6B60-7C73-65C2-2F1D457634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1793" y="343622"/>
            <a:ext cx="727397" cy="947506"/>
          </a:xfrm>
          <a:prstGeom prst="rect">
            <a:avLst/>
          </a:prstGeom>
        </p:spPr>
      </p:pic>
    </p:spTree>
    <p:extLst>
      <p:ext uri="{BB962C8B-B14F-4D97-AF65-F5344CB8AC3E}">
        <p14:creationId xmlns:p14="http://schemas.microsoft.com/office/powerpoint/2010/main" val="2408550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30" y="402483"/>
            <a:ext cx="2305422"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D9E63A-2EDB-472F-88D9-F6E09D348256}" type="datetimeFigureOut">
              <a:rPr lang="en-GB" smtClean="0"/>
              <a:t>17/07/2025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5F91DD-B1A0-4D64-BD93-30F4A1B35BF6}" type="slidenum">
              <a:rPr lang="en-GB" smtClean="0"/>
              <a:t>‹#›</a:t>
            </a:fld>
            <a:endParaRPr lang="en-GB"/>
          </a:p>
        </p:txBody>
      </p:sp>
      <p:pic>
        <p:nvPicPr>
          <p:cNvPr id="7" name="Picture 6" descr="A picture containing circle, graphics&#10;&#10;Description automatically generated">
            <a:extLst>
              <a:ext uri="{FF2B5EF4-FFF2-40B4-BE49-F238E27FC236}">
                <a16:creationId xmlns:a16="http://schemas.microsoft.com/office/drawing/2014/main" id="{4562FB6B-6BA2-E7E6-893D-3CF92001EF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1793" y="343622"/>
            <a:ext cx="727397" cy="947506"/>
          </a:xfrm>
          <a:prstGeom prst="rect">
            <a:avLst/>
          </a:prstGeom>
        </p:spPr>
      </p:pic>
    </p:spTree>
    <p:extLst>
      <p:ext uri="{BB962C8B-B14F-4D97-AF65-F5344CB8AC3E}">
        <p14:creationId xmlns:p14="http://schemas.microsoft.com/office/powerpoint/2010/main" val="1765851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452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22"/>
          <p:cNvSpPr txBox="1">
            <a:spLocks noGrp="1"/>
          </p:cNvSpPr>
          <p:nvPr>
            <p:ph type="title"/>
          </p:nvPr>
        </p:nvSpPr>
        <p:spPr>
          <a:xfrm>
            <a:off x="735062" y="402484"/>
            <a:ext cx="9221689" cy="1461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85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2"/>
          <p:cNvSpPr txBox="1">
            <a:spLocks noGrp="1"/>
          </p:cNvSpPr>
          <p:nvPr>
            <p:ph type="body" idx="1"/>
          </p:nvPr>
        </p:nvSpPr>
        <p:spPr>
          <a:xfrm>
            <a:off x="735062" y="2012414"/>
            <a:ext cx="9221689" cy="4796544"/>
          </a:xfrm>
          <a:prstGeom prst="rect">
            <a:avLst/>
          </a:prstGeom>
          <a:noFill/>
          <a:ln>
            <a:noFill/>
          </a:ln>
        </p:spPr>
        <p:txBody>
          <a:bodyPr spcFirstLastPara="1" wrap="square" lIns="91425" tIns="45700" rIns="91425" bIns="45700" anchor="t" anchorCtr="0">
            <a:normAutofit/>
          </a:bodyPr>
          <a:lstStyle>
            <a:lvl1pPr marL="457200" lvl="0" indent="-424561" algn="l">
              <a:lnSpc>
                <a:spcPct val="90000"/>
              </a:lnSpc>
              <a:spcBef>
                <a:spcPts val="1102"/>
              </a:spcBef>
              <a:spcAft>
                <a:spcPts val="0"/>
              </a:spcAft>
              <a:buSzPts val="3086"/>
              <a:buChar char="•"/>
              <a:defRPr/>
            </a:lvl1pPr>
            <a:lvl2pPr marL="914400" lvl="1" indent="-396621" algn="l">
              <a:lnSpc>
                <a:spcPct val="90000"/>
              </a:lnSpc>
              <a:spcBef>
                <a:spcPts val="551"/>
              </a:spcBef>
              <a:spcAft>
                <a:spcPts val="0"/>
              </a:spcAft>
              <a:buSzPts val="2646"/>
              <a:buChar char="•"/>
              <a:defRPr/>
            </a:lvl2pPr>
            <a:lvl3pPr marL="1371600" lvl="2" indent="-368617" algn="l">
              <a:lnSpc>
                <a:spcPct val="90000"/>
              </a:lnSpc>
              <a:spcBef>
                <a:spcPts val="551"/>
              </a:spcBef>
              <a:spcAft>
                <a:spcPts val="0"/>
              </a:spcAft>
              <a:buSzPts val="2205"/>
              <a:buChar char="•"/>
              <a:defRPr/>
            </a:lvl3pPr>
            <a:lvl4pPr marL="1828800" lvl="3" indent="-354583" algn="l">
              <a:lnSpc>
                <a:spcPct val="90000"/>
              </a:lnSpc>
              <a:spcBef>
                <a:spcPts val="551"/>
              </a:spcBef>
              <a:spcAft>
                <a:spcPts val="0"/>
              </a:spcAft>
              <a:buSzPts val="1984"/>
              <a:buChar char="•"/>
              <a:defRPr/>
            </a:lvl4pPr>
            <a:lvl5pPr marL="2286000" lvl="4" indent="-354583" algn="l">
              <a:lnSpc>
                <a:spcPct val="90000"/>
              </a:lnSpc>
              <a:spcBef>
                <a:spcPts val="551"/>
              </a:spcBef>
              <a:spcAft>
                <a:spcPts val="0"/>
              </a:spcAft>
              <a:buSzPts val="1984"/>
              <a:buChar char="•"/>
              <a:defRPr/>
            </a:lvl5pPr>
            <a:lvl6pPr marL="2743200" lvl="5" indent="-354583" algn="l">
              <a:lnSpc>
                <a:spcPct val="90000"/>
              </a:lnSpc>
              <a:spcBef>
                <a:spcPts val="551"/>
              </a:spcBef>
              <a:spcAft>
                <a:spcPts val="0"/>
              </a:spcAft>
              <a:buSzPts val="1984"/>
              <a:buChar char="•"/>
              <a:defRPr/>
            </a:lvl6pPr>
            <a:lvl7pPr marL="3200400" lvl="6" indent="-354583" algn="l">
              <a:lnSpc>
                <a:spcPct val="90000"/>
              </a:lnSpc>
              <a:spcBef>
                <a:spcPts val="551"/>
              </a:spcBef>
              <a:spcAft>
                <a:spcPts val="0"/>
              </a:spcAft>
              <a:buSzPts val="1984"/>
              <a:buChar char="•"/>
              <a:defRPr/>
            </a:lvl7pPr>
            <a:lvl8pPr marL="3657600" lvl="7" indent="-354584" algn="l">
              <a:lnSpc>
                <a:spcPct val="90000"/>
              </a:lnSpc>
              <a:spcBef>
                <a:spcPts val="551"/>
              </a:spcBef>
              <a:spcAft>
                <a:spcPts val="0"/>
              </a:spcAft>
              <a:buSzPts val="1984"/>
              <a:buChar char="•"/>
              <a:defRPr/>
            </a:lvl8pPr>
            <a:lvl9pPr marL="4114800" lvl="8" indent="-354584" algn="l">
              <a:lnSpc>
                <a:spcPct val="90000"/>
              </a:lnSpc>
              <a:spcBef>
                <a:spcPts val="551"/>
              </a:spcBef>
              <a:spcAft>
                <a:spcPts val="0"/>
              </a:spcAft>
              <a:buSzPts val="1984"/>
              <a:buChar char="•"/>
              <a:defRPr/>
            </a:lvl9pPr>
          </a:lstStyle>
          <a:p>
            <a:endParaRPr/>
          </a:p>
        </p:txBody>
      </p:sp>
      <p:sp>
        <p:nvSpPr>
          <p:cNvPr id="29" name="Google Shape;29;p22"/>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2"/>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ody copy slide">
  <p:cSld name="Body copy slide">
    <p:spTree>
      <p:nvGrpSpPr>
        <p:cNvPr id="1" name="Shape 32"/>
        <p:cNvGrpSpPr/>
        <p:nvPr/>
      </p:nvGrpSpPr>
      <p:grpSpPr>
        <a:xfrm>
          <a:off x="0" y="0"/>
          <a:ext cx="0" cy="0"/>
          <a:chOff x="0" y="0"/>
          <a:chExt cx="0" cy="0"/>
        </a:xfrm>
      </p:grpSpPr>
      <p:pic>
        <p:nvPicPr>
          <p:cNvPr id="33" name="Google Shape;33;p7" descr="Graphical user interface, application, Word&#10;&#10;Description automatically generated"/>
          <p:cNvPicPr preferRelativeResize="0"/>
          <p:nvPr/>
        </p:nvPicPr>
        <p:blipFill rotWithShape="1">
          <a:blip r:embed="rId2">
            <a:alphaModFix/>
          </a:blip>
          <a:srcRect/>
          <a:stretch/>
        </p:blipFill>
        <p:spPr>
          <a:xfrm>
            <a:off x="-18094" y="-21275"/>
            <a:ext cx="10728000" cy="7580950"/>
          </a:xfrm>
          <a:prstGeom prst="rect">
            <a:avLst/>
          </a:prstGeom>
          <a:noFill/>
          <a:ln>
            <a:noFill/>
          </a:ln>
        </p:spPr>
      </p:pic>
      <p:sp>
        <p:nvSpPr>
          <p:cNvPr id="34" name="Google Shape;34;p7"/>
          <p:cNvSpPr txBox="1">
            <a:spLocks noGrp="1"/>
          </p:cNvSpPr>
          <p:nvPr>
            <p:ph type="title"/>
          </p:nvPr>
        </p:nvSpPr>
        <p:spPr>
          <a:xfrm>
            <a:off x="529626" y="605815"/>
            <a:ext cx="5446631" cy="36108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4CC2F1"/>
              </a:buClr>
              <a:buSzPts val="2400"/>
              <a:buFont typeface="Arial Narrow"/>
              <a:buNone/>
              <a:defRPr sz="2400" b="1" i="0">
                <a:solidFill>
                  <a:srgbClr val="4CC2F1"/>
                </a:solidFill>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
          <p:cNvSpPr txBox="1">
            <a:spLocks noGrp="1"/>
          </p:cNvSpPr>
          <p:nvPr>
            <p:ph type="body" idx="1"/>
          </p:nvPr>
        </p:nvSpPr>
        <p:spPr>
          <a:xfrm>
            <a:off x="529626" y="1088866"/>
            <a:ext cx="4523137" cy="36108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102"/>
              </a:spcBef>
              <a:spcAft>
                <a:spcPts val="0"/>
              </a:spcAft>
              <a:buClr>
                <a:srgbClr val="253165"/>
              </a:buClr>
              <a:buSzPts val="1700"/>
              <a:buNone/>
              <a:defRPr sz="1700" b="1" i="0">
                <a:solidFill>
                  <a:srgbClr val="253165"/>
                </a:solidFill>
                <a:latin typeface="Arial Narrow"/>
                <a:ea typeface="Arial Narrow"/>
                <a:cs typeface="Arial Narrow"/>
                <a:sym typeface="Arial Narrow"/>
              </a:defRPr>
            </a:lvl1pPr>
            <a:lvl2pPr marL="914400" lvl="1" indent="-228600" algn="l">
              <a:lnSpc>
                <a:spcPct val="90000"/>
              </a:lnSpc>
              <a:spcBef>
                <a:spcPts val="551"/>
              </a:spcBef>
              <a:spcAft>
                <a:spcPts val="0"/>
              </a:spcAft>
              <a:buClr>
                <a:schemeClr val="dk1"/>
              </a:buClr>
              <a:buSzPts val="2205"/>
              <a:buNone/>
              <a:defRPr sz="2205" b="1"/>
            </a:lvl2pPr>
            <a:lvl3pPr marL="1371600" lvl="2" indent="-228600" algn="l">
              <a:lnSpc>
                <a:spcPct val="90000"/>
              </a:lnSpc>
              <a:spcBef>
                <a:spcPts val="551"/>
              </a:spcBef>
              <a:spcAft>
                <a:spcPts val="0"/>
              </a:spcAft>
              <a:buClr>
                <a:schemeClr val="dk1"/>
              </a:buClr>
              <a:buSzPts val="1984"/>
              <a:buNone/>
              <a:defRPr sz="1984" b="1"/>
            </a:lvl3pPr>
            <a:lvl4pPr marL="1828800" lvl="3" indent="-228600" algn="l">
              <a:lnSpc>
                <a:spcPct val="90000"/>
              </a:lnSpc>
              <a:spcBef>
                <a:spcPts val="551"/>
              </a:spcBef>
              <a:spcAft>
                <a:spcPts val="0"/>
              </a:spcAft>
              <a:buClr>
                <a:schemeClr val="dk1"/>
              </a:buClr>
              <a:buSzPts val="1764"/>
              <a:buNone/>
              <a:defRPr sz="1764" b="1"/>
            </a:lvl4pPr>
            <a:lvl5pPr marL="2286000" lvl="4" indent="-228600" algn="l">
              <a:lnSpc>
                <a:spcPct val="90000"/>
              </a:lnSpc>
              <a:spcBef>
                <a:spcPts val="551"/>
              </a:spcBef>
              <a:spcAft>
                <a:spcPts val="0"/>
              </a:spcAft>
              <a:buClr>
                <a:schemeClr val="dk1"/>
              </a:buClr>
              <a:buSzPts val="1764"/>
              <a:buNone/>
              <a:defRPr sz="1764" b="1"/>
            </a:lvl5pPr>
            <a:lvl6pPr marL="2743200" lvl="5" indent="-228600" algn="l">
              <a:lnSpc>
                <a:spcPct val="90000"/>
              </a:lnSpc>
              <a:spcBef>
                <a:spcPts val="551"/>
              </a:spcBef>
              <a:spcAft>
                <a:spcPts val="0"/>
              </a:spcAft>
              <a:buClr>
                <a:schemeClr val="dk1"/>
              </a:buClr>
              <a:buSzPts val="1764"/>
              <a:buNone/>
              <a:defRPr sz="1764" b="1"/>
            </a:lvl6pPr>
            <a:lvl7pPr marL="3200400" lvl="6" indent="-228600" algn="l">
              <a:lnSpc>
                <a:spcPct val="90000"/>
              </a:lnSpc>
              <a:spcBef>
                <a:spcPts val="551"/>
              </a:spcBef>
              <a:spcAft>
                <a:spcPts val="0"/>
              </a:spcAft>
              <a:buClr>
                <a:schemeClr val="dk1"/>
              </a:buClr>
              <a:buSzPts val="1764"/>
              <a:buNone/>
              <a:defRPr sz="1764" b="1"/>
            </a:lvl7pPr>
            <a:lvl8pPr marL="3657600" lvl="7" indent="-228600" algn="l">
              <a:lnSpc>
                <a:spcPct val="90000"/>
              </a:lnSpc>
              <a:spcBef>
                <a:spcPts val="551"/>
              </a:spcBef>
              <a:spcAft>
                <a:spcPts val="0"/>
              </a:spcAft>
              <a:buClr>
                <a:schemeClr val="dk1"/>
              </a:buClr>
              <a:buSzPts val="1764"/>
              <a:buNone/>
              <a:defRPr sz="1764" b="1"/>
            </a:lvl8pPr>
            <a:lvl9pPr marL="4114800" lvl="8" indent="-228600" algn="l">
              <a:lnSpc>
                <a:spcPct val="90000"/>
              </a:lnSpc>
              <a:spcBef>
                <a:spcPts val="551"/>
              </a:spcBef>
              <a:spcAft>
                <a:spcPts val="0"/>
              </a:spcAft>
              <a:buClr>
                <a:schemeClr val="dk1"/>
              </a:buClr>
              <a:buSzPts val="1764"/>
              <a:buNone/>
              <a:defRPr sz="1764" b="1"/>
            </a:lvl9pPr>
          </a:lstStyle>
          <a:p>
            <a:endParaRPr/>
          </a:p>
        </p:txBody>
      </p:sp>
      <p:sp>
        <p:nvSpPr>
          <p:cNvPr id="36" name="Google Shape;36;p7"/>
          <p:cNvSpPr txBox="1">
            <a:spLocks noGrp="1"/>
          </p:cNvSpPr>
          <p:nvPr>
            <p:ph type="body" idx="2"/>
          </p:nvPr>
        </p:nvSpPr>
        <p:spPr>
          <a:xfrm>
            <a:off x="7933401" y="2254322"/>
            <a:ext cx="2231572" cy="1575829"/>
          </a:xfrm>
          <a:prstGeom prst="rect">
            <a:avLst/>
          </a:prstGeom>
          <a:noFill/>
          <a:ln>
            <a:noFill/>
          </a:ln>
        </p:spPr>
        <p:txBody>
          <a:bodyPr spcFirstLastPara="1" wrap="square" lIns="91425" tIns="45700" rIns="91425" bIns="45700" anchor="t" anchorCtr="0">
            <a:noAutofit/>
          </a:bodyPr>
          <a:lstStyle>
            <a:lvl1pPr marL="457200" lvl="0" indent="-228600" algn="l">
              <a:lnSpc>
                <a:spcPct val="123529"/>
              </a:lnSpc>
              <a:spcBef>
                <a:spcPts val="1102"/>
              </a:spcBef>
              <a:spcAft>
                <a:spcPts val="0"/>
              </a:spcAft>
              <a:buClr>
                <a:srgbClr val="4CC2F1"/>
              </a:buClr>
              <a:buSzPts val="1700"/>
              <a:buNone/>
              <a:defRPr sz="1700" b="1" i="0">
                <a:solidFill>
                  <a:srgbClr val="4CC2F1"/>
                </a:solidFill>
                <a:latin typeface="Arial Narrow"/>
                <a:ea typeface="Arial Narrow"/>
                <a:cs typeface="Arial Narrow"/>
                <a:sym typeface="Arial Narrow"/>
              </a:defRPr>
            </a:lvl1pPr>
            <a:lvl2pPr marL="914400" lvl="1" indent="-228600" algn="l">
              <a:lnSpc>
                <a:spcPct val="90000"/>
              </a:lnSpc>
              <a:spcBef>
                <a:spcPts val="551"/>
              </a:spcBef>
              <a:spcAft>
                <a:spcPts val="0"/>
              </a:spcAft>
              <a:buClr>
                <a:schemeClr val="dk1"/>
              </a:buClr>
              <a:buSzPts val="2205"/>
              <a:buNone/>
              <a:defRPr sz="2205" b="1"/>
            </a:lvl2pPr>
            <a:lvl3pPr marL="1371600" lvl="2" indent="-228600" algn="l">
              <a:lnSpc>
                <a:spcPct val="90000"/>
              </a:lnSpc>
              <a:spcBef>
                <a:spcPts val="551"/>
              </a:spcBef>
              <a:spcAft>
                <a:spcPts val="0"/>
              </a:spcAft>
              <a:buClr>
                <a:schemeClr val="dk1"/>
              </a:buClr>
              <a:buSzPts val="1984"/>
              <a:buNone/>
              <a:defRPr sz="1984" b="1"/>
            </a:lvl3pPr>
            <a:lvl4pPr marL="1828800" lvl="3" indent="-228600" algn="l">
              <a:lnSpc>
                <a:spcPct val="90000"/>
              </a:lnSpc>
              <a:spcBef>
                <a:spcPts val="551"/>
              </a:spcBef>
              <a:spcAft>
                <a:spcPts val="0"/>
              </a:spcAft>
              <a:buClr>
                <a:schemeClr val="dk1"/>
              </a:buClr>
              <a:buSzPts val="1764"/>
              <a:buNone/>
              <a:defRPr sz="1764" b="1"/>
            </a:lvl4pPr>
            <a:lvl5pPr marL="2286000" lvl="4" indent="-228600" algn="l">
              <a:lnSpc>
                <a:spcPct val="90000"/>
              </a:lnSpc>
              <a:spcBef>
                <a:spcPts val="551"/>
              </a:spcBef>
              <a:spcAft>
                <a:spcPts val="0"/>
              </a:spcAft>
              <a:buClr>
                <a:schemeClr val="dk1"/>
              </a:buClr>
              <a:buSzPts val="1764"/>
              <a:buNone/>
              <a:defRPr sz="1764" b="1"/>
            </a:lvl5pPr>
            <a:lvl6pPr marL="2743200" lvl="5" indent="-228600" algn="l">
              <a:lnSpc>
                <a:spcPct val="90000"/>
              </a:lnSpc>
              <a:spcBef>
                <a:spcPts val="551"/>
              </a:spcBef>
              <a:spcAft>
                <a:spcPts val="0"/>
              </a:spcAft>
              <a:buClr>
                <a:schemeClr val="dk1"/>
              </a:buClr>
              <a:buSzPts val="1764"/>
              <a:buNone/>
              <a:defRPr sz="1764" b="1"/>
            </a:lvl6pPr>
            <a:lvl7pPr marL="3200400" lvl="6" indent="-228600" algn="l">
              <a:lnSpc>
                <a:spcPct val="90000"/>
              </a:lnSpc>
              <a:spcBef>
                <a:spcPts val="551"/>
              </a:spcBef>
              <a:spcAft>
                <a:spcPts val="0"/>
              </a:spcAft>
              <a:buClr>
                <a:schemeClr val="dk1"/>
              </a:buClr>
              <a:buSzPts val="1764"/>
              <a:buNone/>
              <a:defRPr sz="1764" b="1"/>
            </a:lvl7pPr>
            <a:lvl8pPr marL="3657600" lvl="7" indent="-228600" algn="l">
              <a:lnSpc>
                <a:spcPct val="90000"/>
              </a:lnSpc>
              <a:spcBef>
                <a:spcPts val="551"/>
              </a:spcBef>
              <a:spcAft>
                <a:spcPts val="0"/>
              </a:spcAft>
              <a:buClr>
                <a:schemeClr val="dk1"/>
              </a:buClr>
              <a:buSzPts val="1764"/>
              <a:buNone/>
              <a:defRPr sz="1764" b="1"/>
            </a:lvl8pPr>
            <a:lvl9pPr marL="4114800" lvl="8" indent="-228600" algn="l">
              <a:lnSpc>
                <a:spcPct val="90000"/>
              </a:lnSpc>
              <a:spcBef>
                <a:spcPts val="551"/>
              </a:spcBef>
              <a:spcAft>
                <a:spcPts val="0"/>
              </a:spcAft>
              <a:buClr>
                <a:schemeClr val="dk1"/>
              </a:buClr>
              <a:buSzPts val="1764"/>
              <a:buNone/>
              <a:defRPr sz="1764" b="1"/>
            </a:lvl9pPr>
          </a:lstStyle>
          <a:p>
            <a:endParaRPr/>
          </a:p>
        </p:txBody>
      </p:sp>
      <p:sp>
        <p:nvSpPr>
          <p:cNvPr id="37" name="Google Shape;37;p7"/>
          <p:cNvSpPr txBox="1">
            <a:spLocks noGrp="1"/>
          </p:cNvSpPr>
          <p:nvPr>
            <p:ph type="body" idx="3"/>
          </p:nvPr>
        </p:nvSpPr>
        <p:spPr>
          <a:xfrm>
            <a:off x="526840" y="2240838"/>
            <a:ext cx="3424674" cy="237470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102"/>
              </a:spcBef>
              <a:spcAft>
                <a:spcPts val="0"/>
              </a:spcAft>
              <a:buClr>
                <a:srgbClr val="253165"/>
              </a:buClr>
              <a:buSzPts val="1200"/>
              <a:buFont typeface="Arial"/>
              <a:buNone/>
              <a:defRPr sz="1200" b="0" i="0">
                <a:solidFill>
                  <a:srgbClr val="253165"/>
                </a:solidFill>
                <a:latin typeface="Arial"/>
                <a:ea typeface="Arial"/>
                <a:cs typeface="Arial"/>
                <a:sym typeface="Arial"/>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38" name="Google Shape;38;p7"/>
          <p:cNvSpPr txBox="1">
            <a:spLocks noGrp="1"/>
          </p:cNvSpPr>
          <p:nvPr>
            <p:ph type="body" idx="4"/>
          </p:nvPr>
        </p:nvSpPr>
        <p:spPr>
          <a:xfrm>
            <a:off x="4336928" y="2240837"/>
            <a:ext cx="3206872" cy="422997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102"/>
              </a:spcBef>
              <a:spcAft>
                <a:spcPts val="0"/>
              </a:spcAft>
              <a:buClr>
                <a:srgbClr val="253165"/>
              </a:buClr>
              <a:buSzPts val="1200"/>
              <a:buNone/>
              <a:defRPr sz="1200" b="0" i="0">
                <a:solidFill>
                  <a:srgbClr val="253165"/>
                </a:solidFill>
                <a:latin typeface="Arial"/>
                <a:ea typeface="Arial"/>
                <a:cs typeface="Arial"/>
                <a:sym typeface="Arial"/>
              </a:defRPr>
            </a:lvl1pPr>
            <a:lvl2pPr marL="914400" lvl="1" indent="-342900" algn="l">
              <a:lnSpc>
                <a:spcPct val="90000"/>
              </a:lnSpc>
              <a:spcBef>
                <a:spcPts val="551"/>
              </a:spcBef>
              <a:spcAft>
                <a:spcPts val="0"/>
              </a:spcAft>
              <a:buClr>
                <a:schemeClr val="dk1"/>
              </a:buClr>
              <a:buSzPts val="1800"/>
              <a:buChar char="•"/>
              <a:defRPr/>
            </a:lvl2pPr>
            <a:lvl3pPr marL="1371600" marR="0" lvl="2" indent="-368617" algn="l">
              <a:lnSpc>
                <a:spcPct val="90000"/>
              </a:lnSpc>
              <a:spcBef>
                <a:spcPts val="551"/>
              </a:spcBef>
              <a:spcAft>
                <a:spcPts val="0"/>
              </a:spcAft>
              <a:buClr>
                <a:schemeClr val="dk1"/>
              </a:buClr>
              <a:buSzPts val="2205"/>
              <a:buFont typeface="Arial"/>
              <a:buChar char="•"/>
              <a:defRPr/>
            </a:lvl3pPr>
            <a:lvl4pPr marL="1828800" marR="0" lvl="3" indent="-354583" algn="l">
              <a:lnSpc>
                <a:spcPct val="90000"/>
              </a:lnSpc>
              <a:spcBef>
                <a:spcPts val="551"/>
              </a:spcBef>
              <a:spcAft>
                <a:spcPts val="0"/>
              </a:spcAft>
              <a:buClr>
                <a:schemeClr val="dk1"/>
              </a:buClr>
              <a:buSzPts val="1984"/>
              <a:buFont typeface="Arial"/>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slide" type="picTx">
  <p:cSld name="PICTURE_WITH_CAPTION_TEXT">
    <p:spTree>
      <p:nvGrpSpPr>
        <p:cNvPr id="1" name="Shape 39"/>
        <p:cNvGrpSpPr/>
        <p:nvPr/>
      </p:nvGrpSpPr>
      <p:grpSpPr>
        <a:xfrm>
          <a:off x="0" y="0"/>
          <a:ext cx="0" cy="0"/>
          <a:chOff x="0" y="0"/>
          <a:chExt cx="0" cy="0"/>
        </a:xfrm>
      </p:grpSpPr>
      <p:pic>
        <p:nvPicPr>
          <p:cNvPr id="40" name="Google Shape;40;p8" descr="Graphical user interface, application, Word&#10;&#10;Description automatically generated"/>
          <p:cNvPicPr preferRelativeResize="0"/>
          <p:nvPr/>
        </p:nvPicPr>
        <p:blipFill rotWithShape="1">
          <a:blip r:embed="rId2">
            <a:alphaModFix/>
          </a:blip>
          <a:srcRect/>
          <a:stretch/>
        </p:blipFill>
        <p:spPr>
          <a:xfrm>
            <a:off x="-18094" y="-21275"/>
            <a:ext cx="10728000" cy="7580950"/>
          </a:xfrm>
          <a:prstGeom prst="rect">
            <a:avLst/>
          </a:prstGeom>
          <a:noFill/>
          <a:ln>
            <a:noFill/>
          </a:ln>
        </p:spPr>
      </p:pic>
      <p:sp>
        <p:nvSpPr>
          <p:cNvPr id="41" name="Google Shape;41;p8"/>
          <p:cNvSpPr txBox="1">
            <a:spLocks noGrp="1"/>
          </p:cNvSpPr>
          <p:nvPr>
            <p:ph type="title"/>
          </p:nvPr>
        </p:nvSpPr>
        <p:spPr>
          <a:xfrm>
            <a:off x="6386139" y="2877133"/>
            <a:ext cx="3802889" cy="227147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3200"/>
              <a:buFont typeface="Arial Narrow"/>
              <a:buNone/>
              <a:defRPr sz="3200" b="1" i="0">
                <a:solidFill>
                  <a:schemeClr val="lt1"/>
                </a:solidFill>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8"/>
          <p:cNvSpPr>
            <a:spLocks noGrp="1"/>
          </p:cNvSpPr>
          <p:nvPr>
            <p:ph type="pic" idx="2"/>
          </p:nvPr>
        </p:nvSpPr>
        <p:spPr>
          <a:xfrm>
            <a:off x="-13230" y="-32332"/>
            <a:ext cx="5673802" cy="7606900"/>
          </a:xfrm>
          <a:prstGeom prst="rect">
            <a:avLst/>
          </a:prstGeom>
          <a:noFill/>
          <a:ln>
            <a:noFill/>
          </a:ln>
        </p:spPr>
      </p:sp>
      <p:sp>
        <p:nvSpPr>
          <p:cNvPr id="43" name="Google Shape;43;p8"/>
          <p:cNvSpPr txBox="1">
            <a:spLocks noGrp="1"/>
          </p:cNvSpPr>
          <p:nvPr>
            <p:ph type="body" idx="1"/>
          </p:nvPr>
        </p:nvSpPr>
        <p:spPr>
          <a:xfrm>
            <a:off x="6386139" y="5340129"/>
            <a:ext cx="3448388" cy="34834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102"/>
              </a:spcBef>
              <a:spcAft>
                <a:spcPts val="0"/>
              </a:spcAft>
              <a:buClr>
                <a:srgbClr val="253165"/>
              </a:buClr>
              <a:buSzPts val="1700"/>
              <a:buNone/>
              <a:defRPr sz="1700" b="1" i="0">
                <a:solidFill>
                  <a:srgbClr val="253165"/>
                </a:solidFill>
                <a:latin typeface="Arial Narrow"/>
                <a:ea typeface="Arial Narrow"/>
                <a:cs typeface="Arial Narrow"/>
                <a:sym typeface="Arial Narrow"/>
              </a:defRPr>
            </a:lvl1pPr>
            <a:lvl2pPr marL="914400" lvl="1" indent="-228600" algn="l">
              <a:lnSpc>
                <a:spcPct val="90000"/>
              </a:lnSpc>
              <a:spcBef>
                <a:spcPts val="551"/>
              </a:spcBef>
              <a:spcAft>
                <a:spcPts val="0"/>
              </a:spcAft>
              <a:buClr>
                <a:schemeClr val="dk1"/>
              </a:buClr>
              <a:buSzPts val="1543"/>
              <a:buNone/>
              <a:defRPr sz="1543"/>
            </a:lvl2pPr>
            <a:lvl3pPr marL="1371600" lvl="2" indent="-228600" algn="l">
              <a:lnSpc>
                <a:spcPct val="90000"/>
              </a:lnSpc>
              <a:spcBef>
                <a:spcPts val="551"/>
              </a:spcBef>
              <a:spcAft>
                <a:spcPts val="0"/>
              </a:spcAft>
              <a:buClr>
                <a:schemeClr val="dk1"/>
              </a:buClr>
              <a:buSzPts val="1323"/>
              <a:buNone/>
              <a:defRPr sz="1323"/>
            </a:lvl3pPr>
            <a:lvl4pPr marL="1828800" lvl="3" indent="-228600" algn="l">
              <a:lnSpc>
                <a:spcPct val="90000"/>
              </a:lnSpc>
              <a:spcBef>
                <a:spcPts val="551"/>
              </a:spcBef>
              <a:spcAft>
                <a:spcPts val="0"/>
              </a:spcAft>
              <a:buClr>
                <a:schemeClr val="dk1"/>
              </a:buClr>
              <a:buSzPts val="1102"/>
              <a:buNone/>
              <a:defRPr sz="1102"/>
            </a:lvl4pPr>
            <a:lvl5pPr marL="2286000" lvl="4" indent="-228600" algn="l">
              <a:lnSpc>
                <a:spcPct val="90000"/>
              </a:lnSpc>
              <a:spcBef>
                <a:spcPts val="551"/>
              </a:spcBef>
              <a:spcAft>
                <a:spcPts val="0"/>
              </a:spcAft>
              <a:buClr>
                <a:schemeClr val="dk1"/>
              </a:buClr>
              <a:buSzPts val="1102"/>
              <a:buNone/>
              <a:defRPr sz="1102"/>
            </a:lvl5pPr>
            <a:lvl6pPr marL="2743200" lvl="5" indent="-228600" algn="l">
              <a:lnSpc>
                <a:spcPct val="90000"/>
              </a:lnSpc>
              <a:spcBef>
                <a:spcPts val="551"/>
              </a:spcBef>
              <a:spcAft>
                <a:spcPts val="0"/>
              </a:spcAft>
              <a:buClr>
                <a:schemeClr val="dk1"/>
              </a:buClr>
              <a:buSzPts val="1102"/>
              <a:buNone/>
              <a:defRPr sz="1102"/>
            </a:lvl6pPr>
            <a:lvl7pPr marL="3200400" lvl="6" indent="-228600" algn="l">
              <a:lnSpc>
                <a:spcPct val="90000"/>
              </a:lnSpc>
              <a:spcBef>
                <a:spcPts val="551"/>
              </a:spcBef>
              <a:spcAft>
                <a:spcPts val="0"/>
              </a:spcAft>
              <a:buClr>
                <a:schemeClr val="dk1"/>
              </a:buClr>
              <a:buSzPts val="1102"/>
              <a:buNone/>
              <a:defRPr sz="1102"/>
            </a:lvl7pPr>
            <a:lvl8pPr marL="3657600" lvl="7" indent="-228600" algn="l">
              <a:lnSpc>
                <a:spcPct val="90000"/>
              </a:lnSpc>
              <a:spcBef>
                <a:spcPts val="551"/>
              </a:spcBef>
              <a:spcAft>
                <a:spcPts val="0"/>
              </a:spcAft>
              <a:buClr>
                <a:schemeClr val="dk1"/>
              </a:buClr>
              <a:buSzPts val="1102"/>
              <a:buNone/>
              <a:defRPr sz="1102"/>
            </a:lvl8pPr>
            <a:lvl9pPr marL="4114800" lvl="8" indent="-228600" algn="l">
              <a:lnSpc>
                <a:spcPct val="90000"/>
              </a:lnSpc>
              <a:spcBef>
                <a:spcPts val="551"/>
              </a:spcBef>
              <a:spcAft>
                <a:spcPts val="0"/>
              </a:spcAft>
              <a:buClr>
                <a:schemeClr val="dk1"/>
              </a:buClr>
              <a:buSzPts val="1102"/>
              <a:buNone/>
              <a:defRPr sz="1102"/>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99" indent="0" algn="ctr">
              <a:buNone/>
              <a:defRPr sz="2205"/>
            </a:lvl2pPr>
            <a:lvl3pPr marL="1007998" indent="0" algn="ctr">
              <a:buNone/>
              <a:defRPr sz="1984"/>
            </a:lvl3pPr>
            <a:lvl4pPr marL="1511997" indent="0" algn="ctr">
              <a:buNone/>
              <a:defRPr sz="1764"/>
            </a:lvl4pPr>
            <a:lvl5pPr marL="2015996" indent="0" algn="ctr">
              <a:buNone/>
              <a:defRPr sz="1764"/>
            </a:lvl5pPr>
            <a:lvl6pPr marL="2519995" indent="0" algn="ctr">
              <a:buNone/>
              <a:defRPr sz="1764"/>
            </a:lvl6pPr>
            <a:lvl7pPr marL="3023994" indent="0" algn="ctr">
              <a:buNone/>
              <a:defRPr sz="1764"/>
            </a:lvl7pPr>
            <a:lvl8pPr marL="3527993" indent="0" algn="ctr">
              <a:buNone/>
              <a:defRPr sz="1764"/>
            </a:lvl8pPr>
            <a:lvl9pPr marL="4031992"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D9E63A-2EDB-472F-88D9-F6E09D348256}" type="datetimeFigureOut">
              <a:rPr lang="en-GB" smtClean="0"/>
              <a:t>17/07/2025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5F91DD-B1A0-4D64-BD93-30F4A1B35BF6}" type="slidenum">
              <a:rPr lang="en-GB" smtClean="0"/>
              <a:t>‹#›</a:t>
            </a:fld>
            <a:endParaRPr lang="en-GB"/>
          </a:p>
        </p:txBody>
      </p:sp>
      <p:sp>
        <p:nvSpPr>
          <p:cNvPr id="7" name="Rectangle 6">
            <a:extLst>
              <a:ext uri="{FF2B5EF4-FFF2-40B4-BE49-F238E27FC236}">
                <a16:creationId xmlns:a16="http://schemas.microsoft.com/office/drawing/2014/main" id="{383FD96E-85A5-2282-BF5E-1553419DBC4D}"/>
              </a:ext>
            </a:extLst>
          </p:cNvPr>
          <p:cNvSpPr/>
          <p:nvPr userDrawn="1"/>
        </p:nvSpPr>
        <p:spPr>
          <a:xfrm>
            <a:off x="-116942" y="-141321"/>
            <a:ext cx="10925696" cy="6432723"/>
          </a:xfrm>
          <a:prstGeom prst="rect">
            <a:avLst/>
          </a:prstGeom>
          <a:solidFill>
            <a:srgbClr val="165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0"/>
          </a:p>
        </p:txBody>
      </p:sp>
      <p:pic>
        <p:nvPicPr>
          <p:cNvPr id="8" name="Picture 7" descr="A white circle with a black background&#10;&#10;Description automatically generated with low confidence">
            <a:extLst>
              <a:ext uri="{FF2B5EF4-FFF2-40B4-BE49-F238E27FC236}">
                <a16:creationId xmlns:a16="http://schemas.microsoft.com/office/drawing/2014/main" id="{86155F33-8745-66A0-61F4-6CD7C4E1B52F}"/>
              </a:ext>
            </a:extLst>
          </p:cNvPr>
          <p:cNvPicPr>
            <a:picLocks noChangeAspect="1"/>
          </p:cNvPicPr>
          <p:nvPr userDrawn="1"/>
        </p:nvPicPr>
        <p:blipFill>
          <a:blip r:embed="rId2">
            <a:alphaModFix amt="5000"/>
          </a:blip>
          <a:stretch>
            <a:fillRect/>
          </a:stretch>
        </p:blipFill>
        <p:spPr>
          <a:xfrm>
            <a:off x="408185" y="-401368"/>
            <a:ext cx="6803502" cy="8815597"/>
          </a:xfrm>
          <a:prstGeom prst="rect">
            <a:avLst/>
          </a:prstGeom>
        </p:spPr>
      </p:pic>
    </p:spTree>
    <p:extLst>
      <p:ext uri="{BB962C8B-B14F-4D97-AF65-F5344CB8AC3E}">
        <p14:creationId xmlns:p14="http://schemas.microsoft.com/office/powerpoint/2010/main" val="2055944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D9E63A-2EDB-472F-88D9-F6E09D348256}" type="datetimeFigureOut">
              <a:rPr lang="en-GB" smtClean="0"/>
              <a:t>17/07/2025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5F91DD-B1A0-4D64-BD93-30F4A1B35BF6}" type="slidenum">
              <a:rPr lang="en-GB" smtClean="0"/>
              <a:t>‹#›</a:t>
            </a:fld>
            <a:endParaRPr lang="en-GB"/>
          </a:p>
        </p:txBody>
      </p:sp>
      <p:pic>
        <p:nvPicPr>
          <p:cNvPr id="7" name="Picture 6" descr="A picture containing circle, graphics&#10;&#10;Description automatically generated">
            <a:extLst>
              <a:ext uri="{FF2B5EF4-FFF2-40B4-BE49-F238E27FC236}">
                <a16:creationId xmlns:a16="http://schemas.microsoft.com/office/drawing/2014/main" id="{8920645E-6224-76E3-D888-F58AFC136C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1793" y="343622"/>
            <a:ext cx="727397" cy="947506"/>
          </a:xfrm>
          <a:prstGeom prst="rect">
            <a:avLst/>
          </a:prstGeom>
        </p:spPr>
      </p:pic>
    </p:spTree>
    <p:extLst>
      <p:ext uri="{BB962C8B-B14F-4D97-AF65-F5344CB8AC3E}">
        <p14:creationId xmlns:p14="http://schemas.microsoft.com/office/powerpoint/2010/main" val="708581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endParaRPr lang="en-US" dirty="0"/>
          </a:p>
        </p:txBody>
      </p:sp>
      <p:sp>
        <p:nvSpPr>
          <p:cNvPr id="3" name="Text Placeholder 2"/>
          <p:cNvSpPr>
            <a:spLocks noGrp="1"/>
          </p:cNvSpPr>
          <p:nvPr>
            <p:ph type="body" idx="1"/>
          </p:nvPr>
        </p:nvSpPr>
        <p:spPr>
          <a:xfrm>
            <a:off x="729494" y="5059034"/>
            <a:ext cx="9221689" cy="1653679"/>
          </a:xfrm>
        </p:spPr>
        <p:txBody>
          <a:bodyPr/>
          <a:lstStyle>
            <a:lvl1pPr marL="0" indent="0">
              <a:buNone/>
              <a:defRPr sz="2646">
                <a:solidFill>
                  <a:schemeClr val="tx1"/>
                </a:solidFill>
              </a:defRPr>
            </a:lvl1pPr>
            <a:lvl2pPr marL="503999" indent="0">
              <a:buNone/>
              <a:defRPr sz="2205">
                <a:solidFill>
                  <a:schemeClr val="tx1">
                    <a:tint val="75000"/>
                  </a:schemeClr>
                </a:solidFill>
              </a:defRPr>
            </a:lvl2pPr>
            <a:lvl3pPr marL="1007998" indent="0">
              <a:buNone/>
              <a:defRPr sz="1984">
                <a:solidFill>
                  <a:schemeClr val="tx1">
                    <a:tint val="75000"/>
                  </a:schemeClr>
                </a:solidFill>
              </a:defRPr>
            </a:lvl3pPr>
            <a:lvl4pPr marL="1511997" indent="0">
              <a:buNone/>
              <a:defRPr sz="1764">
                <a:solidFill>
                  <a:schemeClr val="tx1">
                    <a:tint val="75000"/>
                  </a:schemeClr>
                </a:solidFill>
              </a:defRPr>
            </a:lvl4pPr>
            <a:lvl5pPr marL="2015996" indent="0">
              <a:buNone/>
              <a:defRPr sz="1764">
                <a:solidFill>
                  <a:schemeClr val="tx1">
                    <a:tint val="75000"/>
                  </a:schemeClr>
                </a:solidFill>
              </a:defRPr>
            </a:lvl5pPr>
            <a:lvl6pPr marL="2519995" indent="0">
              <a:buNone/>
              <a:defRPr sz="1764">
                <a:solidFill>
                  <a:schemeClr val="tx1">
                    <a:tint val="75000"/>
                  </a:schemeClr>
                </a:solidFill>
              </a:defRPr>
            </a:lvl6pPr>
            <a:lvl7pPr marL="3023994" indent="0">
              <a:buNone/>
              <a:defRPr sz="1764">
                <a:solidFill>
                  <a:schemeClr val="tx1">
                    <a:tint val="75000"/>
                  </a:schemeClr>
                </a:solidFill>
              </a:defRPr>
            </a:lvl7pPr>
            <a:lvl8pPr marL="3527993" indent="0">
              <a:buNone/>
              <a:defRPr sz="1764">
                <a:solidFill>
                  <a:schemeClr val="tx1">
                    <a:tint val="75000"/>
                  </a:schemeClr>
                </a:solidFill>
              </a:defRPr>
            </a:lvl8pPr>
            <a:lvl9pPr marL="4031992" indent="0">
              <a:buNone/>
              <a:defRPr sz="176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D9E63A-2EDB-472F-88D9-F6E09D348256}" type="datetimeFigureOut">
              <a:rPr lang="en-GB" smtClean="0"/>
              <a:t>17/07/2025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5F91DD-B1A0-4D64-BD93-30F4A1B35BF6}" type="slidenum">
              <a:rPr lang="en-GB" smtClean="0"/>
              <a:t>‹#›</a:t>
            </a:fld>
            <a:endParaRPr lang="en-GB"/>
          </a:p>
        </p:txBody>
      </p:sp>
      <p:pic>
        <p:nvPicPr>
          <p:cNvPr id="7" name="Picture 6" descr="A picture containing circle, graphics&#10;&#10;Description automatically generated">
            <a:extLst>
              <a:ext uri="{FF2B5EF4-FFF2-40B4-BE49-F238E27FC236}">
                <a16:creationId xmlns:a16="http://schemas.microsoft.com/office/drawing/2014/main" id="{09BF09A4-D0C9-F7B8-E9A3-B05BC9F4D7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1793" y="343622"/>
            <a:ext cx="727397" cy="947506"/>
          </a:xfrm>
          <a:prstGeom prst="rect">
            <a:avLst/>
          </a:prstGeom>
        </p:spPr>
      </p:pic>
    </p:spTree>
    <p:extLst>
      <p:ext uri="{BB962C8B-B14F-4D97-AF65-F5344CB8AC3E}">
        <p14:creationId xmlns:p14="http://schemas.microsoft.com/office/powerpoint/2010/main" val="2207401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D9E63A-2EDB-472F-88D9-F6E09D348256}" type="datetimeFigureOut">
              <a:rPr lang="en-GB" smtClean="0"/>
              <a:t>17/07/2025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5F91DD-B1A0-4D64-BD93-30F4A1B35BF6}" type="slidenum">
              <a:rPr lang="en-GB" smtClean="0"/>
              <a:t>‹#›</a:t>
            </a:fld>
            <a:endParaRPr lang="en-GB"/>
          </a:p>
        </p:txBody>
      </p:sp>
      <p:pic>
        <p:nvPicPr>
          <p:cNvPr id="8" name="Picture 7" descr="A picture containing circle, graphics&#10;&#10;Description automatically generated">
            <a:extLst>
              <a:ext uri="{FF2B5EF4-FFF2-40B4-BE49-F238E27FC236}">
                <a16:creationId xmlns:a16="http://schemas.microsoft.com/office/drawing/2014/main" id="{0DEC0F60-7417-66D2-6F6A-F7CA282055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1793" y="343622"/>
            <a:ext cx="727397" cy="947506"/>
          </a:xfrm>
          <a:prstGeom prst="rect">
            <a:avLst/>
          </a:prstGeom>
        </p:spPr>
      </p:pic>
    </p:spTree>
    <p:extLst>
      <p:ext uri="{BB962C8B-B14F-4D97-AF65-F5344CB8AC3E}">
        <p14:creationId xmlns:p14="http://schemas.microsoft.com/office/powerpoint/2010/main" val="4269719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4" y="402484"/>
            <a:ext cx="9221689"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456" y="1853171"/>
            <a:ext cx="4523137" cy="908211"/>
          </a:xfrm>
        </p:spPr>
        <p:txBody>
          <a:bodyPr anchor="b"/>
          <a:lstStyle>
            <a:lvl1pPr marL="0" indent="0">
              <a:buNone/>
              <a:defRPr sz="2646" b="1"/>
            </a:lvl1pPr>
            <a:lvl2pPr marL="503999" indent="0">
              <a:buNone/>
              <a:defRPr sz="2205" b="1"/>
            </a:lvl2pPr>
            <a:lvl3pPr marL="1007998" indent="0">
              <a:buNone/>
              <a:defRPr sz="1984" b="1"/>
            </a:lvl3pPr>
            <a:lvl4pPr marL="1511997" indent="0">
              <a:buNone/>
              <a:defRPr sz="1764" b="1"/>
            </a:lvl4pPr>
            <a:lvl5pPr marL="2015996" indent="0">
              <a:buNone/>
              <a:defRPr sz="1764" b="1"/>
            </a:lvl5pPr>
            <a:lvl6pPr marL="2519995" indent="0">
              <a:buNone/>
              <a:defRPr sz="1764" b="1"/>
            </a:lvl6pPr>
            <a:lvl7pPr marL="3023994" indent="0">
              <a:buNone/>
              <a:defRPr sz="1764" b="1"/>
            </a:lvl7pPr>
            <a:lvl8pPr marL="3527993" indent="0">
              <a:buNone/>
              <a:defRPr sz="1764" b="1"/>
            </a:lvl8pPr>
            <a:lvl9pPr marL="4031992" indent="0">
              <a:buNone/>
              <a:defRPr sz="1764" b="1"/>
            </a:lvl9pPr>
          </a:lstStyle>
          <a:p>
            <a:pPr lvl="0"/>
            <a:r>
              <a:rPr lang="en-US"/>
              <a:t>Click to edit Master text styles</a:t>
            </a:r>
          </a:p>
        </p:txBody>
      </p:sp>
      <p:sp>
        <p:nvSpPr>
          <p:cNvPr id="4" name="Content Placeholder 3"/>
          <p:cNvSpPr>
            <a:spLocks noGrp="1"/>
          </p:cNvSpPr>
          <p:nvPr>
            <p:ph sz="half" idx="2"/>
          </p:nvPr>
        </p:nvSpPr>
        <p:spPr>
          <a:xfrm>
            <a:off x="736456" y="2761382"/>
            <a:ext cx="4523137"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2731" y="1853171"/>
            <a:ext cx="4545413" cy="908211"/>
          </a:xfrm>
        </p:spPr>
        <p:txBody>
          <a:bodyPr anchor="b"/>
          <a:lstStyle>
            <a:lvl1pPr marL="0" indent="0">
              <a:buNone/>
              <a:defRPr sz="2646" b="1"/>
            </a:lvl1pPr>
            <a:lvl2pPr marL="503999" indent="0">
              <a:buNone/>
              <a:defRPr sz="2205" b="1"/>
            </a:lvl2pPr>
            <a:lvl3pPr marL="1007998" indent="0">
              <a:buNone/>
              <a:defRPr sz="1984" b="1"/>
            </a:lvl3pPr>
            <a:lvl4pPr marL="1511997" indent="0">
              <a:buNone/>
              <a:defRPr sz="1764" b="1"/>
            </a:lvl4pPr>
            <a:lvl5pPr marL="2015996" indent="0">
              <a:buNone/>
              <a:defRPr sz="1764" b="1"/>
            </a:lvl5pPr>
            <a:lvl6pPr marL="2519995" indent="0">
              <a:buNone/>
              <a:defRPr sz="1764" b="1"/>
            </a:lvl6pPr>
            <a:lvl7pPr marL="3023994" indent="0">
              <a:buNone/>
              <a:defRPr sz="1764" b="1"/>
            </a:lvl7pPr>
            <a:lvl8pPr marL="3527993" indent="0">
              <a:buNone/>
              <a:defRPr sz="1764" b="1"/>
            </a:lvl8pPr>
            <a:lvl9pPr marL="403199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12731" y="2761382"/>
            <a:ext cx="4545413"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D9E63A-2EDB-472F-88D9-F6E09D348256}" type="datetimeFigureOut">
              <a:rPr lang="en-GB" smtClean="0"/>
              <a:t>17/07/2025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5F91DD-B1A0-4D64-BD93-30F4A1B35BF6}" type="slidenum">
              <a:rPr lang="en-GB" smtClean="0"/>
              <a:t>‹#›</a:t>
            </a:fld>
            <a:endParaRPr lang="en-GB"/>
          </a:p>
        </p:txBody>
      </p:sp>
      <p:pic>
        <p:nvPicPr>
          <p:cNvPr id="10" name="Picture 9" descr="A picture containing circle, graphics&#10;&#10;Description automatically generated">
            <a:extLst>
              <a:ext uri="{FF2B5EF4-FFF2-40B4-BE49-F238E27FC236}">
                <a16:creationId xmlns:a16="http://schemas.microsoft.com/office/drawing/2014/main" id="{042DE999-610F-FD3B-B90A-960CE1227C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1793" y="343622"/>
            <a:ext cx="727397" cy="947506"/>
          </a:xfrm>
          <a:prstGeom prst="rect">
            <a:avLst/>
          </a:prstGeom>
        </p:spPr>
      </p:pic>
    </p:spTree>
    <p:extLst>
      <p:ext uri="{BB962C8B-B14F-4D97-AF65-F5344CB8AC3E}">
        <p14:creationId xmlns:p14="http://schemas.microsoft.com/office/powerpoint/2010/main" val="35548034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735062" y="402484"/>
            <a:ext cx="9221689" cy="146118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850"/>
              <a:buFont typeface="Calibri"/>
              <a:buNone/>
              <a:defRPr sz="48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735062" y="2012414"/>
            <a:ext cx="9221689" cy="4796544"/>
          </a:xfrm>
          <a:prstGeom prst="rect">
            <a:avLst/>
          </a:prstGeom>
          <a:noFill/>
          <a:ln>
            <a:noFill/>
          </a:ln>
        </p:spPr>
        <p:txBody>
          <a:bodyPr spcFirstLastPara="1" wrap="square" lIns="91425" tIns="45700" rIns="91425" bIns="45700" anchor="t" anchorCtr="0">
            <a:normAutofit/>
          </a:bodyPr>
          <a:lstStyle>
            <a:lvl1pPr marL="457200" marR="0" lvl="0" indent="-424561" algn="l" rtl="0">
              <a:lnSpc>
                <a:spcPct val="90000"/>
              </a:lnSpc>
              <a:spcBef>
                <a:spcPts val="1102"/>
              </a:spcBef>
              <a:spcAft>
                <a:spcPts val="0"/>
              </a:spcAft>
              <a:buClr>
                <a:schemeClr val="dk1"/>
              </a:buClr>
              <a:buSzPts val="3086"/>
              <a:buFont typeface="Arial"/>
              <a:buChar char="•"/>
              <a:defRPr sz="3086" b="0" i="0" u="none" strike="noStrike" cap="none">
                <a:solidFill>
                  <a:schemeClr val="dk1"/>
                </a:solidFill>
                <a:latin typeface="Calibri"/>
                <a:ea typeface="Calibri"/>
                <a:cs typeface="Calibri"/>
                <a:sym typeface="Calibri"/>
              </a:defRPr>
            </a:lvl1pPr>
            <a:lvl2pPr marL="914400" marR="0" lvl="1" indent="-396621" algn="l" rtl="0">
              <a:lnSpc>
                <a:spcPct val="90000"/>
              </a:lnSpc>
              <a:spcBef>
                <a:spcPts val="551"/>
              </a:spcBef>
              <a:spcAft>
                <a:spcPts val="0"/>
              </a:spcAft>
              <a:buClr>
                <a:schemeClr val="dk1"/>
              </a:buClr>
              <a:buSzPts val="2646"/>
              <a:buFont typeface="Arial"/>
              <a:buChar char="•"/>
              <a:defRPr sz="2646" b="0" i="0" u="none" strike="noStrike" cap="none">
                <a:solidFill>
                  <a:schemeClr val="dk1"/>
                </a:solidFill>
                <a:latin typeface="Calibri"/>
                <a:ea typeface="Calibri"/>
                <a:cs typeface="Calibri"/>
                <a:sym typeface="Calibri"/>
              </a:defRPr>
            </a:lvl2pPr>
            <a:lvl3pPr marL="1371600" marR="0" lvl="2" indent="-368617" algn="l" rtl="0">
              <a:lnSpc>
                <a:spcPct val="90000"/>
              </a:lnSpc>
              <a:spcBef>
                <a:spcPts val="55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3pPr>
            <a:lvl4pPr marL="1828800" marR="0" lvl="3"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4pPr>
            <a:lvl5pPr marL="2286000" marR="0" lvl="4"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323"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323"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23"/>
              <a:buFont typeface="Arial"/>
              <a:buNone/>
              <a:defRPr sz="132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062" y="7006701"/>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846CE7D5-CF57-46EF-B807-FDD0502418D4}" type="datetimeFigureOut">
              <a:rPr lang="en-US" smtClean="0"/>
              <a:t>7/17/2025</a:t>
            </a:fld>
            <a:endParaRPr lang="en-US"/>
          </a:p>
        </p:txBody>
      </p:sp>
      <p:sp>
        <p:nvSpPr>
          <p:cNvPr id="5" name="Footer Placeholder 4"/>
          <p:cNvSpPr>
            <a:spLocks noGrp="1"/>
          </p:cNvSpPr>
          <p:nvPr>
            <p:ph type="ftr" sz="quarter" idx="3"/>
          </p:nvPr>
        </p:nvSpPr>
        <p:spPr>
          <a:xfrm>
            <a:off x="3541663" y="7006701"/>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51093" y="7006701"/>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066458903"/>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txStyles>
    <p:titleStyle>
      <a:lvl1pPr algn="l" defTabSz="1007998"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99" indent="-251999" algn="l" defTabSz="1007998"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5998" indent="-251999" algn="l" defTabSz="1007998"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97" indent="-251999" algn="l" defTabSz="1007998"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96" indent="-251999" algn="l" defTabSz="1007998"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995" indent="-251999" algn="l" defTabSz="1007998"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994" indent="-251999" algn="l" defTabSz="1007998"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993" indent="-251999" algn="l" defTabSz="1007998"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992" indent="-251999" algn="l" defTabSz="1007998"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991" indent="-251999" algn="l" defTabSz="1007998"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98" rtl="0" eaLnBrk="1" latinLnBrk="0" hangingPunct="1">
        <a:defRPr sz="1984" kern="1200">
          <a:solidFill>
            <a:schemeClr val="tx1"/>
          </a:solidFill>
          <a:latin typeface="+mn-lt"/>
          <a:ea typeface="+mn-ea"/>
          <a:cs typeface="+mn-cs"/>
        </a:defRPr>
      </a:lvl1pPr>
      <a:lvl2pPr marL="503999" algn="l" defTabSz="1007998" rtl="0" eaLnBrk="1" latinLnBrk="0" hangingPunct="1">
        <a:defRPr sz="1984" kern="1200">
          <a:solidFill>
            <a:schemeClr val="tx1"/>
          </a:solidFill>
          <a:latin typeface="+mn-lt"/>
          <a:ea typeface="+mn-ea"/>
          <a:cs typeface="+mn-cs"/>
        </a:defRPr>
      </a:lvl2pPr>
      <a:lvl3pPr marL="1007998" algn="l" defTabSz="1007998" rtl="0" eaLnBrk="1" latinLnBrk="0" hangingPunct="1">
        <a:defRPr sz="1984" kern="1200">
          <a:solidFill>
            <a:schemeClr val="tx1"/>
          </a:solidFill>
          <a:latin typeface="+mn-lt"/>
          <a:ea typeface="+mn-ea"/>
          <a:cs typeface="+mn-cs"/>
        </a:defRPr>
      </a:lvl3pPr>
      <a:lvl4pPr marL="1511997" algn="l" defTabSz="1007998" rtl="0" eaLnBrk="1" latinLnBrk="0" hangingPunct="1">
        <a:defRPr sz="1984" kern="1200">
          <a:solidFill>
            <a:schemeClr val="tx1"/>
          </a:solidFill>
          <a:latin typeface="+mn-lt"/>
          <a:ea typeface="+mn-ea"/>
          <a:cs typeface="+mn-cs"/>
        </a:defRPr>
      </a:lvl4pPr>
      <a:lvl5pPr marL="2015996" algn="l" defTabSz="1007998" rtl="0" eaLnBrk="1" latinLnBrk="0" hangingPunct="1">
        <a:defRPr sz="1984" kern="1200">
          <a:solidFill>
            <a:schemeClr val="tx1"/>
          </a:solidFill>
          <a:latin typeface="+mn-lt"/>
          <a:ea typeface="+mn-ea"/>
          <a:cs typeface="+mn-cs"/>
        </a:defRPr>
      </a:lvl5pPr>
      <a:lvl6pPr marL="2519995" algn="l" defTabSz="1007998" rtl="0" eaLnBrk="1" latinLnBrk="0" hangingPunct="1">
        <a:defRPr sz="1984" kern="1200">
          <a:solidFill>
            <a:schemeClr val="tx1"/>
          </a:solidFill>
          <a:latin typeface="+mn-lt"/>
          <a:ea typeface="+mn-ea"/>
          <a:cs typeface="+mn-cs"/>
        </a:defRPr>
      </a:lvl6pPr>
      <a:lvl7pPr marL="3023994" algn="l" defTabSz="1007998" rtl="0" eaLnBrk="1" latinLnBrk="0" hangingPunct="1">
        <a:defRPr sz="1984" kern="1200">
          <a:solidFill>
            <a:schemeClr val="tx1"/>
          </a:solidFill>
          <a:latin typeface="+mn-lt"/>
          <a:ea typeface="+mn-ea"/>
          <a:cs typeface="+mn-cs"/>
        </a:defRPr>
      </a:lvl7pPr>
      <a:lvl8pPr marL="3527993" algn="l" defTabSz="1007998" rtl="0" eaLnBrk="1" latinLnBrk="0" hangingPunct="1">
        <a:defRPr sz="1984" kern="1200">
          <a:solidFill>
            <a:schemeClr val="tx1"/>
          </a:solidFill>
          <a:latin typeface="+mn-lt"/>
          <a:ea typeface="+mn-ea"/>
          <a:cs typeface="+mn-cs"/>
        </a:defRPr>
      </a:lvl8pPr>
      <a:lvl9pPr marL="4031992" algn="l" defTabSz="1007998"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s://link.springer.com/article/10.1186/s12966-023-01485-3" TargetMode="External"/><Relationship Id="rId13" Type="http://schemas.openxmlformats.org/officeDocument/2006/relationships/hyperlink" Target="https://link.springer.com/article/10.1186/s12966-024-01704-5" TargetMode="External"/><Relationship Id="rId18" Type="http://schemas.openxmlformats.org/officeDocument/2006/relationships/hyperlink" Target="https://www.youtube.com/watch?v=vVW2oVkH4Fc" TargetMode="External"/><Relationship Id="rId3" Type="http://schemas.openxmlformats.org/officeDocument/2006/relationships/hyperlink" Target="https://bmcpublichealth.biomedcentral.com/articles/10.1186/s12889-021-12255-w" TargetMode="External"/><Relationship Id="rId21" Type="http://schemas.openxmlformats.org/officeDocument/2006/relationships/hyperlink" Target="https://open.spotify.com/episode/0uZP0Q043mBmp03fFsxMZo?si=8RTHxMxgQ_yuWwz06gBk5w&amp;nd=1&amp;dlsi=c97f292925f743b6" TargetMode="External"/><Relationship Id="rId7" Type="http://schemas.openxmlformats.org/officeDocument/2006/relationships/hyperlink" Target="https://journals.plos.org/plosone/article?id=10.1371/journal.pone.0289831" TargetMode="External"/><Relationship Id="rId12" Type="http://schemas.openxmlformats.org/officeDocument/2006/relationships/hyperlink" Target="https://journals.sagepub.com/doi/full/10.1177/13563890241285032" TargetMode="External"/><Relationship Id="rId17" Type="http://schemas.openxmlformats.org/officeDocument/2006/relationships/hyperlink" Target="https://drive.google.com/drive/folders/1io3IGmRAjPYqeGPKMyEFjKZXaBS6Os_c?usp=sharing" TargetMode="External"/><Relationship Id="rId2" Type="http://schemas.openxmlformats.org/officeDocument/2006/relationships/notesSlide" Target="../notesSlides/notesSlide10.xml"/><Relationship Id="rId16" Type="http://schemas.openxmlformats.org/officeDocument/2006/relationships/hyperlink" Target="http://nihr.ac.uk" TargetMode="External"/><Relationship Id="rId20" Type="http://schemas.openxmlformats.org/officeDocument/2006/relationships/hyperlink" Target="https://open.spotify.com/episode/4o3rZeDscI1Z9oJLkbksxu?si=Vhwtwf3tRMCFqH3SlBO7Iw&amp;nd=1&amp;dlsi=70cacccd9c794cdf" TargetMode="External"/><Relationship Id="rId1" Type="http://schemas.openxmlformats.org/officeDocument/2006/relationships/slideLayout" Target="../slideLayouts/slideLayout1.xml"/><Relationship Id="rId6" Type="http://schemas.openxmlformats.org/officeDocument/2006/relationships/hyperlink" Target="https://www.researchprotocols.org/2023/1/e43619/authors" TargetMode="External"/><Relationship Id="rId11" Type="http://schemas.openxmlformats.org/officeDocument/2006/relationships/hyperlink" Target="https://www.frontiersin.org/journals/sports-and-active-living/articles/10.3389/fspor.2024.1490688/full" TargetMode="External"/><Relationship Id="rId24" Type="http://schemas.openxmlformats.org/officeDocument/2006/relationships/image" Target="../media/image8.png"/><Relationship Id="rId5" Type="http://schemas.openxmlformats.org/officeDocument/2006/relationships/hyperlink" Target="https://bmjopen.bmj.com/content/13/2/e069334.abstract" TargetMode="External"/><Relationship Id="rId15" Type="http://schemas.openxmlformats.org/officeDocument/2006/relationships/hyperlink" Target="https://arc-w.nihr.ac.uk/training-and-capacity-building/arc-west-courses/introduction-to-ripple-effects-mapping/" TargetMode="External"/><Relationship Id="rId23" Type="http://schemas.openxmlformats.org/officeDocument/2006/relationships/hyperlink" Target="https://jump.borninbradford.nhs.uk/" TargetMode="External"/><Relationship Id="rId10" Type="http://schemas.openxmlformats.org/officeDocument/2006/relationships/hyperlink" Target="https://ijbnpa.biomedcentral.com/articles/10.1186/s12966-024-01610-w" TargetMode="External"/><Relationship Id="rId19" Type="http://schemas.openxmlformats.org/officeDocument/2006/relationships/hyperlink" Target="http://youtube.com" TargetMode="External"/><Relationship Id="rId4" Type="http://schemas.openxmlformats.org/officeDocument/2006/relationships/hyperlink" Target="https://www.mdpi.com/1660-4601/19/24/16950" TargetMode="External"/><Relationship Id="rId9" Type="http://schemas.openxmlformats.org/officeDocument/2006/relationships/hyperlink" Target="https://journals.plos.org/plosone/article?id=10.1371/journal.pone.0286920" TargetMode="External"/><Relationship Id="rId14" Type="http://schemas.openxmlformats.org/officeDocument/2006/relationships/hyperlink" Target="https://www.youtube.com/channel/UC9ZhBRto8_b17ub8bETBt2w/videos?app=desktop" TargetMode="External"/><Relationship Id="rId22" Type="http://schemas.openxmlformats.org/officeDocument/2006/relationships/hyperlink" Target="https://open.spotify.com/episode/3gW4cT0umnUcBoT9loGdCP?si=MSmUgwWlRLui3ZUYU1YDLA&amp;nd=1&amp;dlsi=1860100025b04e3e"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hyperlink" Target="https://evaluatingcomplexity.org/resources/conditions-for-tackling-inequalities-in-physical-activity"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BFB37-4D8F-69F7-53E9-32E23FBE6BC2}"/>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36559250-106F-8A2D-9D13-062B7B27BCD6}"/>
              </a:ext>
            </a:extLst>
          </p:cNvPr>
          <p:cNvGrpSpPr/>
          <p:nvPr/>
        </p:nvGrpSpPr>
        <p:grpSpPr>
          <a:xfrm>
            <a:off x="634853" y="1188456"/>
            <a:ext cx="8676394" cy="5440346"/>
            <a:chOff x="397624" y="294529"/>
            <a:chExt cx="10494756" cy="6580510"/>
          </a:xfrm>
        </p:grpSpPr>
        <p:pic>
          <p:nvPicPr>
            <p:cNvPr id="7" name="Picture 6" descr="A diagram of a diagram&#10;&#10;AI-generated content may be incorrect.">
              <a:extLst>
                <a:ext uri="{FF2B5EF4-FFF2-40B4-BE49-F238E27FC236}">
                  <a16:creationId xmlns:a16="http://schemas.microsoft.com/office/drawing/2014/main" id="{007AE609-1EDB-A866-BE69-F6C976B795AD}"/>
                </a:ext>
              </a:extLst>
            </p:cNvPr>
            <p:cNvPicPr>
              <a:picLocks noChangeAspect="1"/>
            </p:cNvPicPr>
            <p:nvPr/>
          </p:nvPicPr>
          <p:blipFill>
            <a:blip r:embed="rId4"/>
            <a:srcRect t="3952" r="5013" b="13917"/>
            <a:stretch>
              <a:fillRect/>
            </a:stretch>
          </p:blipFill>
          <p:spPr>
            <a:xfrm>
              <a:off x="397624" y="297052"/>
              <a:ext cx="10313980" cy="6577987"/>
            </a:xfrm>
            <a:prstGeom prst="rect">
              <a:avLst/>
            </a:prstGeom>
          </p:spPr>
        </p:pic>
        <p:sp>
          <p:nvSpPr>
            <p:cNvPr id="8" name="Rectangle 7">
              <a:extLst>
                <a:ext uri="{FF2B5EF4-FFF2-40B4-BE49-F238E27FC236}">
                  <a16:creationId xmlns:a16="http://schemas.microsoft.com/office/drawing/2014/main" id="{81F57A14-85DE-A638-A624-990C1D5BA97B}"/>
                </a:ext>
              </a:extLst>
            </p:cNvPr>
            <p:cNvSpPr/>
            <p:nvPr/>
          </p:nvSpPr>
          <p:spPr>
            <a:xfrm>
              <a:off x="9403230" y="294529"/>
              <a:ext cx="1489150" cy="13871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6718">
                <a:buClrTx/>
              </a:pPr>
              <a:endParaRPr lang="en-US" sz="1750" kern="1200">
                <a:solidFill>
                  <a:prstClr val="white"/>
                </a:solidFill>
                <a:latin typeface="Calibri" panose="020F0502020204030204"/>
              </a:endParaRPr>
            </a:p>
          </p:txBody>
        </p:sp>
      </p:grpSp>
    </p:spTree>
    <p:custDataLst>
      <p:tags r:id="rId1"/>
    </p:custDataLst>
    <p:extLst>
      <p:ext uri="{BB962C8B-B14F-4D97-AF65-F5344CB8AC3E}">
        <p14:creationId xmlns:p14="http://schemas.microsoft.com/office/powerpoint/2010/main" val="3095468249"/>
      </p:ext>
    </p:extLst>
  </p:cSld>
  <p:clrMapOvr>
    <a:masterClrMapping/>
  </p:clrMapOvr>
  <mc:AlternateContent xmlns:mc="http://schemas.openxmlformats.org/markup-compatibility/2006" xmlns:p14="http://schemas.microsoft.com/office/powerpoint/2010/main">
    <mc:Choice Requires="p14">
      <p:transition spd="slow" p14:dur="2000" advTm="228335"/>
    </mc:Choice>
    <mc:Fallback xmlns="">
      <p:transition spd="slow" advTm="22833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351e42d8df7_0_0"/>
          <p:cNvSpPr txBox="1">
            <a:spLocks noGrp="1"/>
          </p:cNvSpPr>
          <p:nvPr>
            <p:ph type="title"/>
          </p:nvPr>
        </p:nvSpPr>
        <p:spPr>
          <a:xfrm>
            <a:off x="851851" y="551480"/>
            <a:ext cx="7427700" cy="36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dirty="0">
                <a:solidFill>
                  <a:srgbClr val="00B0F0"/>
                </a:solidFill>
              </a:rPr>
              <a:t>ACTIVITY: REM – how has the place partnership work contributed to change in [place]?</a:t>
            </a:r>
            <a:br>
              <a:rPr lang="en-US" dirty="0">
                <a:solidFill>
                  <a:srgbClr val="00B0F0"/>
                </a:solidFill>
              </a:rPr>
            </a:br>
            <a:br>
              <a:rPr lang="en-US" dirty="0">
                <a:solidFill>
                  <a:srgbClr val="00B0F0"/>
                </a:solidFill>
              </a:rPr>
            </a:br>
            <a:r>
              <a:rPr lang="en-US" sz="1600" dirty="0">
                <a:solidFill>
                  <a:srgbClr val="00B0F0"/>
                </a:solidFill>
              </a:rPr>
              <a:t>Step 2: Mapping the impacts (60-90 mins)</a:t>
            </a:r>
            <a:endParaRPr sz="1600" dirty="0">
              <a:solidFill>
                <a:srgbClr val="00B0F0"/>
              </a:solidFill>
            </a:endParaRPr>
          </a:p>
          <a:p>
            <a:pPr marL="0" lvl="0" indent="0" algn="l" rtl="0">
              <a:lnSpc>
                <a:spcPct val="90000"/>
              </a:lnSpc>
              <a:spcBef>
                <a:spcPts val="0"/>
              </a:spcBef>
              <a:spcAft>
                <a:spcPts val="0"/>
              </a:spcAft>
              <a:buSzPts val="2400"/>
              <a:buNone/>
            </a:pPr>
            <a:endParaRPr dirty="0"/>
          </a:p>
          <a:p>
            <a:pPr marL="0" lvl="0" indent="0" algn="l" rtl="0">
              <a:lnSpc>
                <a:spcPct val="90000"/>
              </a:lnSpc>
              <a:spcBef>
                <a:spcPts val="0"/>
              </a:spcBef>
              <a:spcAft>
                <a:spcPts val="0"/>
              </a:spcAft>
              <a:buSzPts val="2400"/>
              <a:buNone/>
            </a:pPr>
            <a:endParaRPr dirty="0"/>
          </a:p>
        </p:txBody>
      </p:sp>
      <p:pic>
        <p:nvPicPr>
          <p:cNvPr id="239" name="Google Shape;239;g351e42d8df7_0_0"/>
          <p:cNvPicPr preferRelativeResize="0"/>
          <p:nvPr/>
        </p:nvPicPr>
        <p:blipFill rotWithShape="1">
          <a:blip r:embed="rId3">
            <a:alphaModFix/>
          </a:blip>
          <a:srcRect/>
          <a:stretch/>
        </p:blipFill>
        <p:spPr>
          <a:xfrm>
            <a:off x="8726625" y="279850"/>
            <a:ext cx="1459425" cy="1005375"/>
          </a:xfrm>
          <a:prstGeom prst="rect">
            <a:avLst/>
          </a:prstGeom>
          <a:noFill/>
          <a:ln>
            <a:noFill/>
          </a:ln>
        </p:spPr>
      </p:pic>
      <p:sp>
        <p:nvSpPr>
          <p:cNvPr id="5" name="TextBox 4">
            <a:extLst>
              <a:ext uri="{FF2B5EF4-FFF2-40B4-BE49-F238E27FC236}">
                <a16:creationId xmlns:a16="http://schemas.microsoft.com/office/drawing/2014/main" id="{08096119-A75A-1E54-84A7-C630F55FB1AC}"/>
              </a:ext>
            </a:extLst>
          </p:cNvPr>
          <p:cNvSpPr txBox="1"/>
          <p:nvPr/>
        </p:nvSpPr>
        <p:spPr>
          <a:xfrm>
            <a:off x="692893" y="1955290"/>
            <a:ext cx="8033732" cy="5324535"/>
          </a:xfrm>
          <a:prstGeom prst="rect">
            <a:avLst/>
          </a:prstGeom>
          <a:noFill/>
        </p:spPr>
        <p:txBody>
          <a:bodyPr wrap="square">
            <a:spAutoFit/>
          </a:bodyPr>
          <a:lstStyle/>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Focused more on the “what” rather than the “how”.​</a:t>
            </a:r>
          </a:p>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Telling the story of your impacts and what you ​have done over time (see timeline).​</a:t>
            </a:r>
          </a:p>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Time between impacts only need to be an estimate.​</a:t>
            </a:r>
          </a:p>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Links between impacts or between actions. ​</a:t>
            </a:r>
          </a:p>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Work forwards and backwards. ​</a:t>
            </a:r>
          </a:p>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Don’t need lots of detail, just enough to tell the story</a:t>
            </a:r>
          </a:p>
          <a:p>
            <a:pPr marL="285750" indent="-285750">
              <a:buFont typeface="Arial" panose="020B0604020202020204" pitchFamily="34" charset="0"/>
              <a:buChar char="•"/>
            </a:pPr>
            <a:endParaRPr lang="en-GB"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dirty="0">
              <a:latin typeface="Calibri" panose="020F0502020204030204" pitchFamily="34" charset="0"/>
              <a:cs typeface="Calibri" panose="020F0502020204030204" pitchFamily="34" charset="0"/>
            </a:endParaRPr>
          </a:p>
          <a:p>
            <a:r>
              <a:rPr lang="en-GB" sz="1600" b="1" dirty="0">
                <a:solidFill>
                  <a:srgbClr val="00B0F0"/>
                </a:solidFill>
                <a:latin typeface="Arial Narrow" panose="020B0606020202030204" pitchFamily="34" charset="0"/>
                <a:cs typeface="Calibri" panose="020F0502020204030204" pitchFamily="34" charset="0"/>
              </a:rPr>
              <a:t>Step 3: Adding further detail (same time as step 2)</a:t>
            </a:r>
          </a:p>
          <a:p>
            <a:endParaRPr lang="en-GB" sz="1600" b="1" dirty="0">
              <a:solidFill>
                <a:schemeClr val="tx1"/>
              </a:solidFill>
              <a:latin typeface="Calibri" panose="020F0502020204030204" pitchFamily="34" charset="0"/>
              <a:ea typeface="Calibri"/>
              <a:cs typeface="Calibri" panose="020F0502020204030204" pitchFamily="34" charset="0"/>
              <a:sym typeface="Calibri"/>
            </a:endParaRPr>
          </a:p>
          <a:p>
            <a:pPr marL="285750" indent="-285750">
              <a:buFont typeface="Arial" panose="020B0604020202020204" pitchFamily="34" charset="0"/>
              <a:buChar char="•"/>
            </a:pPr>
            <a:r>
              <a:rPr lang="en-GB" sz="1600" b="1" dirty="0">
                <a:solidFill>
                  <a:schemeClr val="tx1"/>
                </a:solidFill>
                <a:latin typeface="Calibri" panose="020F0502020204030204" pitchFamily="34" charset="0"/>
                <a:ea typeface="Calibri"/>
                <a:cs typeface="Calibri" panose="020F0502020204030204" pitchFamily="34" charset="0"/>
                <a:sym typeface="Calibri"/>
              </a:rPr>
              <a:t>Then what happened/what contributed to that happening?</a:t>
            </a:r>
          </a:p>
          <a:p>
            <a:pPr marL="285750" indent="-285750">
              <a:buFont typeface="Arial" panose="020B0604020202020204" pitchFamily="34" charset="0"/>
              <a:buChar char="•"/>
            </a:pPr>
            <a:r>
              <a:rPr lang="en-GB" sz="1600" b="1" dirty="0">
                <a:solidFill>
                  <a:schemeClr val="tx1"/>
                </a:solidFill>
                <a:latin typeface="Calibri" panose="020F0502020204030204" pitchFamily="34" charset="0"/>
                <a:ea typeface="Calibri"/>
                <a:cs typeface="Calibri" panose="020F0502020204030204" pitchFamily="34" charset="0"/>
                <a:sym typeface="Calibri"/>
              </a:rPr>
              <a:t>Who has been impacted upon </a:t>
            </a:r>
            <a:r>
              <a:rPr lang="en-GB" sz="1600" dirty="0">
                <a:solidFill>
                  <a:schemeClr val="tx1"/>
                </a:solidFill>
                <a:latin typeface="Calibri" panose="020F0502020204030204" pitchFamily="34" charset="0"/>
                <a:ea typeface="Calibri"/>
                <a:cs typeface="Calibri" panose="020F0502020204030204" pitchFamily="34" charset="0"/>
                <a:sym typeface="Calibri"/>
              </a:rPr>
              <a:t>(i.e., people, ​</a:t>
            </a:r>
            <a:br>
              <a:rPr lang="en-GB" sz="1600" dirty="0">
                <a:solidFill>
                  <a:schemeClr val="tx1"/>
                </a:solidFill>
                <a:latin typeface="Calibri" panose="020F0502020204030204" pitchFamily="34" charset="0"/>
                <a:ea typeface="Calibri"/>
                <a:cs typeface="Calibri" panose="020F0502020204030204" pitchFamily="34" charset="0"/>
                <a:sym typeface="Calibri"/>
              </a:rPr>
            </a:br>
            <a:r>
              <a:rPr lang="en-GB" sz="1600" dirty="0">
                <a:solidFill>
                  <a:schemeClr val="tx1"/>
                </a:solidFill>
                <a:latin typeface="Calibri" panose="020F0502020204030204" pitchFamily="34" charset="0"/>
                <a:ea typeface="Calibri"/>
                <a:cs typeface="Calibri" panose="020F0502020204030204" pitchFamily="34" charset="0"/>
                <a:sym typeface="Calibri"/>
              </a:rPr>
              <a:t>organisations, ‘systems leaders’)? </a:t>
            </a:r>
            <a:r>
              <a:rPr lang="en-GB" sz="1600" b="1" dirty="0">
                <a:solidFill>
                  <a:schemeClr val="tx1"/>
                </a:solidFill>
                <a:latin typeface="Calibri" panose="020F0502020204030204" pitchFamily="34" charset="0"/>
                <a:ea typeface="Calibri"/>
                <a:cs typeface="Calibri" panose="020F0502020204030204" pitchFamily="34" charset="0"/>
                <a:sym typeface="Calibri"/>
              </a:rPr>
              <a:t>How many</a:t>
            </a:r>
            <a:r>
              <a:rPr lang="en-GB" sz="1600" dirty="0">
                <a:solidFill>
                  <a:schemeClr val="tx1"/>
                </a:solidFill>
                <a:latin typeface="Calibri" panose="020F0502020204030204" pitchFamily="34" charset="0"/>
                <a:ea typeface="Calibri"/>
                <a:cs typeface="Calibri" panose="020F0502020204030204" pitchFamily="34" charset="0"/>
                <a:sym typeface="Calibri"/>
              </a:rPr>
              <a:t>?​ Who was involved?</a:t>
            </a:r>
          </a:p>
          <a:p>
            <a:pPr marL="285750" indent="-285750">
              <a:buFont typeface="Arial" panose="020B0604020202020204" pitchFamily="34" charset="0"/>
              <a:buChar char="•"/>
            </a:pPr>
            <a:r>
              <a:rPr lang="en-GB" sz="1600" dirty="0">
                <a:solidFill>
                  <a:schemeClr val="tx1"/>
                </a:solidFill>
                <a:latin typeface="Calibri" panose="020F0502020204030204" pitchFamily="34" charset="0"/>
                <a:ea typeface="Calibri"/>
                <a:cs typeface="Calibri" panose="020F0502020204030204" pitchFamily="34" charset="0"/>
                <a:sym typeface="Calibri"/>
              </a:rPr>
              <a:t>Have you noted any </a:t>
            </a:r>
            <a:r>
              <a:rPr lang="en-GB" sz="1600" b="1" dirty="0">
                <a:solidFill>
                  <a:schemeClr val="tx1"/>
                </a:solidFill>
                <a:latin typeface="Calibri" panose="020F0502020204030204" pitchFamily="34" charset="0"/>
                <a:ea typeface="Calibri"/>
                <a:cs typeface="Calibri" panose="020F0502020204030204" pitchFamily="34" charset="0"/>
                <a:sym typeface="Calibri"/>
              </a:rPr>
              <a:t>financial impacts </a:t>
            </a:r>
            <a:r>
              <a:rPr lang="en-GB" sz="1600" dirty="0">
                <a:solidFill>
                  <a:schemeClr val="tx1"/>
                </a:solidFill>
                <a:latin typeface="Calibri" panose="020F0502020204030204" pitchFamily="34" charset="0"/>
                <a:ea typeface="Calibri"/>
                <a:cs typeface="Calibri" panose="020F0502020204030204" pitchFamily="34" charset="0"/>
                <a:sym typeface="Calibri"/>
              </a:rPr>
              <a:t>(i.e., did impacts lead to additional funding being generated?)​ How much did it cost?</a:t>
            </a:r>
          </a:p>
          <a:p>
            <a:pPr marL="285750" indent="-285750">
              <a:buFont typeface="Arial" panose="020B0604020202020204" pitchFamily="34" charset="0"/>
              <a:buChar char="•"/>
            </a:pPr>
            <a:r>
              <a:rPr lang="en-GB" sz="1600" dirty="0">
                <a:solidFill>
                  <a:schemeClr val="tx1"/>
                </a:solidFill>
                <a:latin typeface="Calibri" panose="020F0502020204030204" pitchFamily="34" charset="0"/>
                <a:ea typeface="Calibri"/>
                <a:cs typeface="Calibri" panose="020F0502020204030204" pitchFamily="34" charset="0"/>
                <a:sym typeface="Calibri"/>
              </a:rPr>
              <a:t>Of your impacts, which were </a:t>
            </a:r>
            <a:r>
              <a:rPr lang="en-GB" sz="1600" b="1" dirty="0">
                <a:solidFill>
                  <a:schemeClr val="tx1"/>
                </a:solidFill>
                <a:latin typeface="Calibri" panose="020F0502020204030204" pitchFamily="34" charset="0"/>
                <a:ea typeface="Calibri"/>
                <a:cs typeface="Calibri" panose="020F0502020204030204" pitchFamily="34" charset="0"/>
                <a:sym typeface="Calibri"/>
              </a:rPr>
              <a:t>intended (I) </a:t>
            </a:r>
            <a:r>
              <a:rPr lang="en-GB" sz="1600" dirty="0">
                <a:solidFill>
                  <a:schemeClr val="tx1"/>
                </a:solidFill>
                <a:latin typeface="Calibri" panose="020F0502020204030204" pitchFamily="34" charset="0"/>
                <a:ea typeface="Calibri"/>
                <a:cs typeface="Calibri" panose="020F0502020204030204" pitchFamily="34" charset="0"/>
                <a:sym typeface="Calibri"/>
              </a:rPr>
              <a:t>and which were </a:t>
            </a:r>
            <a:r>
              <a:rPr lang="en-GB" sz="1600" b="1" dirty="0">
                <a:solidFill>
                  <a:schemeClr val="tx1"/>
                </a:solidFill>
                <a:latin typeface="Calibri" panose="020F0502020204030204" pitchFamily="34" charset="0"/>
                <a:ea typeface="Calibri"/>
                <a:cs typeface="Calibri" panose="020F0502020204030204" pitchFamily="34" charset="0"/>
                <a:sym typeface="Calibri"/>
              </a:rPr>
              <a:t>unintended (UI)</a:t>
            </a:r>
            <a:r>
              <a:rPr lang="en-GB" sz="1600" dirty="0">
                <a:solidFill>
                  <a:schemeClr val="tx1"/>
                </a:solidFill>
                <a:latin typeface="Calibri" panose="020F0502020204030204" pitchFamily="34" charset="0"/>
                <a:ea typeface="Calibri"/>
                <a:cs typeface="Calibri" panose="020F0502020204030204" pitchFamily="34" charset="0"/>
                <a:sym typeface="Calibri"/>
              </a:rPr>
              <a:t>?​</a:t>
            </a:r>
          </a:p>
          <a:p>
            <a:pPr marL="285750" indent="-285750">
              <a:buFont typeface="Arial" panose="020B0604020202020204" pitchFamily="34" charset="0"/>
              <a:buChar char="•"/>
            </a:pPr>
            <a:r>
              <a:rPr lang="en-GB" sz="1600" dirty="0">
                <a:solidFill>
                  <a:schemeClr val="tx1"/>
                </a:solidFill>
                <a:latin typeface="Calibri" panose="020F0502020204030204" pitchFamily="34" charset="0"/>
                <a:ea typeface="Calibri"/>
                <a:cs typeface="Calibri" panose="020F0502020204030204" pitchFamily="34" charset="0"/>
                <a:sym typeface="Calibri"/>
              </a:rPr>
              <a:t>Any </a:t>
            </a:r>
            <a:r>
              <a:rPr lang="en-GB" sz="1600" b="1" dirty="0">
                <a:solidFill>
                  <a:schemeClr val="tx1"/>
                </a:solidFill>
                <a:latin typeface="Calibri" panose="020F0502020204030204" pitchFamily="34" charset="0"/>
                <a:ea typeface="Calibri"/>
                <a:cs typeface="Calibri" panose="020F0502020204030204" pitchFamily="34" charset="0"/>
                <a:sym typeface="Calibri"/>
              </a:rPr>
              <a:t>wider contextual factors </a:t>
            </a:r>
            <a:r>
              <a:rPr lang="en-GB" sz="1600" dirty="0">
                <a:solidFill>
                  <a:schemeClr val="tx1"/>
                </a:solidFill>
                <a:latin typeface="Calibri" panose="020F0502020204030204" pitchFamily="34" charset="0"/>
                <a:ea typeface="Calibri"/>
                <a:cs typeface="Calibri" panose="020F0502020204030204" pitchFamily="34" charset="0"/>
                <a:sym typeface="Calibri"/>
              </a:rPr>
              <a:t>that contributed to the observed impacts? ​</a:t>
            </a:r>
          </a:p>
          <a:p>
            <a:pPr marL="285750" indent="-285750">
              <a:buFont typeface="Arial" panose="020B0604020202020204" pitchFamily="34" charset="0"/>
              <a:buChar char="•"/>
            </a:pPr>
            <a:r>
              <a:rPr lang="en-GB" sz="1600" dirty="0">
                <a:solidFill>
                  <a:schemeClr val="tx1"/>
                </a:solidFill>
                <a:latin typeface="Calibri" panose="020F0502020204030204" pitchFamily="34" charset="0"/>
                <a:ea typeface="Calibri"/>
                <a:cs typeface="Calibri" panose="020F0502020204030204" pitchFamily="34" charset="0"/>
                <a:sym typeface="Calibri"/>
              </a:rPr>
              <a:t>What do you anticipate will/want to happen in the </a:t>
            </a:r>
            <a:r>
              <a:rPr lang="en-GB" sz="1600" b="1" dirty="0">
                <a:solidFill>
                  <a:schemeClr val="tx1"/>
                </a:solidFill>
                <a:latin typeface="Calibri" panose="020F0502020204030204" pitchFamily="34" charset="0"/>
                <a:ea typeface="Calibri"/>
                <a:cs typeface="Calibri" panose="020F0502020204030204" pitchFamily="34" charset="0"/>
                <a:sym typeface="Calibri"/>
              </a:rPr>
              <a:t>next three months</a:t>
            </a:r>
            <a:r>
              <a:rPr lang="en-GB" sz="1600" dirty="0">
                <a:solidFill>
                  <a:schemeClr val="tx1"/>
                </a:solidFill>
                <a:latin typeface="Calibri" panose="020F0502020204030204" pitchFamily="34" charset="0"/>
                <a:ea typeface="Calibri"/>
                <a:cs typeface="Calibri" panose="020F0502020204030204" pitchFamily="34" charset="0"/>
                <a:sym typeface="Calibri"/>
              </a:rPr>
              <a:t>? (put these in a different colour!)</a:t>
            </a:r>
          </a:p>
          <a:p>
            <a:endParaRPr lang="en-GB" dirty="0"/>
          </a:p>
          <a:p>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2fce9cd8328_0_17"/>
          <p:cNvSpPr txBox="1"/>
          <p:nvPr/>
        </p:nvSpPr>
        <p:spPr>
          <a:xfrm>
            <a:off x="374649" y="879043"/>
            <a:ext cx="9644100" cy="580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B0F0"/>
                </a:solidFill>
                <a:latin typeface="Calibri"/>
                <a:ea typeface="Calibri"/>
                <a:cs typeface="Calibri"/>
                <a:sym typeface="Calibri"/>
              </a:rPr>
              <a:t>JU:MP-related publications and wider dissemination outputs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457200" marR="0" lvl="0" indent="-311150" algn="l" rtl="0">
              <a:lnSpc>
                <a:spcPct val="100000"/>
              </a:lnSpc>
              <a:spcBef>
                <a:spcPts val="0"/>
              </a:spcBef>
              <a:spcAft>
                <a:spcPts val="0"/>
              </a:spcAft>
              <a:buSzPts val="1300"/>
              <a:buFont typeface="Calibri"/>
              <a:buChar char="●"/>
            </a:pPr>
            <a:r>
              <a:rPr lang="en-US" sz="1300" u="sng">
                <a:solidFill>
                  <a:schemeClr val="hlink"/>
                </a:solidFill>
                <a:latin typeface="Calibri"/>
                <a:ea typeface="Calibri"/>
                <a:cs typeface="Calibri"/>
                <a:sym typeface="Calibri"/>
                <a:hlinkClick r:id="rId3"/>
              </a:rPr>
              <a:t>Hall et al. (2021) - Process evaluation protocol. BMC Public Health</a:t>
            </a:r>
            <a:endParaRPr sz="1300">
              <a:latin typeface="Calibri"/>
              <a:ea typeface="Calibri"/>
              <a:cs typeface="Calibri"/>
              <a:sym typeface="Calibri"/>
            </a:endParaRPr>
          </a:p>
          <a:p>
            <a:pPr marL="457200" marR="0" lvl="0" indent="-311150" algn="l" rtl="0">
              <a:lnSpc>
                <a:spcPct val="100000"/>
              </a:lnSpc>
              <a:spcBef>
                <a:spcPts val="0"/>
              </a:spcBef>
              <a:spcAft>
                <a:spcPts val="0"/>
              </a:spcAft>
              <a:buSzPts val="1300"/>
              <a:buFont typeface="Calibri"/>
              <a:buChar char="●"/>
            </a:pPr>
            <a:r>
              <a:rPr lang="en-US" sz="1300" u="sng">
                <a:solidFill>
                  <a:schemeClr val="hlink"/>
                </a:solidFill>
                <a:latin typeface="Calibri"/>
                <a:ea typeface="Calibri"/>
                <a:cs typeface="Calibri"/>
                <a:sym typeface="Calibri"/>
                <a:hlinkClick r:id="rId4"/>
              </a:rPr>
              <a:t>Helme et al. (2022) - Impacts of Creating Active Schools on organisational culture. ERPH</a:t>
            </a:r>
            <a:endParaRPr sz="1300">
              <a:latin typeface="Calibri"/>
              <a:ea typeface="Calibri"/>
              <a:cs typeface="Calibri"/>
              <a:sym typeface="Calibri"/>
            </a:endParaRPr>
          </a:p>
          <a:p>
            <a:pPr marL="457200" marR="0" lvl="0" indent="-311150" algn="l" rtl="0">
              <a:lnSpc>
                <a:spcPct val="100000"/>
              </a:lnSpc>
              <a:spcBef>
                <a:spcPts val="0"/>
              </a:spcBef>
              <a:spcAft>
                <a:spcPts val="0"/>
              </a:spcAft>
              <a:buSzPts val="1300"/>
              <a:buFont typeface="Calibri"/>
              <a:buChar char="●"/>
            </a:pPr>
            <a:r>
              <a:rPr lang="en-US" sz="1300" u="sng">
                <a:solidFill>
                  <a:schemeClr val="hlink"/>
                </a:solidFill>
                <a:latin typeface="Calibri"/>
                <a:ea typeface="Calibri"/>
                <a:cs typeface="Calibri"/>
                <a:sym typeface="Calibri"/>
                <a:hlinkClick r:id="rId5"/>
              </a:rPr>
              <a:t>Frazer et al. (2023) - Child and family citizen science evaluation protocol. BMJ Open</a:t>
            </a:r>
            <a:endParaRPr sz="1300">
              <a:latin typeface="Calibri"/>
              <a:ea typeface="Calibri"/>
              <a:cs typeface="Calibri"/>
              <a:sym typeface="Calibri"/>
            </a:endParaRPr>
          </a:p>
          <a:p>
            <a:pPr marL="457200" marR="0" lvl="0" indent="-311150" algn="l" rtl="0">
              <a:lnSpc>
                <a:spcPct val="100000"/>
              </a:lnSpc>
              <a:spcBef>
                <a:spcPts val="0"/>
              </a:spcBef>
              <a:spcAft>
                <a:spcPts val="0"/>
              </a:spcAft>
              <a:buSzPts val="1300"/>
              <a:buFont typeface="Calibri"/>
              <a:buChar char="●"/>
            </a:pPr>
            <a:r>
              <a:rPr lang="en-US" sz="1300" u="sng">
                <a:solidFill>
                  <a:schemeClr val="hlink"/>
                </a:solidFill>
                <a:latin typeface="Calibri"/>
                <a:ea typeface="Calibri"/>
                <a:cs typeface="Calibri"/>
                <a:sym typeface="Calibri"/>
                <a:hlinkClick r:id="rId6"/>
              </a:rPr>
              <a:t>Bingham et al. (2023) - Effectiveness evaluation protocol. JMIR Research Protocols</a:t>
            </a:r>
            <a:endParaRPr sz="1300">
              <a:latin typeface="Calibri"/>
              <a:ea typeface="Calibri"/>
              <a:cs typeface="Calibri"/>
              <a:sym typeface="Calibri"/>
            </a:endParaRPr>
          </a:p>
          <a:p>
            <a:pPr marL="457200" marR="0" lvl="0" indent="-311150" algn="l" rtl="0">
              <a:lnSpc>
                <a:spcPct val="100000"/>
              </a:lnSpc>
              <a:spcBef>
                <a:spcPts val="0"/>
              </a:spcBef>
              <a:spcAft>
                <a:spcPts val="0"/>
              </a:spcAft>
              <a:buSzPts val="1300"/>
              <a:buFont typeface="Calibri"/>
              <a:buChar char="●"/>
            </a:pPr>
            <a:r>
              <a:rPr lang="en-US" sz="1300" u="sng">
                <a:solidFill>
                  <a:schemeClr val="hlink"/>
                </a:solidFill>
                <a:latin typeface="Calibri"/>
                <a:ea typeface="Calibri"/>
                <a:cs typeface="Calibri"/>
                <a:sym typeface="Calibri"/>
                <a:hlinkClick r:id="rId7"/>
              </a:rPr>
              <a:t>Seims et al. (2023) - Systematic review of children's physical activity at home. PLOS ONE</a:t>
            </a:r>
            <a:endParaRPr sz="1300">
              <a:latin typeface="Calibri"/>
              <a:ea typeface="Calibri"/>
              <a:cs typeface="Calibri"/>
              <a:sym typeface="Calibri"/>
            </a:endParaRPr>
          </a:p>
          <a:p>
            <a:pPr marL="457200" marR="0" lvl="0" indent="-311150" algn="l" rtl="0">
              <a:lnSpc>
                <a:spcPct val="100000"/>
              </a:lnSpc>
              <a:spcBef>
                <a:spcPts val="0"/>
              </a:spcBef>
              <a:spcAft>
                <a:spcPts val="0"/>
              </a:spcAft>
              <a:buSzPts val="1300"/>
              <a:buFont typeface="Calibri"/>
              <a:buChar char="●"/>
            </a:pPr>
            <a:r>
              <a:rPr lang="en-US" sz="1300" u="sng">
                <a:solidFill>
                  <a:schemeClr val="hlink"/>
                </a:solidFill>
                <a:latin typeface="Calibri"/>
                <a:ea typeface="Calibri"/>
                <a:cs typeface="Calibri"/>
                <a:sym typeface="Calibri"/>
                <a:hlinkClick r:id="rId8"/>
              </a:rPr>
              <a:t>Morris et al. (2023) - Impact and implementation of Creating Active Schools. IJBNPA </a:t>
            </a:r>
            <a:endParaRPr sz="1300">
              <a:latin typeface="Calibri"/>
              <a:ea typeface="Calibri"/>
              <a:cs typeface="Calibri"/>
              <a:sym typeface="Calibri"/>
            </a:endParaRPr>
          </a:p>
          <a:p>
            <a:pPr marL="457200" marR="0" lvl="0" indent="-311150" algn="l" rtl="0">
              <a:lnSpc>
                <a:spcPct val="100000"/>
              </a:lnSpc>
              <a:spcBef>
                <a:spcPts val="0"/>
              </a:spcBef>
              <a:spcAft>
                <a:spcPts val="0"/>
              </a:spcAft>
              <a:buSzPts val="1300"/>
              <a:buFont typeface="Calibri"/>
              <a:buChar char="●"/>
            </a:pPr>
            <a:r>
              <a:rPr lang="en-US" sz="1300" u="sng">
                <a:solidFill>
                  <a:schemeClr val="hlink"/>
                </a:solidFill>
                <a:latin typeface="Calibri"/>
                <a:ea typeface="Calibri"/>
                <a:cs typeface="Calibri"/>
                <a:sym typeface="Calibri"/>
                <a:hlinkClick r:id="rId9"/>
              </a:rPr>
              <a:t>Steward et al. (2023) - Young physical activity leaders Delphi study. PLOS ONE</a:t>
            </a:r>
            <a:endParaRPr sz="1300">
              <a:latin typeface="Calibri"/>
              <a:ea typeface="Calibri"/>
              <a:cs typeface="Calibri"/>
              <a:sym typeface="Calibri"/>
            </a:endParaRPr>
          </a:p>
          <a:p>
            <a:pPr marL="457200" marR="0" lvl="0" indent="-311150" algn="l" rtl="0">
              <a:lnSpc>
                <a:spcPct val="100000"/>
              </a:lnSpc>
              <a:spcBef>
                <a:spcPts val="0"/>
              </a:spcBef>
              <a:spcAft>
                <a:spcPts val="0"/>
              </a:spcAft>
              <a:buSzPts val="1300"/>
              <a:buFont typeface="Calibri"/>
              <a:buChar char="●"/>
            </a:pPr>
            <a:r>
              <a:rPr lang="en-US" sz="1300" u="sng">
                <a:solidFill>
                  <a:schemeClr val="hlink"/>
                </a:solidFill>
                <a:latin typeface="Calibri"/>
                <a:ea typeface="Calibri"/>
                <a:cs typeface="Calibri"/>
                <a:sym typeface="Calibri"/>
                <a:hlinkClick r:id="rId10"/>
              </a:rPr>
              <a:t>Hall et al. (2024) - Reflections on co-producing toolkit for Islamic Religious Settings. IJBNPA</a:t>
            </a:r>
            <a:endParaRPr sz="1300">
              <a:latin typeface="Calibri"/>
              <a:ea typeface="Calibri"/>
              <a:cs typeface="Calibri"/>
              <a:sym typeface="Calibri"/>
            </a:endParaRPr>
          </a:p>
          <a:p>
            <a:pPr marL="457200" marR="0" lvl="0" indent="-311150" algn="l" rtl="0">
              <a:lnSpc>
                <a:spcPct val="100000"/>
              </a:lnSpc>
              <a:spcBef>
                <a:spcPts val="0"/>
              </a:spcBef>
              <a:spcAft>
                <a:spcPts val="0"/>
              </a:spcAft>
              <a:buSzPts val="1300"/>
              <a:buFont typeface="Calibri"/>
              <a:buChar char="●"/>
            </a:pPr>
            <a:r>
              <a:rPr lang="en-US" sz="1300" u="sng">
                <a:solidFill>
                  <a:schemeClr val="hlink"/>
                </a:solidFill>
                <a:latin typeface="Calibri"/>
                <a:ea typeface="Calibri"/>
                <a:cs typeface="Calibri"/>
                <a:sym typeface="Calibri"/>
                <a:hlinkClick r:id="rId11"/>
              </a:rPr>
              <a:t>Crowther et al. (2024) - JU:MP Leads evaluation. Frontiers in Sports and Active Living </a:t>
            </a:r>
            <a:endParaRPr sz="1300">
              <a:latin typeface="Calibri"/>
              <a:ea typeface="Calibri"/>
              <a:cs typeface="Calibri"/>
              <a:sym typeface="Calibri"/>
            </a:endParaRPr>
          </a:p>
          <a:p>
            <a:pPr marL="457200" marR="0" lvl="0" indent="-311150" algn="l" rtl="0">
              <a:lnSpc>
                <a:spcPct val="100000"/>
              </a:lnSpc>
              <a:spcBef>
                <a:spcPts val="0"/>
              </a:spcBef>
              <a:spcAft>
                <a:spcPts val="0"/>
              </a:spcAft>
              <a:buSzPts val="1300"/>
              <a:buFont typeface="Calibri"/>
              <a:buChar char="●"/>
            </a:pPr>
            <a:r>
              <a:rPr lang="en-US" sz="1300" u="sng">
                <a:solidFill>
                  <a:schemeClr val="hlink"/>
                </a:solidFill>
                <a:latin typeface="Calibri"/>
                <a:ea typeface="Calibri"/>
                <a:cs typeface="Calibri"/>
                <a:sym typeface="Calibri"/>
                <a:hlinkClick r:id="rId12"/>
              </a:rPr>
              <a:t>Creaser et al. (2024) - Adapting Ripple Effects Mapping for evaluating public health initiatives in complex systems. Evaluation</a:t>
            </a:r>
            <a:endParaRPr sz="1300">
              <a:latin typeface="Calibri"/>
              <a:ea typeface="Calibri"/>
              <a:cs typeface="Calibri"/>
              <a:sym typeface="Calibri"/>
            </a:endParaRPr>
          </a:p>
          <a:p>
            <a:pPr marL="457200" marR="0" lvl="0" indent="-311150" algn="l" rtl="0">
              <a:lnSpc>
                <a:spcPct val="100000"/>
              </a:lnSpc>
              <a:spcBef>
                <a:spcPts val="0"/>
              </a:spcBef>
              <a:spcAft>
                <a:spcPts val="0"/>
              </a:spcAft>
              <a:buSzPts val="1300"/>
              <a:buFont typeface="Calibri"/>
              <a:buChar char="●"/>
            </a:pPr>
            <a:r>
              <a:rPr lang="en-US" sz="1300" u="sng">
                <a:solidFill>
                  <a:schemeClr val="hlink"/>
                </a:solidFill>
                <a:latin typeface="Calibri"/>
                <a:ea typeface="Calibri"/>
                <a:cs typeface="Calibri"/>
                <a:sym typeface="Calibri"/>
                <a:hlinkClick r:id="rId13"/>
              </a:rPr>
              <a:t>Hall et al. (2025) - Embedding physical activity in local policy and practice. IJBNPA</a:t>
            </a:r>
            <a:endParaRPr sz="1300">
              <a:latin typeface="Calibri"/>
              <a:ea typeface="Calibri"/>
              <a:cs typeface="Calibri"/>
              <a:sym typeface="Calibri"/>
            </a:endParaRPr>
          </a:p>
          <a:p>
            <a:pPr marL="0" marR="0" lvl="0" indent="0" algn="l" rtl="0">
              <a:lnSpc>
                <a:spcPct val="100000"/>
              </a:lnSpc>
              <a:spcBef>
                <a:spcPts val="0"/>
              </a:spcBef>
              <a:spcAft>
                <a:spcPts val="0"/>
              </a:spcAft>
              <a:buNone/>
            </a:pPr>
            <a:endParaRPr sz="1300">
              <a:latin typeface="Calibri"/>
              <a:ea typeface="Calibri"/>
              <a:cs typeface="Calibri"/>
              <a:sym typeface="Calibri"/>
            </a:endParaRPr>
          </a:p>
          <a:p>
            <a:pPr marL="0" marR="0" lvl="0" indent="0" algn="l" rtl="0">
              <a:lnSpc>
                <a:spcPct val="100000"/>
              </a:lnSpc>
              <a:spcBef>
                <a:spcPts val="0"/>
              </a:spcBef>
              <a:spcAft>
                <a:spcPts val="0"/>
              </a:spcAft>
              <a:buNone/>
            </a:pPr>
            <a:r>
              <a:rPr lang="en-US" sz="1300" b="1">
                <a:latin typeface="Calibri"/>
                <a:ea typeface="Calibri"/>
                <a:cs typeface="Calibri"/>
                <a:sym typeface="Calibri"/>
              </a:rPr>
              <a:t>Overarching strategic, neighbourhood and child and family process evaluation findings papers currently being drafted!</a:t>
            </a:r>
            <a:endParaRPr sz="13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b="1">
              <a:solidFill>
                <a:srgbClr val="00B0F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300" b="1" i="0" u="none" strike="noStrike" cap="none">
                <a:solidFill>
                  <a:srgbClr val="00B0F0"/>
                </a:solidFill>
                <a:latin typeface="Calibri"/>
                <a:ea typeface="Calibri"/>
                <a:cs typeface="Calibri"/>
                <a:sym typeface="Calibri"/>
              </a:rPr>
              <a:t>JU:MP Films: </a:t>
            </a:r>
            <a:r>
              <a:rPr lang="en-US" sz="1300" i="0" u="sng" strike="noStrike" cap="none">
                <a:solidFill>
                  <a:srgbClr val="000000"/>
                </a:solidFill>
                <a:latin typeface="Calibri"/>
                <a:ea typeface="Calibri"/>
                <a:cs typeface="Calibri"/>
                <a:sym typeface="Calibri"/>
                <a:hlinkClick r:id="rId14">
                  <a:extLst>
                    <a:ext uri="{A12FA001-AC4F-418D-AE19-62706E023703}">
                      <ahyp:hlinkClr xmlns:ahyp="http://schemas.microsoft.com/office/drawing/2018/hyperlinkcolor" val="tx"/>
                    </a:ext>
                  </a:extLst>
                </a:hlinkClick>
              </a:rPr>
              <a:t>(24) Active Bradford – YouTube</a:t>
            </a:r>
            <a:r>
              <a:rPr lang="en-US" sz="1300" b="1">
                <a:solidFill>
                  <a:srgbClr val="00B0F0"/>
                </a:solidFill>
                <a:latin typeface="Calibri"/>
                <a:ea typeface="Calibri"/>
                <a:cs typeface="Calibri"/>
                <a:sym typeface="Calibri"/>
              </a:rPr>
              <a:t> </a:t>
            </a:r>
            <a:endParaRPr sz="1300" b="1" i="0" u="none" strike="noStrike" cap="none">
              <a:solidFill>
                <a:srgbClr val="00B0F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3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300" b="1" i="0" u="none" strike="noStrike" cap="none">
                <a:solidFill>
                  <a:srgbClr val="00B0F0"/>
                </a:solidFill>
                <a:latin typeface="Calibri"/>
                <a:ea typeface="Calibri"/>
                <a:cs typeface="Calibri"/>
                <a:sym typeface="Calibri"/>
              </a:rPr>
              <a:t>REM training videos: </a:t>
            </a:r>
            <a:r>
              <a:rPr lang="en-US" sz="1300" i="0" u="sng" strike="noStrike" cap="none">
                <a:solidFill>
                  <a:srgbClr val="000000"/>
                </a:solidFill>
                <a:latin typeface="Calibri"/>
                <a:ea typeface="Calibri"/>
                <a:cs typeface="Calibri"/>
                <a:sym typeface="Calibri"/>
                <a:hlinkClick r:id="rId15">
                  <a:extLst>
                    <a:ext uri="{A12FA001-AC4F-418D-AE19-62706E023703}">
                      <ahyp:hlinkClr xmlns:ahyp="http://schemas.microsoft.com/office/drawing/2018/hyperlinkcolor" val="tx"/>
                    </a:ext>
                  </a:extLst>
                </a:hlinkClick>
              </a:rPr>
              <a:t>Introduction to Ripple Effects Mapping - ARC West (</a:t>
            </a:r>
            <a:r>
              <a:rPr lang="en-US" sz="1300" i="0" u="sng" strike="noStrike" cap="none">
                <a:solidFill>
                  <a:schemeClr val="hlink"/>
                </a:solidFill>
                <a:latin typeface="Calibri"/>
                <a:ea typeface="Calibri"/>
                <a:cs typeface="Calibri"/>
                <a:sym typeface="Calibri"/>
                <a:hlinkClick r:id="rId16"/>
              </a:rPr>
              <a:t>nihr.ac.uk</a:t>
            </a:r>
            <a:r>
              <a:rPr lang="en-US" sz="1300" i="0" u="sng" strike="noStrike" cap="none">
                <a:solidFill>
                  <a:srgbClr val="000000"/>
                </a:solidFill>
                <a:latin typeface="Calibri"/>
                <a:ea typeface="Calibri"/>
                <a:cs typeface="Calibri"/>
                <a:sym typeface="Calibri"/>
                <a:hlinkClick r:id="rId15">
                  <a:extLst>
                    <a:ext uri="{A12FA001-AC4F-418D-AE19-62706E023703}">
                      <ahyp:hlinkClr xmlns:ahyp="http://schemas.microsoft.com/office/drawing/2018/hyperlinkcolor" val="tx"/>
                    </a:ext>
                  </a:extLst>
                </a:hlinkClick>
              </a:rPr>
              <a:t>)</a:t>
            </a:r>
            <a:r>
              <a:rPr lang="en-US" sz="1300" b="1">
                <a:solidFill>
                  <a:srgbClr val="00B0F0"/>
                </a:solidFill>
                <a:latin typeface="Calibri"/>
                <a:ea typeface="Calibri"/>
                <a:cs typeface="Calibri"/>
                <a:sym typeface="Calibri"/>
              </a:rPr>
              <a:t> </a:t>
            </a:r>
            <a:endParaRPr sz="1300" b="1">
              <a:solidFill>
                <a:srgbClr val="00B0F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300" b="1">
              <a:solidFill>
                <a:srgbClr val="00B0F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300" b="1">
                <a:solidFill>
                  <a:srgbClr val="00B0F0"/>
                </a:solidFill>
                <a:latin typeface="Calibri"/>
                <a:ea typeface="Calibri"/>
                <a:cs typeface="Calibri"/>
                <a:sym typeface="Calibri"/>
              </a:rPr>
              <a:t>Sport England reporting: </a:t>
            </a:r>
            <a:r>
              <a:rPr lang="en-US" sz="1300" b="1" u="sng">
                <a:solidFill>
                  <a:schemeClr val="hlink"/>
                </a:solidFill>
                <a:latin typeface="Calibri"/>
                <a:ea typeface="Calibri"/>
                <a:cs typeface="Calibri"/>
                <a:sym typeface="Calibri"/>
                <a:hlinkClick r:id="rId17"/>
              </a:rPr>
              <a:t>Explanatory accounts</a:t>
            </a:r>
            <a:r>
              <a:rPr lang="en-US" sz="1300" b="1">
                <a:solidFill>
                  <a:srgbClr val="00B0F0"/>
                </a:solidFill>
                <a:latin typeface="Calibri"/>
                <a:ea typeface="Calibri"/>
                <a:cs typeface="Calibri"/>
                <a:sym typeface="Calibri"/>
              </a:rPr>
              <a:t> </a:t>
            </a:r>
            <a:endParaRPr sz="1300" b="1">
              <a:solidFill>
                <a:srgbClr val="00B0F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3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300" b="1" i="0" u="none" strike="noStrike" cap="none">
                <a:solidFill>
                  <a:srgbClr val="00B0F0"/>
                </a:solidFill>
                <a:latin typeface="Calibri"/>
                <a:ea typeface="Calibri"/>
                <a:cs typeface="Calibri"/>
                <a:sym typeface="Calibri"/>
              </a:rPr>
              <a:t>Sport England place change makers podcast: </a:t>
            </a:r>
            <a:r>
              <a:rPr lang="en-US" sz="1300" i="0" u="sng" strike="noStrike" cap="none">
                <a:solidFill>
                  <a:srgbClr val="000000"/>
                </a:solidFill>
                <a:latin typeface="Calibri"/>
                <a:ea typeface="Calibri"/>
                <a:cs typeface="Calibri"/>
                <a:sym typeface="Calibri"/>
                <a:hlinkClick r:id="rId18">
                  <a:extLst>
                    <a:ext uri="{A12FA001-AC4F-418D-AE19-62706E023703}">
                      <ahyp:hlinkClr xmlns:ahyp="http://schemas.microsoft.com/office/drawing/2018/hyperlinkcolor" val="tx"/>
                    </a:ext>
                  </a:extLst>
                </a:hlinkClick>
              </a:rPr>
              <a:t>Episode 5: The Power of Reflective Practice (</a:t>
            </a:r>
            <a:r>
              <a:rPr lang="en-US" sz="1300" i="0" u="sng" strike="noStrike" cap="none">
                <a:solidFill>
                  <a:schemeClr val="hlink"/>
                </a:solidFill>
                <a:latin typeface="Calibri"/>
                <a:ea typeface="Calibri"/>
                <a:cs typeface="Calibri"/>
                <a:sym typeface="Calibri"/>
                <a:hlinkClick r:id="rId19"/>
              </a:rPr>
              <a:t>youtube.com</a:t>
            </a:r>
            <a:r>
              <a:rPr lang="en-US" sz="1300" i="0" u="sng" strike="noStrike" cap="none">
                <a:solidFill>
                  <a:srgbClr val="000000"/>
                </a:solidFill>
                <a:latin typeface="Calibri"/>
                <a:ea typeface="Calibri"/>
                <a:cs typeface="Calibri"/>
                <a:sym typeface="Calibri"/>
                <a:hlinkClick r:id="rId18">
                  <a:extLst>
                    <a:ext uri="{A12FA001-AC4F-418D-AE19-62706E023703}">
                      <ahyp:hlinkClr xmlns:ahyp="http://schemas.microsoft.com/office/drawing/2018/hyperlinkcolor" val="tx"/>
                    </a:ext>
                  </a:extLst>
                </a:hlinkClick>
              </a:rPr>
              <a:t>)</a:t>
            </a:r>
            <a:r>
              <a:rPr lang="en-US" sz="1300" b="1">
                <a:solidFill>
                  <a:srgbClr val="00B0F0"/>
                </a:solidFill>
                <a:latin typeface="Calibri"/>
                <a:ea typeface="Calibri"/>
                <a:cs typeface="Calibri"/>
                <a:sym typeface="Calibri"/>
              </a:rPr>
              <a:t> </a:t>
            </a:r>
            <a:endParaRPr sz="1300" b="1">
              <a:solidFill>
                <a:srgbClr val="00B0F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300" b="1">
              <a:solidFill>
                <a:srgbClr val="00B0F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300" b="1">
                <a:solidFill>
                  <a:srgbClr val="00B0F0"/>
                </a:solidFill>
                <a:latin typeface="Calibri"/>
                <a:ea typeface="Calibri"/>
                <a:cs typeface="Calibri"/>
                <a:sym typeface="Calibri"/>
              </a:rPr>
              <a:t>Yorkshire Sport Foundation process learnin</a:t>
            </a:r>
            <a:r>
              <a:rPr lang="en-US" sz="1300" b="1">
                <a:solidFill>
                  <a:srgbClr val="00B0F0"/>
                </a:solidFill>
                <a:highlight>
                  <a:schemeClr val="lt1"/>
                </a:highlight>
                <a:latin typeface="Calibri"/>
                <a:ea typeface="Calibri"/>
                <a:cs typeface="Calibri"/>
                <a:sym typeface="Calibri"/>
              </a:rPr>
              <a:t>g podcast: </a:t>
            </a:r>
            <a:r>
              <a:rPr lang="en-US" sz="1300">
                <a:solidFill>
                  <a:schemeClr val="dk1"/>
                </a:solidFill>
                <a:highlight>
                  <a:schemeClr val="lt1"/>
                </a:highlight>
                <a:latin typeface="Calibri"/>
                <a:ea typeface="Calibri"/>
                <a:cs typeface="Calibri"/>
                <a:sym typeface="Calibri"/>
              </a:rPr>
              <a:t>Three episodes covering </a:t>
            </a:r>
            <a:r>
              <a:rPr lang="en-US" sz="1300" u="sng">
                <a:solidFill>
                  <a:schemeClr val="hlink"/>
                </a:solidFill>
                <a:highlight>
                  <a:schemeClr val="lt1"/>
                </a:highlight>
                <a:latin typeface="Calibri"/>
                <a:ea typeface="Calibri"/>
                <a:cs typeface="Calibri"/>
                <a:sym typeface="Calibri"/>
                <a:hlinkClick r:id="rId20"/>
              </a:rPr>
              <a:t>(1) what is process learning?</a:t>
            </a:r>
            <a:r>
              <a:rPr lang="en-US" sz="1300">
                <a:solidFill>
                  <a:schemeClr val="dk1"/>
                </a:solidFill>
                <a:highlight>
                  <a:schemeClr val="lt1"/>
                </a:highlight>
                <a:latin typeface="Calibri"/>
                <a:ea typeface="Calibri"/>
                <a:cs typeface="Calibri"/>
                <a:sym typeface="Calibri"/>
              </a:rPr>
              <a:t>, </a:t>
            </a:r>
            <a:r>
              <a:rPr lang="en-US" sz="1300" u="sng">
                <a:solidFill>
                  <a:schemeClr val="hlink"/>
                </a:solidFill>
                <a:highlight>
                  <a:schemeClr val="lt1"/>
                </a:highlight>
                <a:latin typeface="Calibri"/>
                <a:ea typeface="Calibri"/>
                <a:cs typeface="Calibri"/>
                <a:sym typeface="Calibri"/>
                <a:hlinkClick r:id="rId21"/>
              </a:rPr>
              <a:t>2. how to put together a process learning report</a:t>
            </a:r>
            <a:r>
              <a:rPr lang="en-US" sz="1300">
                <a:solidFill>
                  <a:schemeClr val="dk1"/>
                </a:solidFill>
                <a:highlight>
                  <a:schemeClr val="lt1"/>
                </a:highlight>
                <a:latin typeface="Calibri"/>
                <a:ea typeface="Calibri"/>
                <a:cs typeface="Calibri"/>
                <a:sym typeface="Calibri"/>
              </a:rPr>
              <a:t>, and </a:t>
            </a:r>
            <a:r>
              <a:rPr lang="en-US" sz="1300" u="sng">
                <a:solidFill>
                  <a:schemeClr val="hlink"/>
                </a:solidFill>
                <a:highlight>
                  <a:schemeClr val="lt1"/>
                </a:highlight>
                <a:latin typeface="Calibri"/>
                <a:ea typeface="Calibri"/>
                <a:cs typeface="Calibri"/>
                <a:sym typeface="Calibri"/>
                <a:hlinkClick r:id="rId22"/>
              </a:rPr>
              <a:t>3. hints and tips for your repor</a:t>
            </a:r>
            <a:r>
              <a:rPr lang="en-US" sz="1300" u="sng">
                <a:solidFill>
                  <a:schemeClr val="hlink"/>
                </a:solidFill>
                <a:latin typeface="Calibri"/>
                <a:ea typeface="Calibri"/>
                <a:cs typeface="Calibri"/>
                <a:sym typeface="Calibri"/>
                <a:hlinkClick r:id="rId22"/>
              </a:rPr>
              <a:t>ting</a:t>
            </a:r>
            <a:endParaRPr sz="1300">
              <a:solidFill>
                <a:schemeClr val="dk1"/>
              </a:solidFill>
              <a:highlight>
                <a:schemeClr val="accent4"/>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300">
              <a:solidFill>
                <a:schemeClr val="dk1"/>
              </a:solidFill>
              <a:highlight>
                <a:schemeClr val="accent4"/>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300" b="1">
                <a:solidFill>
                  <a:srgbClr val="00B0F0"/>
                </a:solidFill>
                <a:highlight>
                  <a:schemeClr val="lt1"/>
                </a:highlight>
                <a:latin typeface="Calibri"/>
                <a:ea typeface="Calibri"/>
                <a:cs typeface="Calibri"/>
                <a:sym typeface="Calibri"/>
              </a:rPr>
              <a:t>JU:MP sharing learning website: </a:t>
            </a:r>
            <a:r>
              <a:rPr lang="en-US" sz="1300" u="sng">
                <a:solidFill>
                  <a:schemeClr val="hlink"/>
                </a:solidFill>
                <a:latin typeface="Calibri"/>
                <a:ea typeface="Calibri"/>
                <a:cs typeface="Calibri"/>
                <a:sym typeface="Calibri"/>
                <a:hlinkClick r:id="rId23"/>
              </a:rPr>
              <a:t>Welcome to JU:MP - JU:MP</a:t>
            </a:r>
            <a:endParaRPr sz="1300" b="1">
              <a:solidFill>
                <a:srgbClr val="00B0F0"/>
              </a:solidFill>
              <a:highlight>
                <a:schemeClr val="lt1"/>
              </a:highlight>
              <a:latin typeface="Calibri"/>
              <a:ea typeface="Calibri"/>
              <a:cs typeface="Calibri"/>
              <a:sym typeface="Calibri"/>
            </a:endParaRPr>
          </a:p>
        </p:txBody>
      </p:sp>
      <p:pic>
        <p:nvPicPr>
          <p:cNvPr id="360" name="Google Shape;360;g2fce9cd8328_0_17"/>
          <p:cNvPicPr preferRelativeResize="0"/>
          <p:nvPr/>
        </p:nvPicPr>
        <p:blipFill rotWithShape="1">
          <a:blip r:embed="rId24">
            <a:alphaModFix/>
          </a:blip>
          <a:srcRect t="22154" b="22722"/>
          <a:stretch/>
        </p:blipFill>
        <p:spPr>
          <a:xfrm>
            <a:off x="7357575" y="6227850"/>
            <a:ext cx="3268150" cy="737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0FE15-AC55-DB5E-4A07-38EDE78CF822}"/>
            </a:ext>
          </a:extLst>
        </p:cNvPr>
        <p:cNvGrpSpPr/>
        <p:nvPr/>
      </p:nvGrpSpPr>
      <p:grpSpPr>
        <a:xfrm>
          <a:off x="0" y="0"/>
          <a:ext cx="0" cy="0"/>
          <a:chOff x="0" y="0"/>
          <a:chExt cx="0" cy="0"/>
        </a:xfrm>
      </p:grpSpPr>
      <p:pic>
        <p:nvPicPr>
          <p:cNvPr id="6" name="Picture 5" descr="A group of white rectangular boxes with text&#10;&#10;AI-generated content may be incorrect.">
            <a:extLst>
              <a:ext uri="{FF2B5EF4-FFF2-40B4-BE49-F238E27FC236}">
                <a16:creationId xmlns:a16="http://schemas.microsoft.com/office/drawing/2014/main" id="{44765A07-1571-B1AF-A2E0-FC5B7E315083}"/>
              </a:ext>
            </a:extLst>
          </p:cNvPr>
          <p:cNvPicPr>
            <a:picLocks noChangeAspect="1"/>
          </p:cNvPicPr>
          <p:nvPr/>
        </p:nvPicPr>
        <p:blipFill>
          <a:blip r:embed="rId4"/>
          <a:stretch>
            <a:fillRect/>
          </a:stretch>
        </p:blipFill>
        <p:spPr>
          <a:xfrm>
            <a:off x="995220" y="1657682"/>
            <a:ext cx="8328455" cy="4655626"/>
          </a:xfrm>
          <a:prstGeom prst="rect">
            <a:avLst/>
          </a:prstGeom>
        </p:spPr>
      </p:pic>
    </p:spTree>
    <p:custDataLst>
      <p:tags r:id="rId1"/>
    </p:custDataLst>
    <p:extLst>
      <p:ext uri="{BB962C8B-B14F-4D97-AF65-F5344CB8AC3E}">
        <p14:creationId xmlns:p14="http://schemas.microsoft.com/office/powerpoint/2010/main" val="3961817462"/>
      </p:ext>
    </p:extLst>
  </p:cSld>
  <p:clrMapOvr>
    <a:masterClrMapping/>
  </p:clrMapOvr>
  <mc:AlternateContent xmlns:mc="http://schemas.openxmlformats.org/markup-compatibility/2006" xmlns:p14="http://schemas.microsoft.com/office/powerpoint/2010/main">
    <mc:Choice Requires="p14">
      <p:transition spd="slow" p14:dur="2000" advTm="228335"/>
    </mc:Choice>
    <mc:Fallback xmlns="">
      <p:transition spd="slow" advTm="22833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4587E-464E-7395-9F41-C43F3E8BB0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EC750F-7E6B-62C9-736A-1D6473AECBA1}"/>
              </a:ext>
            </a:extLst>
          </p:cNvPr>
          <p:cNvSpPr>
            <a:spLocks noGrp="1"/>
          </p:cNvSpPr>
          <p:nvPr>
            <p:ph type="title"/>
          </p:nvPr>
        </p:nvSpPr>
        <p:spPr>
          <a:xfrm>
            <a:off x="597148" y="963546"/>
            <a:ext cx="8693626" cy="1095891"/>
          </a:xfrm>
        </p:spPr>
        <p:txBody>
          <a:bodyPr>
            <a:noAutofit/>
          </a:bodyPr>
          <a:lstStyle/>
          <a:p>
            <a:r>
              <a:rPr lang="en-US" sz="2646">
                <a:latin typeface="Proxima Nova Lt"/>
              </a:rPr>
              <a:t>Conditions for tackling physical activity inequalities</a:t>
            </a:r>
            <a:endParaRPr lang="en-US" sz="2646"/>
          </a:p>
        </p:txBody>
      </p:sp>
      <p:grpSp>
        <p:nvGrpSpPr>
          <p:cNvPr id="4" name="Group 3">
            <a:extLst>
              <a:ext uri="{FF2B5EF4-FFF2-40B4-BE49-F238E27FC236}">
                <a16:creationId xmlns:a16="http://schemas.microsoft.com/office/drawing/2014/main" id="{671FBB8D-2748-72C1-47B1-6067DF63FC0D}"/>
              </a:ext>
            </a:extLst>
          </p:cNvPr>
          <p:cNvGrpSpPr/>
          <p:nvPr/>
        </p:nvGrpSpPr>
        <p:grpSpPr>
          <a:xfrm>
            <a:off x="495309" y="1933173"/>
            <a:ext cx="9189536" cy="4176133"/>
            <a:chOff x="228834" y="1452498"/>
            <a:chExt cx="11563276" cy="5159033"/>
          </a:xfrm>
        </p:grpSpPr>
        <p:grpSp>
          <p:nvGrpSpPr>
            <p:cNvPr id="3" name="Group 2">
              <a:extLst>
                <a:ext uri="{FF2B5EF4-FFF2-40B4-BE49-F238E27FC236}">
                  <a16:creationId xmlns:a16="http://schemas.microsoft.com/office/drawing/2014/main" id="{0674231A-CD66-109E-88F6-E581264EF515}"/>
                </a:ext>
              </a:extLst>
            </p:cNvPr>
            <p:cNvGrpSpPr/>
            <p:nvPr/>
          </p:nvGrpSpPr>
          <p:grpSpPr>
            <a:xfrm>
              <a:off x="8622106" y="1452499"/>
              <a:ext cx="3169620" cy="5055927"/>
              <a:chOff x="8315953" y="1632242"/>
              <a:chExt cx="2946592" cy="4858593"/>
            </a:xfrm>
          </p:grpSpPr>
          <p:sp>
            <p:nvSpPr>
              <p:cNvPr id="29" name="Rectangle 28">
                <a:extLst>
                  <a:ext uri="{FF2B5EF4-FFF2-40B4-BE49-F238E27FC236}">
                    <a16:creationId xmlns:a16="http://schemas.microsoft.com/office/drawing/2014/main" id="{BAEEC1A6-AA01-6773-F48D-E65095738F6D}"/>
                  </a:ext>
                </a:extLst>
              </p:cNvPr>
              <p:cNvSpPr/>
              <p:nvPr/>
            </p:nvSpPr>
            <p:spPr>
              <a:xfrm>
                <a:off x="8315953" y="1632242"/>
                <a:ext cx="2946592" cy="4858593"/>
              </a:xfrm>
              <a:prstGeom prst="rect">
                <a:avLst/>
              </a:prstGeom>
              <a:solidFill>
                <a:srgbClr val="B47651"/>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55998">
                  <a:buClrTx/>
                  <a:defRPr/>
                </a:pPr>
                <a:endParaRPr lang="en-US" sz="1323" kern="0">
                  <a:solidFill>
                    <a:prstClr val="white"/>
                  </a:solidFill>
                  <a:latin typeface="Proxima Nova Rg"/>
                </a:endParaRPr>
              </a:p>
            </p:txBody>
          </p:sp>
          <p:sp>
            <p:nvSpPr>
              <p:cNvPr id="30" name="TextBox 76">
                <a:extLst>
                  <a:ext uri="{FF2B5EF4-FFF2-40B4-BE49-F238E27FC236}">
                    <a16:creationId xmlns:a16="http://schemas.microsoft.com/office/drawing/2014/main" id="{EAEA14A1-2413-46B7-CBA7-380F5E3E09AC}"/>
                  </a:ext>
                </a:extLst>
              </p:cNvPr>
              <p:cNvSpPr txBox="1"/>
              <p:nvPr/>
            </p:nvSpPr>
            <p:spPr>
              <a:xfrm>
                <a:off x="8677123" y="1735353"/>
                <a:ext cx="2224251" cy="5929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55998">
                  <a:buClrTx/>
                  <a:defRPr/>
                </a:pPr>
                <a:r>
                  <a:rPr lang="en-US" sz="1323" kern="0">
                    <a:solidFill>
                      <a:prstClr val="white"/>
                    </a:solidFill>
                    <a:latin typeface="Proxima Nova Rg" panose="02000506030000020004" pitchFamily="2" charset="77"/>
                  </a:rPr>
                  <a:t>Tackling structural inequalities</a:t>
                </a:r>
              </a:p>
            </p:txBody>
          </p:sp>
        </p:grpSp>
        <p:grpSp>
          <p:nvGrpSpPr>
            <p:cNvPr id="6" name="Group 5">
              <a:extLst>
                <a:ext uri="{FF2B5EF4-FFF2-40B4-BE49-F238E27FC236}">
                  <a16:creationId xmlns:a16="http://schemas.microsoft.com/office/drawing/2014/main" id="{87714CE7-CB02-50B4-34E7-E36C743725B8}"/>
                </a:ext>
              </a:extLst>
            </p:cNvPr>
            <p:cNvGrpSpPr/>
            <p:nvPr/>
          </p:nvGrpSpPr>
          <p:grpSpPr>
            <a:xfrm>
              <a:off x="5531621" y="1452498"/>
              <a:ext cx="3028528" cy="5055925"/>
              <a:chOff x="5500525" y="1632241"/>
              <a:chExt cx="2815427" cy="4858593"/>
            </a:xfrm>
          </p:grpSpPr>
          <p:sp>
            <p:nvSpPr>
              <p:cNvPr id="27" name="Rectangle 26">
                <a:extLst>
                  <a:ext uri="{FF2B5EF4-FFF2-40B4-BE49-F238E27FC236}">
                    <a16:creationId xmlns:a16="http://schemas.microsoft.com/office/drawing/2014/main" id="{B7B2F888-ED10-847E-3A57-F066BAD9B23B}"/>
                  </a:ext>
                </a:extLst>
              </p:cNvPr>
              <p:cNvSpPr/>
              <p:nvPr/>
            </p:nvSpPr>
            <p:spPr>
              <a:xfrm>
                <a:off x="5500525" y="1632241"/>
                <a:ext cx="2815427" cy="4858593"/>
              </a:xfrm>
              <a:prstGeom prst="rect">
                <a:avLst/>
              </a:prstGeom>
              <a:solidFill>
                <a:srgbClr val="C7934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55998">
                  <a:buClrTx/>
                  <a:defRPr/>
                </a:pPr>
                <a:endParaRPr lang="en-US" sz="1323" kern="0">
                  <a:solidFill>
                    <a:prstClr val="white"/>
                  </a:solidFill>
                  <a:latin typeface="Proxima Nova Rg"/>
                </a:endParaRPr>
              </a:p>
            </p:txBody>
          </p:sp>
          <p:sp>
            <p:nvSpPr>
              <p:cNvPr id="28" name="TextBox 74">
                <a:extLst>
                  <a:ext uri="{FF2B5EF4-FFF2-40B4-BE49-F238E27FC236}">
                    <a16:creationId xmlns:a16="http://schemas.microsoft.com/office/drawing/2014/main" id="{B5667856-2C67-77D9-5179-DE85040CFE2E}"/>
                  </a:ext>
                </a:extLst>
              </p:cNvPr>
              <p:cNvSpPr txBox="1"/>
              <p:nvPr/>
            </p:nvSpPr>
            <p:spPr>
              <a:xfrm>
                <a:off x="5680841" y="1735353"/>
                <a:ext cx="2461149" cy="5929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55998">
                  <a:buClrTx/>
                  <a:defRPr/>
                </a:pPr>
                <a:r>
                  <a:rPr lang="en-US" sz="1323" kern="0">
                    <a:solidFill>
                      <a:prstClr val="white"/>
                    </a:solidFill>
                    <a:latin typeface="Proxima Nova Rg" panose="02000506030000020004" pitchFamily="2" charset="77"/>
                  </a:rPr>
                  <a:t>Strengthening community &amp; individual capacities</a:t>
                </a:r>
              </a:p>
            </p:txBody>
          </p:sp>
        </p:grpSp>
        <p:grpSp>
          <p:nvGrpSpPr>
            <p:cNvPr id="7" name="Group 6">
              <a:extLst>
                <a:ext uri="{FF2B5EF4-FFF2-40B4-BE49-F238E27FC236}">
                  <a16:creationId xmlns:a16="http://schemas.microsoft.com/office/drawing/2014/main" id="{DE754271-E0E8-F832-465F-4439693066E6}"/>
                </a:ext>
              </a:extLst>
            </p:cNvPr>
            <p:cNvGrpSpPr/>
            <p:nvPr/>
          </p:nvGrpSpPr>
          <p:grpSpPr>
            <a:xfrm>
              <a:off x="2114673" y="1452499"/>
              <a:ext cx="3361825" cy="5055927"/>
              <a:chOff x="775361" y="1632242"/>
              <a:chExt cx="3125272" cy="4858593"/>
            </a:xfrm>
          </p:grpSpPr>
          <p:sp>
            <p:nvSpPr>
              <p:cNvPr id="25" name="Rectangle 24">
                <a:extLst>
                  <a:ext uri="{FF2B5EF4-FFF2-40B4-BE49-F238E27FC236}">
                    <a16:creationId xmlns:a16="http://schemas.microsoft.com/office/drawing/2014/main" id="{CB156E51-9D4E-6BD3-6114-F221273636A6}"/>
                  </a:ext>
                </a:extLst>
              </p:cNvPr>
              <p:cNvSpPr/>
              <p:nvPr/>
            </p:nvSpPr>
            <p:spPr>
              <a:xfrm>
                <a:off x="775361" y="1632242"/>
                <a:ext cx="3125272" cy="4858593"/>
              </a:xfrm>
              <a:prstGeom prst="rect">
                <a:avLst/>
              </a:prstGeom>
              <a:solidFill>
                <a:srgbClr val="79A38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55998">
                  <a:buClrTx/>
                  <a:defRPr/>
                </a:pPr>
                <a:endParaRPr lang="en-US" sz="1323" kern="0">
                  <a:solidFill>
                    <a:prstClr val="white"/>
                  </a:solidFill>
                  <a:latin typeface="Proxima Nova Rg"/>
                </a:endParaRPr>
              </a:p>
            </p:txBody>
          </p:sp>
          <p:sp>
            <p:nvSpPr>
              <p:cNvPr id="26" name="TextBox 72">
                <a:extLst>
                  <a:ext uri="{FF2B5EF4-FFF2-40B4-BE49-F238E27FC236}">
                    <a16:creationId xmlns:a16="http://schemas.microsoft.com/office/drawing/2014/main" id="{96EBA887-DF58-2B10-5D02-58959FB80A76}"/>
                  </a:ext>
                </a:extLst>
              </p:cNvPr>
              <p:cNvSpPr txBox="1"/>
              <p:nvPr/>
            </p:nvSpPr>
            <p:spPr>
              <a:xfrm>
                <a:off x="1036061" y="1735353"/>
                <a:ext cx="2598756" cy="5929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55998">
                  <a:buClrTx/>
                  <a:defRPr/>
                </a:pPr>
                <a:r>
                  <a:rPr lang="en-US" sz="1323" kern="0">
                    <a:solidFill>
                      <a:prstClr val="white"/>
                    </a:solidFill>
                    <a:latin typeface="Proxima Nova Rg" panose="02000506030000020004" pitchFamily="2" charset="77"/>
                  </a:rPr>
                  <a:t>Integration of physical activity into sectors</a:t>
                </a:r>
              </a:p>
            </p:txBody>
          </p:sp>
        </p:grpSp>
        <p:sp>
          <p:nvSpPr>
            <p:cNvPr id="8" name="Rectangle 7">
              <a:extLst>
                <a:ext uri="{FF2B5EF4-FFF2-40B4-BE49-F238E27FC236}">
                  <a16:creationId xmlns:a16="http://schemas.microsoft.com/office/drawing/2014/main" id="{1003AD7F-73AF-492A-F820-407001F8A3FD}"/>
                </a:ext>
              </a:extLst>
            </p:cNvPr>
            <p:cNvSpPr/>
            <p:nvPr/>
          </p:nvSpPr>
          <p:spPr>
            <a:xfrm>
              <a:off x="2114673" y="2415024"/>
              <a:ext cx="9677437" cy="4093403"/>
            </a:xfrm>
            <a:prstGeom prst="rect">
              <a:avLst/>
            </a:prstGeom>
            <a:solidFill>
              <a:srgbClr val="FFFFFF">
                <a:alpha val="60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55998">
                <a:buClrTx/>
                <a:defRPr/>
              </a:pPr>
              <a:endParaRPr lang="en-US" sz="1323" kern="0">
                <a:solidFill>
                  <a:prstClr val="white"/>
                </a:solidFill>
                <a:latin typeface="Proxima Nova Rg"/>
              </a:endParaRPr>
            </a:p>
          </p:txBody>
        </p:sp>
        <p:sp>
          <p:nvSpPr>
            <p:cNvPr id="9" name="Rectangle 8">
              <a:extLst>
                <a:ext uri="{FF2B5EF4-FFF2-40B4-BE49-F238E27FC236}">
                  <a16:creationId xmlns:a16="http://schemas.microsoft.com/office/drawing/2014/main" id="{2EDEB692-7309-48F6-A7DC-7B6255711D32}"/>
                </a:ext>
              </a:extLst>
            </p:cNvPr>
            <p:cNvSpPr/>
            <p:nvPr/>
          </p:nvSpPr>
          <p:spPr>
            <a:xfrm>
              <a:off x="3107170" y="2479441"/>
              <a:ext cx="7692442" cy="297819"/>
            </a:xfrm>
            <a:prstGeom prst="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55998">
                <a:buClrTx/>
                <a:defRPr/>
              </a:pPr>
              <a:r>
                <a:rPr lang="en-US" sz="1323" b="1" kern="0">
                  <a:solidFill>
                    <a:prstClr val="black"/>
                  </a:solidFill>
                  <a:latin typeface="Proxima Nova Rg"/>
                </a:rPr>
                <a:t>Processes for identifying the barriers</a:t>
              </a:r>
              <a:r>
                <a:rPr lang="en-US" sz="1323" kern="0">
                  <a:solidFill>
                    <a:prstClr val="black"/>
                  </a:solidFill>
                  <a:latin typeface="Proxima Nova Rg"/>
                </a:rPr>
                <a:t> and </a:t>
              </a:r>
              <a:r>
                <a:rPr lang="en-US" sz="1323" b="1" kern="0">
                  <a:solidFill>
                    <a:prstClr val="black"/>
                  </a:solidFill>
                  <a:latin typeface="Proxima Nova Rg"/>
                </a:rPr>
                <a:t>enablers</a:t>
              </a:r>
              <a:r>
                <a:rPr lang="en-US" sz="1323" kern="0">
                  <a:solidFill>
                    <a:prstClr val="black"/>
                  </a:solidFill>
                  <a:latin typeface="Proxima Nova Rg"/>
                </a:rPr>
                <a:t> of physical activity</a:t>
              </a:r>
            </a:p>
          </p:txBody>
        </p:sp>
        <p:sp>
          <p:nvSpPr>
            <p:cNvPr id="10" name="Rectangle 9">
              <a:extLst>
                <a:ext uri="{FF2B5EF4-FFF2-40B4-BE49-F238E27FC236}">
                  <a16:creationId xmlns:a16="http://schemas.microsoft.com/office/drawing/2014/main" id="{CAF4B456-4579-F636-7B81-0A41489342B8}"/>
                </a:ext>
              </a:extLst>
            </p:cNvPr>
            <p:cNvSpPr/>
            <p:nvPr/>
          </p:nvSpPr>
          <p:spPr>
            <a:xfrm>
              <a:off x="3107170" y="3862704"/>
              <a:ext cx="7692442" cy="297819"/>
            </a:xfrm>
            <a:prstGeom prst="rect">
              <a:avLst/>
            </a:prstGeom>
            <a:noFill/>
            <a:ln w="12700" cap="flat" cmpd="sng" algn="ctr">
              <a:noFill/>
              <a:prstDash val="solid"/>
              <a:miter lim="800000"/>
            </a:ln>
            <a:effectLst/>
          </p:spPr>
          <p:txBody>
            <a:bodyPr lIns="75597" tIns="37798" rIns="75597" bIns="37798"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55998">
                <a:buClrTx/>
                <a:defRPr/>
              </a:pPr>
              <a:r>
                <a:rPr lang="en-US" sz="1323" b="1" kern="0">
                  <a:solidFill>
                    <a:prstClr val="black"/>
                  </a:solidFill>
                  <a:latin typeface="Proxima Nova Rg"/>
                </a:rPr>
                <a:t>Collaboration</a:t>
              </a:r>
              <a:endParaRPr lang="en-GB" sz="1323" kern="0">
                <a:solidFill>
                  <a:prstClr val="black"/>
                </a:solidFill>
                <a:latin typeface="Proxima Nova Rg"/>
              </a:endParaRPr>
            </a:p>
          </p:txBody>
        </p:sp>
        <p:sp>
          <p:nvSpPr>
            <p:cNvPr id="11" name="Rectangle 10">
              <a:extLst>
                <a:ext uri="{FF2B5EF4-FFF2-40B4-BE49-F238E27FC236}">
                  <a16:creationId xmlns:a16="http://schemas.microsoft.com/office/drawing/2014/main" id="{245FC722-5925-6651-4F81-ED978D05F8F4}"/>
                </a:ext>
              </a:extLst>
            </p:cNvPr>
            <p:cNvSpPr/>
            <p:nvPr/>
          </p:nvSpPr>
          <p:spPr>
            <a:xfrm>
              <a:off x="2749575" y="2891652"/>
              <a:ext cx="8407632" cy="297819"/>
            </a:xfrm>
            <a:prstGeom prst="rect">
              <a:avLst/>
            </a:prstGeom>
            <a:noFill/>
            <a:ln w="12700" cap="flat" cmpd="sng" algn="ctr">
              <a:noFill/>
              <a:prstDash val="solid"/>
              <a:miter lim="800000"/>
            </a:ln>
            <a:effectLst/>
          </p:spPr>
          <p:txBody>
            <a:bodyPr lIns="75597" tIns="37798" rIns="75597" bIns="37798"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55998">
                <a:buClrTx/>
                <a:defRPr/>
              </a:pPr>
              <a:r>
                <a:rPr lang="en-GB" sz="1323" b="1" kern="0">
                  <a:solidFill>
                    <a:prstClr val="black"/>
                  </a:solidFill>
                  <a:latin typeface="Proxima Nova Rg"/>
                </a:rPr>
                <a:t>Organisational policies, processes and structures </a:t>
              </a:r>
              <a:r>
                <a:rPr lang="en-GB" sz="1323" kern="0">
                  <a:solidFill>
                    <a:prstClr val="black"/>
                  </a:solidFill>
                  <a:latin typeface="Proxima Nova Rg"/>
                </a:rPr>
                <a:t>that</a:t>
              </a:r>
              <a:r>
                <a:rPr lang="en-GB" sz="1323" b="1" kern="0">
                  <a:solidFill>
                    <a:prstClr val="black"/>
                  </a:solidFill>
                  <a:latin typeface="Proxima Nova Rg"/>
                </a:rPr>
                <a:t> </a:t>
              </a:r>
              <a:r>
                <a:rPr lang="en-GB" sz="1323" kern="0">
                  <a:solidFill>
                    <a:prstClr val="black"/>
                  </a:solidFill>
                  <a:latin typeface="Proxima Nova Rg"/>
                </a:rPr>
                <a:t>enable place-based working </a:t>
              </a:r>
              <a:endParaRPr lang="en-US" sz="1323" kern="0">
                <a:solidFill>
                  <a:prstClr val="black"/>
                </a:solidFill>
                <a:latin typeface="Proxima Nova Rg"/>
              </a:endParaRPr>
            </a:p>
          </p:txBody>
        </p:sp>
        <p:sp>
          <p:nvSpPr>
            <p:cNvPr id="12" name="Rectangle 11">
              <a:extLst>
                <a:ext uri="{FF2B5EF4-FFF2-40B4-BE49-F238E27FC236}">
                  <a16:creationId xmlns:a16="http://schemas.microsoft.com/office/drawing/2014/main" id="{22A35439-6282-D790-B4C0-E494324965E5}"/>
                </a:ext>
              </a:extLst>
            </p:cNvPr>
            <p:cNvSpPr/>
            <p:nvPr/>
          </p:nvSpPr>
          <p:spPr>
            <a:xfrm>
              <a:off x="3107170" y="4538814"/>
              <a:ext cx="7692442" cy="297819"/>
            </a:xfrm>
            <a:prstGeom prst="rect">
              <a:avLst/>
            </a:prstGeom>
            <a:noFill/>
            <a:ln w="12700" cap="flat" cmpd="sng" algn="ctr">
              <a:noFill/>
              <a:prstDash val="solid"/>
              <a:miter lim="800000"/>
            </a:ln>
            <a:effectLst/>
          </p:spPr>
          <p:txBody>
            <a:bodyPr lIns="75597" tIns="37798" rIns="75597" bIns="37798"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55998">
                <a:buClrTx/>
                <a:defRPr/>
              </a:pPr>
              <a:r>
                <a:rPr lang="en-US" sz="1323" b="1" kern="0">
                  <a:solidFill>
                    <a:prstClr val="black"/>
                  </a:solidFill>
                  <a:latin typeface="Proxima Nova Rg"/>
                </a:rPr>
                <a:t>Community led Action </a:t>
              </a:r>
            </a:p>
          </p:txBody>
        </p:sp>
        <p:sp>
          <p:nvSpPr>
            <p:cNvPr id="13" name="Rectangle 12">
              <a:extLst>
                <a:ext uri="{FF2B5EF4-FFF2-40B4-BE49-F238E27FC236}">
                  <a16:creationId xmlns:a16="http://schemas.microsoft.com/office/drawing/2014/main" id="{5ACC0819-9F3F-016E-C693-F48ACAC15E80}"/>
                </a:ext>
              </a:extLst>
            </p:cNvPr>
            <p:cNvSpPr/>
            <p:nvPr/>
          </p:nvSpPr>
          <p:spPr>
            <a:xfrm>
              <a:off x="3107170" y="3303863"/>
              <a:ext cx="7692442" cy="297819"/>
            </a:xfrm>
            <a:prstGeom prst="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55998">
                <a:buClrTx/>
                <a:defRPr/>
              </a:pPr>
              <a:r>
                <a:rPr lang="en-US" sz="1323" b="1" kern="0">
                  <a:solidFill>
                    <a:prstClr val="black"/>
                  </a:solidFill>
                  <a:latin typeface="Proxima Nova Rg"/>
                </a:rPr>
                <a:t>Capacity and capability </a:t>
              </a:r>
              <a:r>
                <a:rPr lang="en-US" sz="1323" kern="0">
                  <a:solidFill>
                    <a:prstClr val="black"/>
                  </a:solidFill>
                  <a:latin typeface="Proxima Nova Rg"/>
                </a:rPr>
                <a:t>across the workforce, volunteers and in communities</a:t>
              </a:r>
            </a:p>
          </p:txBody>
        </p:sp>
        <p:sp>
          <p:nvSpPr>
            <p:cNvPr id="14" name="Rectangle 13">
              <a:extLst>
                <a:ext uri="{FF2B5EF4-FFF2-40B4-BE49-F238E27FC236}">
                  <a16:creationId xmlns:a16="http://schemas.microsoft.com/office/drawing/2014/main" id="{7D6D87DB-D813-16EE-43BF-DEC9641D2B31}"/>
                </a:ext>
              </a:extLst>
            </p:cNvPr>
            <p:cNvSpPr/>
            <p:nvPr/>
          </p:nvSpPr>
          <p:spPr>
            <a:xfrm>
              <a:off x="3107170" y="5587771"/>
              <a:ext cx="7692442" cy="297819"/>
            </a:xfrm>
            <a:prstGeom prst="rect">
              <a:avLst/>
            </a:prstGeom>
            <a:noFill/>
            <a:ln w="12700" cap="flat" cmpd="sng" algn="ctr">
              <a:noFill/>
              <a:prstDash val="solid"/>
              <a:miter lim="800000"/>
            </a:ln>
            <a:effectLst/>
          </p:spPr>
          <p:txBody>
            <a:bodyPr lIns="75597" tIns="37798" rIns="75597" bIns="37798"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55998">
                <a:buClrTx/>
                <a:defRPr/>
              </a:pPr>
              <a:r>
                <a:rPr lang="en-US" sz="1323" b="1" kern="0">
                  <a:solidFill>
                    <a:prstClr val="black"/>
                  </a:solidFill>
                  <a:latin typeface="Proxima Nova Rg"/>
                </a:rPr>
                <a:t>Physical environments </a:t>
              </a:r>
              <a:r>
                <a:rPr lang="en-US" sz="1323" kern="0">
                  <a:solidFill>
                    <a:prstClr val="black"/>
                  </a:solidFill>
                  <a:latin typeface="Proxima Nova Rg"/>
                </a:rPr>
                <a:t>that enable physical activity</a:t>
              </a:r>
            </a:p>
          </p:txBody>
        </p:sp>
        <p:sp>
          <p:nvSpPr>
            <p:cNvPr id="15" name="Rectangle 14">
              <a:extLst>
                <a:ext uri="{FF2B5EF4-FFF2-40B4-BE49-F238E27FC236}">
                  <a16:creationId xmlns:a16="http://schemas.microsoft.com/office/drawing/2014/main" id="{DEDBBCA7-409A-75A2-32FD-0AB36085786A}"/>
                </a:ext>
              </a:extLst>
            </p:cNvPr>
            <p:cNvSpPr/>
            <p:nvPr/>
          </p:nvSpPr>
          <p:spPr>
            <a:xfrm>
              <a:off x="3022542" y="5206584"/>
              <a:ext cx="7861699" cy="398460"/>
            </a:xfrm>
            <a:prstGeom prst="rect">
              <a:avLst/>
            </a:prstGeom>
            <a:noFill/>
            <a:ln w="12700" cap="flat" cmpd="sng" algn="ctr">
              <a:noFill/>
              <a:prstDash val="solid"/>
              <a:miter lim="800000"/>
            </a:ln>
            <a:effectLst/>
          </p:spPr>
          <p:txBody>
            <a:bodyPr lIns="75597" tIns="37798" rIns="75597" bIns="37798"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55998">
                <a:buClrTx/>
                <a:defRPr/>
              </a:pPr>
              <a:r>
                <a:rPr lang="en-GB" sz="1323" b="1" kern="0">
                  <a:solidFill>
                    <a:prstClr val="black"/>
                  </a:solidFill>
                  <a:latin typeface="Proxima Nova Rg"/>
                  <a:ea typeface="Calibri" panose="020F0502020204030204"/>
                  <a:cs typeface="Calibri" panose="020F0502020204030204"/>
                </a:rPr>
                <a:t>Cultures and practices</a:t>
              </a:r>
              <a:r>
                <a:rPr lang="en-GB" sz="1323" kern="0">
                  <a:solidFill>
                    <a:prstClr val="black"/>
                  </a:solidFill>
                  <a:latin typeface="Proxima Nova Rg"/>
                  <a:ea typeface="Calibri" panose="020F0502020204030204"/>
                  <a:cs typeface="Calibri" panose="020F0502020204030204"/>
                </a:rPr>
                <a:t> for physical activity</a:t>
              </a:r>
              <a:endParaRPr lang="en-GB" sz="1323">
                <a:solidFill>
                  <a:prstClr val="black"/>
                </a:solidFill>
                <a:latin typeface="Proxima Nova Rg"/>
                <a:ea typeface="Calibri" panose="020F0502020204030204"/>
                <a:cs typeface="Calibri" panose="020F0502020204030204"/>
              </a:endParaRPr>
            </a:p>
          </p:txBody>
        </p:sp>
        <p:sp>
          <p:nvSpPr>
            <p:cNvPr id="16" name="Rectangle 15">
              <a:extLst>
                <a:ext uri="{FF2B5EF4-FFF2-40B4-BE49-F238E27FC236}">
                  <a16:creationId xmlns:a16="http://schemas.microsoft.com/office/drawing/2014/main" id="{80551352-4045-E75C-0875-3B5853EAB5E2}"/>
                </a:ext>
              </a:extLst>
            </p:cNvPr>
            <p:cNvSpPr/>
            <p:nvPr/>
          </p:nvSpPr>
          <p:spPr>
            <a:xfrm>
              <a:off x="3101126" y="5918555"/>
              <a:ext cx="7704531" cy="556610"/>
            </a:xfrm>
            <a:prstGeom prst="rect">
              <a:avLst/>
            </a:prstGeom>
            <a:noFill/>
            <a:ln w="12700" cap="flat" cmpd="sng" algn="ctr">
              <a:noFill/>
              <a:prstDash val="solid"/>
              <a:miter lim="800000"/>
            </a:ln>
            <a:effectLst/>
          </p:spPr>
          <p:txBody>
            <a:bodyPr lIns="75597" tIns="37798" rIns="75597" bIns="37798"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55998">
                <a:buClrTx/>
                <a:defRPr/>
              </a:pPr>
              <a:endParaRPr lang="en-US" sz="1323" kern="0">
                <a:solidFill>
                  <a:prstClr val="black"/>
                </a:solidFill>
                <a:latin typeface="Proxima Nova Rg"/>
              </a:endParaRPr>
            </a:p>
            <a:p>
              <a:pPr algn="ctr" defTabSz="755998">
                <a:buClrTx/>
                <a:defRPr/>
              </a:pPr>
              <a:r>
                <a:rPr lang="en-US" sz="1323" kern="0">
                  <a:solidFill>
                    <a:prstClr val="black"/>
                  </a:solidFill>
                  <a:latin typeface="Proxima Nova Rg"/>
                </a:rPr>
                <a:t>Cycles of </a:t>
              </a:r>
              <a:r>
                <a:rPr lang="en-US" sz="1323" b="1" kern="0">
                  <a:solidFill>
                    <a:prstClr val="black"/>
                  </a:solidFill>
                  <a:latin typeface="Proxima Nova Rg"/>
                </a:rPr>
                <a:t>learning and action</a:t>
              </a:r>
            </a:p>
          </p:txBody>
        </p:sp>
        <p:sp>
          <p:nvSpPr>
            <p:cNvPr id="17" name="TextBox 3">
              <a:extLst>
                <a:ext uri="{FF2B5EF4-FFF2-40B4-BE49-F238E27FC236}">
                  <a16:creationId xmlns:a16="http://schemas.microsoft.com/office/drawing/2014/main" id="{BEED2FBB-7AE1-1443-7B5E-5C5D9A7341DB}"/>
                </a:ext>
              </a:extLst>
            </p:cNvPr>
            <p:cNvSpPr txBox="1"/>
            <p:nvPr/>
          </p:nvSpPr>
          <p:spPr>
            <a:xfrm>
              <a:off x="4391057" y="4165003"/>
              <a:ext cx="5124669" cy="345797"/>
            </a:xfrm>
            <a:prstGeom prst="rect">
              <a:avLst/>
            </a:prstGeom>
            <a:noFill/>
          </p:spPr>
          <p:txBody>
            <a:bodyPr wrap="square" lIns="75597" tIns="37798" rIns="75597" bIns="37798"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55998">
                <a:buClrTx/>
                <a:defRPr/>
              </a:pPr>
              <a:r>
                <a:rPr lang="en-US" sz="1323" b="1" kern="0">
                  <a:solidFill>
                    <a:prstClr val="black"/>
                  </a:solidFill>
                  <a:latin typeface="Proxima Nova Rg"/>
                </a:rPr>
                <a:t> Leadership</a:t>
              </a:r>
            </a:p>
          </p:txBody>
        </p:sp>
        <p:sp>
          <p:nvSpPr>
            <p:cNvPr id="18" name="Left Brace 17">
              <a:extLst>
                <a:ext uri="{FF2B5EF4-FFF2-40B4-BE49-F238E27FC236}">
                  <a16:creationId xmlns:a16="http://schemas.microsoft.com/office/drawing/2014/main" id="{62A333AC-D806-2283-9792-31E9497FC628}"/>
                </a:ext>
              </a:extLst>
            </p:cNvPr>
            <p:cNvSpPr/>
            <p:nvPr/>
          </p:nvSpPr>
          <p:spPr>
            <a:xfrm>
              <a:off x="1652948" y="2511594"/>
              <a:ext cx="272056" cy="104482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55998">
                <a:buClrTx/>
                <a:defRPr/>
              </a:pPr>
              <a:endParaRPr lang="en-GB" sz="1488">
                <a:solidFill>
                  <a:prstClr val="black"/>
                </a:solidFill>
                <a:latin typeface="Calibri" panose="020F0502020204030204"/>
              </a:endParaRPr>
            </a:p>
          </p:txBody>
        </p:sp>
        <p:sp>
          <p:nvSpPr>
            <p:cNvPr id="19" name="TextBox 5">
              <a:extLst>
                <a:ext uri="{FF2B5EF4-FFF2-40B4-BE49-F238E27FC236}">
                  <a16:creationId xmlns:a16="http://schemas.microsoft.com/office/drawing/2014/main" id="{3824AA75-DE73-FDA7-37F3-EE3BC45E87F7}"/>
                </a:ext>
              </a:extLst>
            </p:cNvPr>
            <p:cNvSpPr txBox="1"/>
            <p:nvPr/>
          </p:nvSpPr>
          <p:spPr>
            <a:xfrm>
              <a:off x="228834" y="2842583"/>
              <a:ext cx="1368991" cy="36556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998">
                <a:buClrTx/>
                <a:defRPr/>
              </a:pPr>
              <a:r>
                <a:rPr lang="en-GB" sz="1323">
                  <a:solidFill>
                    <a:prstClr val="black"/>
                  </a:solidFill>
                  <a:latin typeface="Calibri" panose="020F0502020204030204"/>
                </a:rPr>
                <a:t>Foundations</a:t>
              </a:r>
            </a:p>
          </p:txBody>
        </p:sp>
        <p:sp>
          <p:nvSpPr>
            <p:cNvPr id="20" name="Left Brace 19">
              <a:extLst>
                <a:ext uri="{FF2B5EF4-FFF2-40B4-BE49-F238E27FC236}">
                  <a16:creationId xmlns:a16="http://schemas.microsoft.com/office/drawing/2014/main" id="{193A3E4D-D509-8990-B039-713AFACA0854}"/>
                </a:ext>
              </a:extLst>
            </p:cNvPr>
            <p:cNvSpPr/>
            <p:nvPr/>
          </p:nvSpPr>
          <p:spPr>
            <a:xfrm>
              <a:off x="1652948" y="3791810"/>
              <a:ext cx="272056" cy="104482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55998">
                <a:buClrTx/>
                <a:defRPr/>
              </a:pPr>
              <a:endParaRPr lang="en-GB" sz="1323">
                <a:solidFill>
                  <a:prstClr val="black"/>
                </a:solidFill>
                <a:latin typeface="Calibri" panose="020F0502020204030204"/>
              </a:endParaRPr>
            </a:p>
          </p:txBody>
        </p:sp>
        <p:sp>
          <p:nvSpPr>
            <p:cNvPr id="21" name="TextBox 7">
              <a:extLst>
                <a:ext uri="{FF2B5EF4-FFF2-40B4-BE49-F238E27FC236}">
                  <a16:creationId xmlns:a16="http://schemas.microsoft.com/office/drawing/2014/main" id="{27D50FF8-446C-E6AE-4D59-E99A28E1C2E8}"/>
                </a:ext>
              </a:extLst>
            </p:cNvPr>
            <p:cNvSpPr txBox="1"/>
            <p:nvPr/>
          </p:nvSpPr>
          <p:spPr>
            <a:xfrm>
              <a:off x="283574" y="3996052"/>
              <a:ext cx="1496121" cy="6170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998">
                <a:buClrTx/>
                <a:defRPr/>
              </a:pPr>
              <a:r>
                <a:rPr lang="en-GB" sz="1323">
                  <a:solidFill>
                    <a:prstClr val="black"/>
                  </a:solidFill>
                  <a:latin typeface="Calibri" panose="020F0502020204030204"/>
                </a:rPr>
                <a:t>Ways of working</a:t>
              </a:r>
            </a:p>
          </p:txBody>
        </p:sp>
        <p:sp>
          <p:nvSpPr>
            <p:cNvPr id="22" name="Left Brace 21">
              <a:extLst>
                <a:ext uri="{FF2B5EF4-FFF2-40B4-BE49-F238E27FC236}">
                  <a16:creationId xmlns:a16="http://schemas.microsoft.com/office/drawing/2014/main" id="{A6CE4A8E-05F5-E2A6-4E34-37A0A09B9429}"/>
                </a:ext>
              </a:extLst>
            </p:cNvPr>
            <p:cNvSpPr/>
            <p:nvPr/>
          </p:nvSpPr>
          <p:spPr>
            <a:xfrm>
              <a:off x="1630713" y="5179865"/>
              <a:ext cx="272056" cy="7057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55998">
                <a:buClrTx/>
                <a:defRPr/>
              </a:pPr>
              <a:endParaRPr lang="en-GB" sz="1323">
                <a:solidFill>
                  <a:prstClr val="black"/>
                </a:solidFill>
                <a:latin typeface="Calibri" panose="020F0502020204030204"/>
              </a:endParaRPr>
            </a:p>
          </p:txBody>
        </p:sp>
        <p:sp>
          <p:nvSpPr>
            <p:cNvPr id="23" name="TextBox 9">
              <a:extLst>
                <a:ext uri="{FF2B5EF4-FFF2-40B4-BE49-F238E27FC236}">
                  <a16:creationId xmlns:a16="http://schemas.microsoft.com/office/drawing/2014/main" id="{766490F4-F06A-099A-2DB0-AA84444296DF}"/>
                </a:ext>
              </a:extLst>
            </p:cNvPr>
            <p:cNvSpPr txBox="1"/>
            <p:nvPr/>
          </p:nvSpPr>
          <p:spPr>
            <a:xfrm>
              <a:off x="352017" y="5348061"/>
              <a:ext cx="1496121" cy="36556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998">
                <a:buClrTx/>
                <a:defRPr/>
              </a:pPr>
              <a:r>
                <a:rPr lang="en-GB" sz="1323">
                  <a:solidFill>
                    <a:prstClr val="black"/>
                  </a:solidFill>
                  <a:latin typeface="Calibri" panose="020F0502020204030204"/>
                </a:rPr>
                <a:t>Settings</a:t>
              </a:r>
            </a:p>
          </p:txBody>
        </p:sp>
        <p:sp>
          <p:nvSpPr>
            <p:cNvPr id="24" name="TextBox 10">
              <a:extLst>
                <a:ext uri="{FF2B5EF4-FFF2-40B4-BE49-F238E27FC236}">
                  <a16:creationId xmlns:a16="http://schemas.microsoft.com/office/drawing/2014/main" id="{9D5944DB-DD0B-C2C7-75BE-01355914A0D1}"/>
                </a:ext>
              </a:extLst>
            </p:cNvPr>
            <p:cNvSpPr txBox="1"/>
            <p:nvPr/>
          </p:nvSpPr>
          <p:spPr>
            <a:xfrm>
              <a:off x="329329" y="5994473"/>
              <a:ext cx="1368991" cy="6170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998">
                <a:buClrTx/>
                <a:defRPr/>
              </a:pPr>
              <a:r>
                <a:rPr lang="en-GB" sz="1323">
                  <a:solidFill>
                    <a:prstClr val="black"/>
                  </a:solidFill>
                  <a:latin typeface="Calibri" panose="020F0502020204030204"/>
                </a:rPr>
                <a:t>Embedded learning</a:t>
              </a:r>
            </a:p>
          </p:txBody>
        </p:sp>
      </p:grpSp>
      <p:sp>
        <p:nvSpPr>
          <p:cNvPr id="5" name="TextBox 4">
            <a:extLst>
              <a:ext uri="{FF2B5EF4-FFF2-40B4-BE49-F238E27FC236}">
                <a16:creationId xmlns:a16="http://schemas.microsoft.com/office/drawing/2014/main" id="{BDB36AE7-35E4-B660-B469-E6EDC7E44F8F}"/>
              </a:ext>
            </a:extLst>
          </p:cNvPr>
          <p:cNvSpPr txBox="1"/>
          <p:nvPr/>
        </p:nvSpPr>
        <p:spPr>
          <a:xfrm>
            <a:off x="4263141" y="6179389"/>
            <a:ext cx="3850709" cy="321306"/>
          </a:xfrm>
          <a:prstGeom prst="rect">
            <a:avLst/>
          </a:prstGeom>
          <a:noFill/>
        </p:spPr>
        <p:txBody>
          <a:bodyPr wrap="square" rtlCol="0">
            <a:spAutoFit/>
          </a:bodyPr>
          <a:lstStyle/>
          <a:p>
            <a:pPr defTabSz="755998">
              <a:buClrTx/>
              <a:defRPr/>
            </a:pPr>
            <a:r>
              <a:rPr lang="en-GB" sz="1488" kern="1200">
                <a:solidFill>
                  <a:prstClr val="black"/>
                </a:solidFill>
                <a:latin typeface="Calibri" panose="020F0502020204030204"/>
                <a:ea typeface="+mn-ea"/>
                <a:cs typeface="+mn-cs"/>
                <a:hlinkClick r:id="rId4"/>
              </a:rPr>
              <a:t>Link to more description on the 9 conditions</a:t>
            </a:r>
            <a:endParaRPr lang="en-GB" sz="1488" kern="1200">
              <a:solidFill>
                <a:prstClr val="black"/>
              </a:solidFill>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907601371"/>
      </p:ext>
    </p:extLst>
  </p:cSld>
  <p:clrMapOvr>
    <a:masterClrMapping/>
  </p:clrMapOvr>
  <mc:AlternateContent xmlns:mc="http://schemas.openxmlformats.org/markup-compatibility/2006" xmlns:p14="http://schemas.microsoft.com/office/powerpoint/2010/main">
    <mc:Choice Requires="p14">
      <p:transition spd="slow" p14:dur="2000" advTm="228335"/>
    </mc:Choice>
    <mc:Fallback xmlns="">
      <p:transition spd="slow" advTm="22833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DA0C7-4B57-0178-435B-57DB2A27D807}"/>
              </a:ext>
            </a:extLst>
          </p:cNvPr>
          <p:cNvSpPr>
            <a:spLocks noGrp="1"/>
          </p:cNvSpPr>
          <p:nvPr>
            <p:ph type="title"/>
          </p:nvPr>
        </p:nvSpPr>
        <p:spPr>
          <a:xfrm>
            <a:off x="701606" y="1264321"/>
            <a:ext cx="8693626" cy="1095891"/>
          </a:xfrm>
        </p:spPr>
        <p:txBody>
          <a:bodyPr>
            <a:normAutofit fontScale="90000"/>
          </a:bodyPr>
          <a:lstStyle/>
          <a:p>
            <a:r>
              <a:rPr lang="en-GB"/>
              <a:t>Approaching evaluation: Cycles of learning to action</a:t>
            </a:r>
          </a:p>
        </p:txBody>
      </p:sp>
      <p:grpSp>
        <p:nvGrpSpPr>
          <p:cNvPr id="17" name="Group 16">
            <a:extLst>
              <a:ext uri="{FF2B5EF4-FFF2-40B4-BE49-F238E27FC236}">
                <a16:creationId xmlns:a16="http://schemas.microsoft.com/office/drawing/2014/main" id="{3F2EC240-2A92-EF9F-8878-F6BB7FE9DF66}"/>
              </a:ext>
            </a:extLst>
          </p:cNvPr>
          <p:cNvGrpSpPr/>
          <p:nvPr/>
        </p:nvGrpSpPr>
        <p:grpSpPr>
          <a:xfrm>
            <a:off x="2780198" y="1974998"/>
            <a:ext cx="4902614" cy="4381794"/>
            <a:chOff x="5465928" y="1281333"/>
            <a:chExt cx="5621063" cy="5004698"/>
          </a:xfrm>
        </p:grpSpPr>
        <p:sp>
          <p:nvSpPr>
            <p:cNvPr id="5" name="Freeform: Shape 15">
              <a:extLst>
                <a:ext uri="{FF2B5EF4-FFF2-40B4-BE49-F238E27FC236}">
                  <a16:creationId xmlns:a16="http://schemas.microsoft.com/office/drawing/2014/main" id="{5DD72811-8A36-0546-0A87-634356CFA92B}"/>
                </a:ext>
              </a:extLst>
            </p:cNvPr>
            <p:cNvSpPr/>
            <p:nvPr/>
          </p:nvSpPr>
          <p:spPr>
            <a:xfrm>
              <a:off x="8426610" y="1444077"/>
              <a:ext cx="1915883" cy="956716"/>
            </a:xfrm>
            <a:custGeom>
              <a:avLst/>
              <a:gdLst>
                <a:gd name="connsiteX0" fmla="*/ 0 w 1915883"/>
                <a:gd name="connsiteY0" fmla="*/ 0 h 956716"/>
                <a:gd name="connsiteX1" fmla="*/ 1915883 w 1915883"/>
                <a:gd name="connsiteY1" fmla="*/ 0 h 956716"/>
                <a:gd name="connsiteX2" fmla="*/ 1915883 w 1915883"/>
                <a:gd name="connsiteY2" fmla="*/ 956716 h 956716"/>
                <a:gd name="connsiteX3" fmla="*/ 0 w 1915883"/>
                <a:gd name="connsiteY3" fmla="*/ 956716 h 956716"/>
                <a:gd name="connsiteX4" fmla="*/ 0 w 1915883"/>
                <a:gd name="connsiteY4" fmla="*/ 0 h 956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5883" h="956716">
                  <a:moveTo>
                    <a:pt x="0" y="0"/>
                  </a:moveTo>
                  <a:lnTo>
                    <a:pt x="1915883" y="0"/>
                  </a:lnTo>
                  <a:lnTo>
                    <a:pt x="1915883" y="956716"/>
                  </a:lnTo>
                  <a:lnTo>
                    <a:pt x="0" y="956716"/>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5750" tIns="15750" rIns="15750" bIns="15750" numCol="1" spcCol="1270" anchor="ctr"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algn="ctr" defTabSz="551249">
                <a:spcBef>
                  <a:spcPct val="0"/>
                </a:spcBef>
                <a:spcAft>
                  <a:spcPct val="35000"/>
                </a:spcAft>
                <a:buClrTx/>
                <a:defRPr/>
              </a:pPr>
              <a:r>
                <a:rPr lang="en-GB" sz="992">
                  <a:solidFill>
                    <a:prstClr val="black">
                      <a:hueOff val="0"/>
                      <a:satOff val="0"/>
                      <a:lumOff val="0"/>
                      <a:alphaOff val="0"/>
                    </a:prstClr>
                  </a:solidFill>
                  <a:latin typeface="Poppins Light"/>
                  <a:ea typeface="Roboto"/>
                  <a:cs typeface="Poppins Light"/>
                </a:rPr>
                <a:t>Develop your assumptions (thinking in explanatory way)</a:t>
              </a:r>
              <a:endParaRPr lang="en-GB" sz="992">
                <a:solidFill>
                  <a:prstClr val="black">
                    <a:hueOff val="0"/>
                    <a:satOff val="0"/>
                    <a:lumOff val="0"/>
                    <a:alphaOff val="0"/>
                  </a:prstClr>
                </a:solidFill>
                <a:latin typeface="Poppins Light" panose="00000400000000000000" pitchFamily="2" charset="0"/>
                <a:ea typeface="Roboto" panose="02000000000000000000" pitchFamily="2" charset="0"/>
                <a:cs typeface="Poppins Light" panose="00000400000000000000" pitchFamily="2" charset="0"/>
              </a:endParaRPr>
            </a:p>
          </p:txBody>
        </p:sp>
        <p:sp>
          <p:nvSpPr>
            <p:cNvPr id="6" name="Arrow: Circular 5">
              <a:extLst>
                <a:ext uri="{FF2B5EF4-FFF2-40B4-BE49-F238E27FC236}">
                  <a16:creationId xmlns:a16="http://schemas.microsoft.com/office/drawing/2014/main" id="{A3A6B53A-170E-4000-3792-CDEB2DED8B80}"/>
                </a:ext>
              </a:extLst>
            </p:cNvPr>
            <p:cNvSpPr/>
            <p:nvPr/>
          </p:nvSpPr>
          <p:spPr>
            <a:xfrm>
              <a:off x="5906142" y="1365472"/>
              <a:ext cx="4679137" cy="4679137"/>
            </a:xfrm>
            <a:prstGeom prst="circularArrow">
              <a:avLst>
                <a:gd name="adj1" fmla="val 3987"/>
                <a:gd name="adj2" fmla="val 250097"/>
                <a:gd name="adj3" fmla="val 20704003"/>
                <a:gd name="adj4" fmla="val 19343829"/>
                <a:gd name="adj5" fmla="val 4652"/>
              </a:avLst>
            </a:prstGeom>
            <a:solidFill>
              <a:srgbClr val="6A9C9C"/>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566999">
                <a:buClrTx/>
                <a:defRPr/>
              </a:pPr>
              <a:endParaRPr lang="en-GB" sz="1488">
                <a:solidFill>
                  <a:prstClr val="white"/>
                </a:solidFill>
                <a:latin typeface="Poppins Light" panose="00000400000000000000" pitchFamily="2" charset="0"/>
                <a:cs typeface="Poppins Light" panose="00000400000000000000" pitchFamily="2" charset="0"/>
              </a:endParaRPr>
            </a:p>
          </p:txBody>
        </p:sp>
        <p:sp>
          <p:nvSpPr>
            <p:cNvPr id="7" name="Freeform: Shape 17">
              <a:extLst>
                <a:ext uri="{FF2B5EF4-FFF2-40B4-BE49-F238E27FC236}">
                  <a16:creationId xmlns:a16="http://schemas.microsoft.com/office/drawing/2014/main" id="{9C26EC0C-AF05-C6E4-C210-698562791750}"/>
                </a:ext>
              </a:extLst>
            </p:cNvPr>
            <p:cNvSpPr/>
            <p:nvPr/>
          </p:nvSpPr>
          <p:spPr>
            <a:xfrm>
              <a:off x="9712553" y="3305802"/>
              <a:ext cx="1374438" cy="956716"/>
            </a:xfrm>
            <a:custGeom>
              <a:avLst/>
              <a:gdLst>
                <a:gd name="connsiteX0" fmla="*/ 0 w 1374438"/>
                <a:gd name="connsiteY0" fmla="*/ 0 h 956716"/>
                <a:gd name="connsiteX1" fmla="*/ 1374438 w 1374438"/>
                <a:gd name="connsiteY1" fmla="*/ 0 h 956716"/>
                <a:gd name="connsiteX2" fmla="*/ 1374438 w 1374438"/>
                <a:gd name="connsiteY2" fmla="*/ 956716 h 956716"/>
                <a:gd name="connsiteX3" fmla="*/ 0 w 1374438"/>
                <a:gd name="connsiteY3" fmla="*/ 956716 h 956716"/>
                <a:gd name="connsiteX4" fmla="*/ 0 w 1374438"/>
                <a:gd name="connsiteY4" fmla="*/ 0 h 956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438" h="956716">
                  <a:moveTo>
                    <a:pt x="0" y="0"/>
                  </a:moveTo>
                  <a:lnTo>
                    <a:pt x="1374438" y="0"/>
                  </a:lnTo>
                  <a:lnTo>
                    <a:pt x="1374438" y="956716"/>
                  </a:lnTo>
                  <a:lnTo>
                    <a:pt x="0" y="956716"/>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5750" tIns="15750" rIns="15750" bIns="15750" numCol="1" spcCol="1270" anchor="ctr"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algn="ctr" defTabSz="551249">
                <a:spcBef>
                  <a:spcPct val="0"/>
                </a:spcBef>
                <a:spcAft>
                  <a:spcPct val="35000"/>
                </a:spcAft>
                <a:buClrTx/>
                <a:defRPr/>
              </a:pPr>
              <a:r>
                <a:rPr lang="en-GB" sz="1157">
                  <a:solidFill>
                    <a:prstClr val="black">
                      <a:hueOff val="0"/>
                      <a:satOff val="0"/>
                      <a:lumOff val="0"/>
                      <a:alphaOff val="0"/>
                    </a:prstClr>
                  </a:solidFill>
                  <a:latin typeface="Poppins Light" panose="00000400000000000000" pitchFamily="2" charset="0"/>
                  <a:ea typeface="Roboto" panose="02000000000000000000" pitchFamily="2" charset="0"/>
                  <a:cs typeface="Poppins Light" panose="00000400000000000000" pitchFamily="2" charset="0"/>
                </a:rPr>
                <a:t>Test them out</a:t>
              </a:r>
            </a:p>
          </p:txBody>
        </p:sp>
        <p:sp>
          <p:nvSpPr>
            <p:cNvPr id="8" name="Arrow: Circular 7">
              <a:extLst>
                <a:ext uri="{FF2B5EF4-FFF2-40B4-BE49-F238E27FC236}">
                  <a16:creationId xmlns:a16="http://schemas.microsoft.com/office/drawing/2014/main" id="{808E2911-58A0-E785-66E9-8EF3851CC15C}"/>
                </a:ext>
              </a:extLst>
            </p:cNvPr>
            <p:cNvSpPr/>
            <p:nvPr/>
          </p:nvSpPr>
          <p:spPr>
            <a:xfrm>
              <a:off x="5892022" y="1606894"/>
              <a:ext cx="4679137" cy="4679137"/>
            </a:xfrm>
            <a:prstGeom prst="circularArrow">
              <a:avLst>
                <a:gd name="adj1" fmla="val 3987"/>
                <a:gd name="adj2" fmla="val 250097"/>
                <a:gd name="adj3" fmla="val 1810036"/>
                <a:gd name="adj4" fmla="val 510193"/>
                <a:gd name="adj5" fmla="val 4652"/>
              </a:avLst>
            </a:prstGeom>
            <a:solidFill>
              <a:srgbClr val="9AD2C9"/>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566999">
                <a:buClrTx/>
                <a:defRPr/>
              </a:pPr>
              <a:endParaRPr lang="en-GB" sz="1488">
                <a:solidFill>
                  <a:prstClr val="white"/>
                </a:solidFill>
                <a:latin typeface="Poppins Light" panose="00000400000000000000" pitchFamily="2" charset="0"/>
                <a:cs typeface="Poppins Light" panose="00000400000000000000" pitchFamily="2" charset="0"/>
              </a:endParaRPr>
            </a:p>
          </p:txBody>
        </p:sp>
        <p:sp>
          <p:nvSpPr>
            <p:cNvPr id="9" name="Freeform: Shape 19">
              <a:extLst>
                <a:ext uri="{FF2B5EF4-FFF2-40B4-BE49-F238E27FC236}">
                  <a16:creationId xmlns:a16="http://schemas.microsoft.com/office/drawing/2014/main" id="{3761134D-AEFE-5906-DA58-E7F94326B5CA}"/>
                </a:ext>
              </a:extLst>
            </p:cNvPr>
            <p:cNvSpPr/>
            <p:nvPr/>
          </p:nvSpPr>
          <p:spPr>
            <a:xfrm>
              <a:off x="8712978" y="5152074"/>
              <a:ext cx="1523715" cy="956716"/>
            </a:xfrm>
            <a:custGeom>
              <a:avLst/>
              <a:gdLst>
                <a:gd name="connsiteX0" fmla="*/ 0 w 1523715"/>
                <a:gd name="connsiteY0" fmla="*/ 0 h 956716"/>
                <a:gd name="connsiteX1" fmla="*/ 1523715 w 1523715"/>
                <a:gd name="connsiteY1" fmla="*/ 0 h 956716"/>
                <a:gd name="connsiteX2" fmla="*/ 1523715 w 1523715"/>
                <a:gd name="connsiteY2" fmla="*/ 956716 h 956716"/>
                <a:gd name="connsiteX3" fmla="*/ 0 w 1523715"/>
                <a:gd name="connsiteY3" fmla="*/ 956716 h 956716"/>
                <a:gd name="connsiteX4" fmla="*/ 0 w 1523715"/>
                <a:gd name="connsiteY4" fmla="*/ 0 h 956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715" h="956716">
                  <a:moveTo>
                    <a:pt x="0" y="0"/>
                  </a:moveTo>
                  <a:lnTo>
                    <a:pt x="1523715" y="0"/>
                  </a:lnTo>
                  <a:lnTo>
                    <a:pt x="1523715" y="956716"/>
                  </a:lnTo>
                  <a:lnTo>
                    <a:pt x="0" y="956716"/>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5750" tIns="15750" rIns="15750" bIns="15750" numCol="1" spcCol="1270" anchor="ctr"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algn="ctr" defTabSz="551249">
                <a:spcBef>
                  <a:spcPct val="0"/>
                </a:spcBef>
                <a:spcAft>
                  <a:spcPct val="35000"/>
                </a:spcAft>
                <a:buClrTx/>
                <a:defRPr/>
              </a:pPr>
              <a:r>
                <a:rPr lang="en-GB" sz="1157">
                  <a:solidFill>
                    <a:prstClr val="black">
                      <a:hueOff val="0"/>
                      <a:satOff val="0"/>
                      <a:lumOff val="0"/>
                      <a:alphaOff val="0"/>
                    </a:prstClr>
                  </a:solidFill>
                  <a:latin typeface="Poppins Light" panose="00000400000000000000" pitchFamily="2" charset="0"/>
                  <a:ea typeface="Roboto" panose="02000000000000000000" pitchFamily="2" charset="0"/>
                  <a:cs typeface="Poppins Light" panose="00000400000000000000" pitchFamily="2" charset="0"/>
                </a:rPr>
                <a:t>Capture data or findings</a:t>
              </a:r>
              <a:endParaRPr lang="en-GB" sz="992">
                <a:solidFill>
                  <a:prstClr val="black">
                    <a:hueOff val="0"/>
                    <a:satOff val="0"/>
                    <a:lumOff val="0"/>
                    <a:alphaOff val="0"/>
                  </a:prstClr>
                </a:solidFill>
                <a:latin typeface="Poppins Light" panose="00000400000000000000" pitchFamily="2" charset="0"/>
                <a:ea typeface="Roboto" panose="02000000000000000000" pitchFamily="2" charset="0"/>
                <a:cs typeface="Poppins Light" panose="00000400000000000000" pitchFamily="2" charset="0"/>
              </a:endParaRPr>
            </a:p>
          </p:txBody>
        </p:sp>
        <p:sp>
          <p:nvSpPr>
            <p:cNvPr id="10" name="Arrow: Circular 9">
              <a:extLst>
                <a:ext uri="{FF2B5EF4-FFF2-40B4-BE49-F238E27FC236}">
                  <a16:creationId xmlns:a16="http://schemas.microsoft.com/office/drawing/2014/main" id="{80B68C10-F456-CCC1-B069-8637C0BF9B70}"/>
                </a:ext>
              </a:extLst>
            </p:cNvPr>
            <p:cNvSpPr/>
            <p:nvPr/>
          </p:nvSpPr>
          <p:spPr>
            <a:xfrm>
              <a:off x="6079106" y="1489856"/>
              <a:ext cx="4679137" cy="4679137"/>
            </a:xfrm>
            <a:prstGeom prst="circularArrow">
              <a:avLst>
                <a:gd name="adj1" fmla="val 3987"/>
                <a:gd name="adj2" fmla="val 250097"/>
                <a:gd name="adj3" fmla="val 6249516"/>
                <a:gd name="adj4" fmla="val 4925155"/>
                <a:gd name="adj5" fmla="val 4652"/>
              </a:avLst>
            </a:prstGeom>
            <a:solidFill>
              <a:srgbClr val="165D5B"/>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566999">
                <a:buClrTx/>
                <a:defRPr/>
              </a:pPr>
              <a:endParaRPr lang="en-GB" sz="1488">
                <a:solidFill>
                  <a:prstClr val="white"/>
                </a:solidFill>
                <a:latin typeface="Poppins Light" panose="00000400000000000000" pitchFamily="2" charset="0"/>
                <a:cs typeface="Poppins Light" panose="00000400000000000000" pitchFamily="2" charset="0"/>
              </a:endParaRPr>
            </a:p>
          </p:txBody>
        </p:sp>
        <p:sp>
          <p:nvSpPr>
            <p:cNvPr id="11" name="Freeform: Shape 21">
              <a:extLst>
                <a:ext uri="{FF2B5EF4-FFF2-40B4-BE49-F238E27FC236}">
                  <a16:creationId xmlns:a16="http://schemas.microsoft.com/office/drawing/2014/main" id="{B21D6D47-7A71-F086-B7CC-2EF51AB8C8AD}"/>
                </a:ext>
              </a:extLst>
            </p:cNvPr>
            <p:cNvSpPr/>
            <p:nvPr/>
          </p:nvSpPr>
          <p:spPr>
            <a:xfrm>
              <a:off x="6640582" y="5156898"/>
              <a:ext cx="1105993" cy="956716"/>
            </a:xfrm>
            <a:custGeom>
              <a:avLst/>
              <a:gdLst>
                <a:gd name="connsiteX0" fmla="*/ 0 w 1105993"/>
                <a:gd name="connsiteY0" fmla="*/ 0 h 956716"/>
                <a:gd name="connsiteX1" fmla="*/ 1105993 w 1105993"/>
                <a:gd name="connsiteY1" fmla="*/ 0 h 956716"/>
                <a:gd name="connsiteX2" fmla="*/ 1105993 w 1105993"/>
                <a:gd name="connsiteY2" fmla="*/ 956716 h 956716"/>
                <a:gd name="connsiteX3" fmla="*/ 0 w 1105993"/>
                <a:gd name="connsiteY3" fmla="*/ 956716 h 956716"/>
                <a:gd name="connsiteX4" fmla="*/ 0 w 1105993"/>
                <a:gd name="connsiteY4" fmla="*/ 0 h 956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993" h="956716">
                  <a:moveTo>
                    <a:pt x="0" y="0"/>
                  </a:moveTo>
                  <a:lnTo>
                    <a:pt x="1105993" y="0"/>
                  </a:lnTo>
                  <a:lnTo>
                    <a:pt x="1105993" y="956716"/>
                  </a:lnTo>
                  <a:lnTo>
                    <a:pt x="0" y="956716"/>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5750" tIns="15750" rIns="15750" bIns="15750" numCol="1" spcCol="1270" anchor="ctr"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algn="ctr" defTabSz="551249">
                <a:spcBef>
                  <a:spcPct val="0"/>
                </a:spcBef>
                <a:spcAft>
                  <a:spcPct val="35000"/>
                </a:spcAft>
                <a:buClrTx/>
                <a:defRPr/>
              </a:pPr>
              <a:r>
                <a:rPr lang="en-GB" sz="992">
                  <a:solidFill>
                    <a:prstClr val="black">
                      <a:hueOff val="0"/>
                      <a:satOff val="0"/>
                      <a:lumOff val="0"/>
                      <a:alphaOff val="0"/>
                    </a:prstClr>
                  </a:solidFill>
                  <a:latin typeface="Poppins Light"/>
                  <a:ea typeface="Roboto"/>
                  <a:cs typeface="Poppins Light"/>
                </a:rPr>
                <a:t>Reflect on findings (social learning spaces)</a:t>
              </a:r>
              <a:endParaRPr lang="en-GB" sz="992">
                <a:solidFill>
                  <a:prstClr val="black">
                    <a:hueOff val="0"/>
                    <a:satOff val="0"/>
                    <a:lumOff val="0"/>
                    <a:alphaOff val="0"/>
                  </a:prstClr>
                </a:solidFill>
                <a:latin typeface="Poppins Light" panose="00000400000000000000" pitchFamily="2" charset="0"/>
                <a:ea typeface="Roboto" panose="02000000000000000000" pitchFamily="2" charset="0"/>
                <a:cs typeface="Poppins Light" panose="00000400000000000000" pitchFamily="2" charset="0"/>
              </a:endParaRPr>
            </a:p>
          </p:txBody>
        </p:sp>
        <p:sp>
          <p:nvSpPr>
            <p:cNvPr id="12" name="Arrow: Circular 11">
              <a:extLst>
                <a:ext uri="{FF2B5EF4-FFF2-40B4-BE49-F238E27FC236}">
                  <a16:creationId xmlns:a16="http://schemas.microsoft.com/office/drawing/2014/main" id="{8220CC4D-C60B-9A98-A2E5-C429F283B2B6}"/>
                </a:ext>
              </a:extLst>
            </p:cNvPr>
            <p:cNvSpPr/>
            <p:nvPr/>
          </p:nvSpPr>
          <p:spPr>
            <a:xfrm>
              <a:off x="5922741" y="1444591"/>
              <a:ext cx="4679137" cy="4679137"/>
            </a:xfrm>
            <a:prstGeom prst="circularArrow">
              <a:avLst>
                <a:gd name="adj1" fmla="val 3987"/>
                <a:gd name="adj2" fmla="val 250097"/>
                <a:gd name="adj3" fmla="val 9773973"/>
                <a:gd name="adj4" fmla="val 8361071"/>
                <a:gd name="adj5" fmla="val 4652"/>
              </a:avLst>
            </a:prstGeom>
            <a:solidFill>
              <a:srgbClr val="6A9C9C"/>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566999">
                <a:buClrTx/>
                <a:defRPr/>
              </a:pPr>
              <a:endParaRPr lang="en-GB" sz="1488">
                <a:solidFill>
                  <a:prstClr val="white"/>
                </a:solidFill>
                <a:latin typeface="Poppins Light" panose="00000400000000000000" pitchFamily="2" charset="0"/>
                <a:cs typeface="Poppins Light" panose="00000400000000000000" pitchFamily="2" charset="0"/>
              </a:endParaRPr>
            </a:p>
          </p:txBody>
        </p:sp>
        <p:sp>
          <p:nvSpPr>
            <p:cNvPr id="13" name="Freeform: Shape 23">
              <a:extLst>
                <a:ext uri="{FF2B5EF4-FFF2-40B4-BE49-F238E27FC236}">
                  <a16:creationId xmlns:a16="http://schemas.microsoft.com/office/drawing/2014/main" id="{06440AF8-E457-DAB8-11BA-752DC72E357A}"/>
                </a:ext>
              </a:extLst>
            </p:cNvPr>
            <p:cNvSpPr/>
            <p:nvPr/>
          </p:nvSpPr>
          <p:spPr>
            <a:xfrm>
              <a:off x="5465928" y="3305802"/>
              <a:ext cx="1317839" cy="956716"/>
            </a:xfrm>
            <a:custGeom>
              <a:avLst/>
              <a:gdLst>
                <a:gd name="connsiteX0" fmla="*/ 0 w 1317839"/>
                <a:gd name="connsiteY0" fmla="*/ 0 h 956716"/>
                <a:gd name="connsiteX1" fmla="*/ 1317839 w 1317839"/>
                <a:gd name="connsiteY1" fmla="*/ 0 h 956716"/>
                <a:gd name="connsiteX2" fmla="*/ 1317839 w 1317839"/>
                <a:gd name="connsiteY2" fmla="*/ 956716 h 956716"/>
                <a:gd name="connsiteX3" fmla="*/ 0 w 1317839"/>
                <a:gd name="connsiteY3" fmla="*/ 956716 h 956716"/>
                <a:gd name="connsiteX4" fmla="*/ 0 w 1317839"/>
                <a:gd name="connsiteY4" fmla="*/ 0 h 956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839" h="956716">
                  <a:moveTo>
                    <a:pt x="0" y="0"/>
                  </a:moveTo>
                  <a:lnTo>
                    <a:pt x="1317839" y="0"/>
                  </a:lnTo>
                  <a:lnTo>
                    <a:pt x="1317839" y="956716"/>
                  </a:lnTo>
                  <a:lnTo>
                    <a:pt x="0" y="956716"/>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5750" tIns="15750" rIns="15750" bIns="15750" numCol="1" spcCol="1270" anchor="ctr"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algn="ctr" defTabSz="551249">
                <a:spcBef>
                  <a:spcPct val="0"/>
                </a:spcBef>
                <a:spcAft>
                  <a:spcPct val="35000"/>
                </a:spcAft>
                <a:buClrTx/>
                <a:defRPr/>
              </a:pPr>
              <a:r>
                <a:rPr lang="en-GB" sz="1157">
                  <a:solidFill>
                    <a:prstClr val="black">
                      <a:hueOff val="0"/>
                      <a:satOff val="0"/>
                      <a:lumOff val="0"/>
                      <a:alphaOff val="0"/>
                    </a:prstClr>
                  </a:solidFill>
                  <a:latin typeface="Poppins Light" panose="00000400000000000000" pitchFamily="2" charset="0"/>
                  <a:ea typeface="Roboto" panose="02000000000000000000" pitchFamily="2" charset="0"/>
                  <a:cs typeface="Poppins Light" panose="00000400000000000000" pitchFamily="2" charset="0"/>
                </a:rPr>
                <a:t>Plan next steps</a:t>
              </a:r>
            </a:p>
          </p:txBody>
        </p:sp>
        <p:sp>
          <p:nvSpPr>
            <p:cNvPr id="14" name="Arrow: Circular 13">
              <a:extLst>
                <a:ext uri="{FF2B5EF4-FFF2-40B4-BE49-F238E27FC236}">
                  <a16:creationId xmlns:a16="http://schemas.microsoft.com/office/drawing/2014/main" id="{F0E34317-69CF-9EDB-6005-61675576C527}"/>
                </a:ext>
              </a:extLst>
            </p:cNvPr>
            <p:cNvSpPr/>
            <p:nvPr/>
          </p:nvSpPr>
          <p:spPr>
            <a:xfrm>
              <a:off x="5953604" y="1281333"/>
              <a:ext cx="4679137" cy="4679137"/>
            </a:xfrm>
            <a:prstGeom prst="circularArrow">
              <a:avLst>
                <a:gd name="adj1" fmla="val 3987"/>
                <a:gd name="adj2" fmla="val 250097"/>
                <a:gd name="adj3" fmla="val 12520070"/>
                <a:gd name="adj4" fmla="val 11308637"/>
                <a:gd name="adj5" fmla="val 4652"/>
              </a:avLst>
            </a:prstGeom>
            <a:solidFill>
              <a:srgbClr val="9AD2C9"/>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566999">
                <a:buClrTx/>
                <a:defRPr/>
              </a:pPr>
              <a:endParaRPr lang="en-GB" sz="1488">
                <a:solidFill>
                  <a:prstClr val="white"/>
                </a:solidFill>
                <a:latin typeface="Poppins Light" panose="00000400000000000000" pitchFamily="2" charset="0"/>
                <a:cs typeface="Poppins Light" panose="00000400000000000000" pitchFamily="2" charset="0"/>
              </a:endParaRPr>
            </a:p>
          </p:txBody>
        </p:sp>
        <p:sp>
          <p:nvSpPr>
            <p:cNvPr id="15" name="Freeform: Shape 25">
              <a:extLst>
                <a:ext uri="{FF2B5EF4-FFF2-40B4-BE49-F238E27FC236}">
                  <a16:creationId xmlns:a16="http://schemas.microsoft.com/office/drawing/2014/main" id="{C24AEA27-16A9-B1FC-693C-07C36C696779}"/>
                </a:ext>
              </a:extLst>
            </p:cNvPr>
            <p:cNvSpPr/>
            <p:nvPr/>
          </p:nvSpPr>
          <p:spPr>
            <a:xfrm>
              <a:off x="6361513" y="1606894"/>
              <a:ext cx="1222913" cy="956717"/>
            </a:xfrm>
            <a:custGeom>
              <a:avLst/>
              <a:gdLst>
                <a:gd name="connsiteX0" fmla="*/ 0 w 1222913"/>
                <a:gd name="connsiteY0" fmla="*/ 0 h 956716"/>
                <a:gd name="connsiteX1" fmla="*/ 1222913 w 1222913"/>
                <a:gd name="connsiteY1" fmla="*/ 0 h 956716"/>
                <a:gd name="connsiteX2" fmla="*/ 1222913 w 1222913"/>
                <a:gd name="connsiteY2" fmla="*/ 956716 h 956716"/>
                <a:gd name="connsiteX3" fmla="*/ 0 w 1222913"/>
                <a:gd name="connsiteY3" fmla="*/ 956716 h 956716"/>
                <a:gd name="connsiteX4" fmla="*/ 0 w 1222913"/>
                <a:gd name="connsiteY4" fmla="*/ 0 h 956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913" h="956716">
                  <a:moveTo>
                    <a:pt x="0" y="0"/>
                  </a:moveTo>
                  <a:lnTo>
                    <a:pt x="1222913" y="0"/>
                  </a:lnTo>
                  <a:lnTo>
                    <a:pt x="1222913" y="956716"/>
                  </a:lnTo>
                  <a:lnTo>
                    <a:pt x="0" y="956716"/>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5750" tIns="15750" rIns="15750" bIns="15750" numCol="1" spcCol="1270" anchor="ctr"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algn="ctr" defTabSz="551249">
                <a:spcBef>
                  <a:spcPct val="0"/>
                </a:spcBef>
                <a:spcAft>
                  <a:spcPct val="35000"/>
                </a:spcAft>
                <a:buClrTx/>
                <a:defRPr/>
              </a:pPr>
              <a:r>
                <a:rPr lang="en-GB" sz="1157">
                  <a:solidFill>
                    <a:prstClr val="black">
                      <a:hueOff val="0"/>
                      <a:satOff val="0"/>
                      <a:lumOff val="0"/>
                      <a:alphaOff val="0"/>
                    </a:prstClr>
                  </a:solidFill>
                  <a:latin typeface="Poppins Light" panose="00000400000000000000" pitchFamily="2" charset="0"/>
                  <a:ea typeface="Roboto" panose="02000000000000000000" pitchFamily="2" charset="0"/>
                  <a:cs typeface="Poppins Light" panose="00000400000000000000" pitchFamily="2" charset="0"/>
                </a:rPr>
                <a:t>What did we learn?</a:t>
              </a:r>
            </a:p>
          </p:txBody>
        </p:sp>
        <p:sp>
          <p:nvSpPr>
            <p:cNvPr id="16" name="Arrow: Circular 15">
              <a:extLst>
                <a:ext uri="{FF2B5EF4-FFF2-40B4-BE49-F238E27FC236}">
                  <a16:creationId xmlns:a16="http://schemas.microsoft.com/office/drawing/2014/main" id="{934A459A-7BEA-291E-1F29-289BF1A6770D}"/>
                </a:ext>
              </a:extLst>
            </p:cNvPr>
            <p:cNvSpPr/>
            <p:nvPr/>
          </p:nvSpPr>
          <p:spPr>
            <a:xfrm>
              <a:off x="5835462" y="1399606"/>
              <a:ext cx="4679137" cy="4679137"/>
            </a:xfrm>
            <a:prstGeom prst="circularArrow">
              <a:avLst>
                <a:gd name="adj1" fmla="val 3987"/>
                <a:gd name="adj2" fmla="val 591641"/>
                <a:gd name="adj3" fmla="val 16355466"/>
                <a:gd name="adj4" fmla="val 15264160"/>
                <a:gd name="adj5" fmla="val 4652"/>
              </a:avLst>
            </a:prstGeom>
            <a:solidFill>
              <a:srgbClr val="165D5B"/>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566999">
                <a:buClrTx/>
                <a:defRPr/>
              </a:pPr>
              <a:endParaRPr lang="en-GB" sz="1488">
                <a:solidFill>
                  <a:prstClr val="white"/>
                </a:solidFill>
                <a:latin typeface="Poppins Light" panose="00000400000000000000" pitchFamily="2" charset="0"/>
                <a:cs typeface="Poppins Light" panose="00000400000000000000" pitchFamily="2" charset="0"/>
              </a:endParaRPr>
            </a:p>
          </p:txBody>
        </p:sp>
      </p:grpSp>
    </p:spTree>
    <p:extLst>
      <p:ext uri="{BB962C8B-B14F-4D97-AF65-F5344CB8AC3E}">
        <p14:creationId xmlns:p14="http://schemas.microsoft.com/office/powerpoint/2010/main" val="412875362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3E166C7-A0CD-670A-1752-E3871B0853FF}"/>
              </a:ext>
            </a:extLst>
          </p:cNvPr>
          <p:cNvGrpSpPr/>
          <p:nvPr/>
        </p:nvGrpSpPr>
        <p:grpSpPr>
          <a:xfrm>
            <a:off x="476386" y="1105468"/>
            <a:ext cx="9739041" cy="5489616"/>
            <a:chOff x="205945" y="194148"/>
            <a:chExt cx="11780109" cy="6640106"/>
          </a:xfrm>
        </p:grpSpPr>
        <p:pic>
          <p:nvPicPr>
            <p:cNvPr id="5" name="Picture 4">
              <a:extLst>
                <a:ext uri="{FF2B5EF4-FFF2-40B4-BE49-F238E27FC236}">
                  <a16:creationId xmlns:a16="http://schemas.microsoft.com/office/drawing/2014/main" id="{B54E2A13-7157-ECAD-F569-FC3C2B85709C}"/>
                </a:ext>
              </a:extLst>
            </p:cNvPr>
            <p:cNvPicPr>
              <a:picLocks noChangeAspect="1"/>
            </p:cNvPicPr>
            <p:nvPr/>
          </p:nvPicPr>
          <p:blipFill>
            <a:blip r:embed="rId2"/>
            <a:stretch>
              <a:fillRect/>
            </a:stretch>
          </p:blipFill>
          <p:spPr>
            <a:xfrm>
              <a:off x="3048032" y="1232275"/>
              <a:ext cx="4299264" cy="4420747"/>
            </a:xfrm>
            <a:prstGeom prst="rect">
              <a:avLst/>
            </a:prstGeom>
          </p:spPr>
        </p:pic>
        <p:cxnSp>
          <p:nvCxnSpPr>
            <p:cNvPr id="6" name="Straight Connector 5">
              <a:extLst>
                <a:ext uri="{FF2B5EF4-FFF2-40B4-BE49-F238E27FC236}">
                  <a16:creationId xmlns:a16="http://schemas.microsoft.com/office/drawing/2014/main" id="{964E72F7-50CB-25AB-7599-8EB81079A10D}"/>
                </a:ext>
              </a:extLst>
            </p:cNvPr>
            <p:cNvCxnSpPr>
              <a:cxnSpLocks/>
            </p:cNvCxnSpPr>
            <p:nvPr/>
          </p:nvCxnSpPr>
          <p:spPr>
            <a:xfrm>
              <a:off x="3512871" y="2813377"/>
              <a:ext cx="1401824" cy="1470115"/>
            </a:xfrm>
            <a:prstGeom prst="line">
              <a:avLst/>
            </a:prstGeom>
            <a:ln w="6350"/>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id="{49870305-5046-E525-DE47-8EA526BAE547}"/>
                </a:ext>
              </a:extLst>
            </p:cNvPr>
            <p:cNvCxnSpPr>
              <a:cxnSpLocks/>
            </p:cNvCxnSpPr>
            <p:nvPr/>
          </p:nvCxnSpPr>
          <p:spPr>
            <a:xfrm flipV="1">
              <a:off x="2887433" y="5148265"/>
              <a:ext cx="1854601" cy="259432"/>
            </a:xfrm>
            <a:prstGeom prst="line">
              <a:avLst/>
            </a:prstGeom>
            <a:ln w="6350"/>
          </p:spPr>
          <p:style>
            <a:lnRef idx="2">
              <a:schemeClr val="accent2"/>
            </a:lnRef>
            <a:fillRef idx="0">
              <a:schemeClr val="accent2"/>
            </a:fillRef>
            <a:effectRef idx="1">
              <a:schemeClr val="accent2"/>
            </a:effectRef>
            <a:fontRef idx="minor">
              <a:schemeClr val="tx1"/>
            </a:fontRef>
          </p:style>
        </p:cxnSp>
        <p:graphicFrame>
          <p:nvGraphicFramePr>
            <p:cNvPr id="8" name="Diagram 7">
              <a:extLst>
                <a:ext uri="{FF2B5EF4-FFF2-40B4-BE49-F238E27FC236}">
                  <a16:creationId xmlns:a16="http://schemas.microsoft.com/office/drawing/2014/main" id="{C061FA9E-0DEC-95FC-2287-BDAC01AF81F0}"/>
                </a:ext>
              </a:extLst>
            </p:cNvPr>
            <p:cNvGraphicFramePr/>
            <p:nvPr/>
          </p:nvGraphicFramePr>
          <p:xfrm>
            <a:off x="7433773" y="2320411"/>
            <a:ext cx="4299264" cy="3530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ight Brace 8">
              <a:extLst>
                <a:ext uri="{FF2B5EF4-FFF2-40B4-BE49-F238E27FC236}">
                  <a16:creationId xmlns:a16="http://schemas.microsoft.com/office/drawing/2014/main" id="{D5101DF7-2ECC-8B5F-F41C-C03CDE9B622A}"/>
                </a:ext>
              </a:extLst>
            </p:cNvPr>
            <p:cNvSpPr/>
            <p:nvPr/>
          </p:nvSpPr>
          <p:spPr>
            <a:xfrm>
              <a:off x="7347295" y="2196872"/>
              <a:ext cx="464839" cy="3530836"/>
            </a:xfrm>
            <a:prstGeom prst="rightBrace">
              <a:avLst/>
            </a:prstGeom>
            <a:ln w="6350"/>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59999">
                <a:buClrTx/>
              </a:pPr>
              <a:endParaRPr lang="en-GB" sz="1488">
                <a:solidFill>
                  <a:prstClr val="black"/>
                </a:solidFill>
                <a:latin typeface="Proxima"/>
              </a:endParaRPr>
            </a:p>
          </p:txBody>
        </p:sp>
        <p:graphicFrame>
          <p:nvGraphicFramePr>
            <p:cNvPr id="10" name="Diagram 9">
              <a:extLst>
                <a:ext uri="{FF2B5EF4-FFF2-40B4-BE49-F238E27FC236}">
                  <a16:creationId xmlns:a16="http://schemas.microsoft.com/office/drawing/2014/main" id="{41DFF729-D58F-4D5B-02E0-004B7A501B4F}"/>
                </a:ext>
              </a:extLst>
            </p:cNvPr>
            <p:cNvGraphicFramePr/>
            <p:nvPr/>
          </p:nvGraphicFramePr>
          <p:xfrm>
            <a:off x="205945" y="2196872"/>
            <a:ext cx="4299264" cy="35308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Arrow: Curved Down 10">
              <a:extLst>
                <a:ext uri="{FF2B5EF4-FFF2-40B4-BE49-F238E27FC236}">
                  <a16:creationId xmlns:a16="http://schemas.microsoft.com/office/drawing/2014/main" id="{3FEFC8C5-BC45-B786-73A1-A05D1E2B9B65}"/>
                </a:ext>
              </a:extLst>
            </p:cNvPr>
            <p:cNvSpPr/>
            <p:nvPr/>
          </p:nvSpPr>
          <p:spPr>
            <a:xfrm rot="10800000">
              <a:off x="2277481" y="5792859"/>
              <a:ext cx="7116744" cy="628098"/>
            </a:xfrm>
            <a:prstGeom prst="curvedDownArrow">
              <a:avLst/>
            </a:prstGeom>
            <a:solidFill>
              <a:srgbClr val="EBDDAB"/>
            </a:solidFill>
            <a:ln>
              <a:solidFill>
                <a:srgbClr val="EBDD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59999">
                <a:buClrTx/>
              </a:pPr>
              <a:endParaRPr lang="en-GB" sz="1488">
                <a:solidFill>
                  <a:prstClr val="black"/>
                </a:solidFill>
                <a:latin typeface="Proxima"/>
              </a:endParaRPr>
            </a:p>
          </p:txBody>
        </p:sp>
        <p:sp>
          <p:nvSpPr>
            <p:cNvPr id="12" name="Arrow: Curved Down 11">
              <a:extLst>
                <a:ext uri="{FF2B5EF4-FFF2-40B4-BE49-F238E27FC236}">
                  <a16:creationId xmlns:a16="http://schemas.microsoft.com/office/drawing/2014/main" id="{4A7624C0-C1B0-0EDF-669B-42CEE09C2CBF}"/>
                </a:ext>
              </a:extLst>
            </p:cNvPr>
            <p:cNvSpPr/>
            <p:nvPr/>
          </p:nvSpPr>
          <p:spPr>
            <a:xfrm>
              <a:off x="2277481" y="1392596"/>
              <a:ext cx="7116744" cy="628098"/>
            </a:xfrm>
            <a:prstGeom prst="curvedDownArrow">
              <a:avLst/>
            </a:prstGeom>
            <a:solidFill>
              <a:srgbClr val="EBDDAB"/>
            </a:solidFill>
            <a:ln>
              <a:solidFill>
                <a:srgbClr val="EBDD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59999">
                <a:buClrTx/>
              </a:pPr>
              <a:endParaRPr lang="en-GB" sz="1488">
                <a:solidFill>
                  <a:prstClr val="black"/>
                </a:solidFill>
                <a:latin typeface="Proxima"/>
              </a:endParaRPr>
            </a:p>
          </p:txBody>
        </p:sp>
        <p:sp>
          <p:nvSpPr>
            <p:cNvPr id="13" name="TextBox 38">
              <a:extLst>
                <a:ext uri="{FF2B5EF4-FFF2-40B4-BE49-F238E27FC236}">
                  <a16:creationId xmlns:a16="http://schemas.microsoft.com/office/drawing/2014/main" id="{7AD3E3D3-A1FA-A0A4-4DF2-F976423D3482}"/>
                </a:ext>
              </a:extLst>
            </p:cNvPr>
            <p:cNvSpPr txBox="1"/>
            <p:nvPr/>
          </p:nvSpPr>
          <p:spPr>
            <a:xfrm>
              <a:off x="4646057" y="872618"/>
              <a:ext cx="2515927" cy="923214"/>
            </a:xfrm>
            <a:prstGeom prst="rect">
              <a:avLst/>
            </a:prstGeom>
            <a:solidFill>
              <a:srgbClr val="EBDDAB"/>
            </a:solidFill>
          </p:spPr>
          <p:txBody>
            <a:bodyPr wrap="square" lIns="75597" tIns="37798" rIns="75597" bIns="37798"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59999">
                <a:buClrTx/>
              </a:pPr>
              <a:r>
                <a:rPr lang="en-GB" sz="1488" dirty="0">
                  <a:solidFill>
                    <a:prstClr val="black"/>
                  </a:solidFill>
                  <a:latin typeface="Proxima"/>
                </a:rPr>
                <a:t>Sharing explanations of change</a:t>
              </a:r>
            </a:p>
            <a:p>
              <a:pPr algn="ctr" defTabSz="359999">
                <a:buClrTx/>
              </a:pPr>
              <a:r>
                <a:rPr lang="en-GB" sz="1488" dirty="0">
                  <a:solidFill>
                    <a:prstClr val="black"/>
                  </a:solidFill>
                  <a:latin typeface="Proxima"/>
                </a:rPr>
                <a:t>System maturity survey  </a:t>
              </a:r>
            </a:p>
          </p:txBody>
        </p:sp>
        <p:sp>
          <p:nvSpPr>
            <p:cNvPr id="14" name="TextBox 39">
              <a:extLst>
                <a:ext uri="{FF2B5EF4-FFF2-40B4-BE49-F238E27FC236}">
                  <a16:creationId xmlns:a16="http://schemas.microsoft.com/office/drawing/2014/main" id="{E7C77B79-B6D1-9DC7-EEFB-8D3DFC0E91CC}"/>
                </a:ext>
              </a:extLst>
            </p:cNvPr>
            <p:cNvSpPr txBox="1"/>
            <p:nvPr/>
          </p:nvSpPr>
          <p:spPr>
            <a:xfrm>
              <a:off x="7161985" y="5875955"/>
              <a:ext cx="1685337" cy="665604"/>
            </a:xfrm>
            <a:prstGeom prst="rect">
              <a:avLst/>
            </a:prstGeom>
            <a:solidFill>
              <a:srgbClr val="EBDDAB"/>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59999">
                <a:buClrTx/>
              </a:pPr>
              <a:r>
                <a:rPr lang="en-GB" sz="1488">
                  <a:solidFill>
                    <a:prstClr val="black"/>
                  </a:solidFill>
                  <a:latin typeface="Proxima"/>
                </a:rPr>
                <a:t>Collective sense-making</a:t>
              </a:r>
            </a:p>
          </p:txBody>
        </p:sp>
        <p:sp>
          <p:nvSpPr>
            <p:cNvPr id="15" name="TextBox 40">
              <a:extLst>
                <a:ext uri="{FF2B5EF4-FFF2-40B4-BE49-F238E27FC236}">
                  <a16:creationId xmlns:a16="http://schemas.microsoft.com/office/drawing/2014/main" id="{D17801FF-240D-C17B-84CC-A4300B1F0031}"/>
                </a:ext>
              </a:extLst>
            </p:cNvPr>
            <p:cNvSpPr txBox="1"/>
            <p:nvPr/>
          </p:nvSpPr>
          <p:spPr>
            <a:xfrm>
              <a:off x="2899390" y="5891690"/>
              <a:ext cx="2628786" cy="942564"/>
            </a:xfrm>
            <a:prstGeom prst="rect">
              <a:avLst/>
            </a:prstGeom>
            <a:solidFill>
              <a:srgbClr val="EBDDAB"/>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59999">
                <a:buClrTx/>
              </a:pPr>
              <a:r>
                <a:rPr lang="en-GB" sz="1488">
                  <a:solidFill>
                    <a:prstClr val="black"/>
                  </a:solidFill>
                  <a:latin typeface="Proxima"/>
                </a:rPr>
                <a:t>Social learning spaces –</a:t>
              </a:r>
            </a:p>
            <a:p>
              <a:pPr algn="ctr" defTabSz="359999">
                <a:buClrTx/>
              </a:pPr>
              <a:r>
                <a:rPr lang="en-GB" sz="1488">
                  <a:solidFill>
                    <a:prstClr val="black"/>
                  </a:solidFill>
                  <a:latin typeface="Proxima"/>
                </a:rPr>
                <a:t>inform action and adaptation</a:t>
              </a:r>
            </a:p>
          </p:txBody>
        </p:sp>
        <p:sp>
          <p:nvSpPr>
            <p:cNvPr id="16" name="TextBox 41">
              <a:extLst>
                <a:ext uri="{FF2B5EF4-FFF2-40B4-BE49-F238E27FC236}">
                  <a16:creationId xmlns:a16="http://schemas.microsoft.com/office/drawing/2014/main" id="{413A644A-7D7C-808D-E841-23413B47D42E}"/>
                </a:ext>
              </a:extLst>
            </p:cNvPr>
            <p:cNvSpPr txBox="1"/>
            <p:nvPr/>
          </p:nvSpPr>
          <p:spPr>
            <a:xfrm>
              <a:off x="209916" y="1233697"/>
              <a:ext cx="2186643" cy="66560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59999">
                <a:buClrTx/>
              </a:pPr>
              <a:r>
                <a:rPr lang="en-GB" sz="1488" b="1">
                  <a:solidFill>
                    <a:prstClr val="black"/>
                  </a:solidFill>
                  <a:latin typeface="Proxima"/>
                </a:rPr>
                <a:t>Place</a:t>
              </a:r>
              <a:r>
                <a:rPr lang="en-GB" sz="1488">
                  <a:solidFill>
                    <a:prstClr val="black"/>
                  </a:solidFill>
                  <a:latin typeface="Proxima"/>
                </a:rPr>
                <a:t>:</a:t>
              </a:r>
            </a:p>
            <a:p>
              <a:pPr defTabSz="359999">
                <a:buClrTx/>
              </a:pPr>
              <a:r>
                <a:rPr lang="en-GB" sz="1488">
                  <a:solidFill>
                    <a:prstClr val="black"/>
                  </a:solidFill>
                  <a:latin typeface="Proxima"/>
                </a:rPr>
                <a:t>Place responsibility </a:t>
              </a:r>
            </a:p>
          </p:txBody>
        </p:sp>
        <p:sp>
          <p:nvSpPr>
            <p:cNvPr id="17" name="TextBox 43">
              <a:extLst>
                <a:ext uri="{FF2B5EF4-FFF2-40B4-BE49-F238E27FC236}">
                  <a16:creationId xmlns:a16="http://schemas.microsoft.com/office/drawing/2014/main" id="{252D6664-3C39-6474-5C9B-3408CA94BBB2}"/>
                </a:ext>
              </a:extLst>
            </p:cNvPr>
            <p:cNvSpPr txBox="1"/>
            <p:nvPr/>
          </p:nvSpPr>
          <p:spPr>
            <a:xfrm>
              <a:off x="9578640" y="1233697"/>
              <a:ext cx="2407414" cy="66560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59999">
                <a:buClrTx/>
              </a:pPr>
              <a:r>
                <a:rPr lang="en-GB" sz="1488" b="1">
                  <a:solidFill>
                    <a:prstClr val="black"/>
                  </a:solidFill>
                  <a:latin typeface="Proxima"/>
                </a:rPr>
                <a:t>Cross-Place: </a:t>
              </a:r>
            </a:p>
            <a:p>
              <a:pPr defTabSz="359999">
                <a:buClrTx/>
              </a:pPr>
              <a:r>
                <a:rPr lang="en-GB" sz="1488">
                  <a:solidFill>
                    <a:prstClr val="black"/>
                  </a:solidFill>
                  <a:latin typeface="Proxima"/>
                </a:rPr>
                <a:t>NELP responsibility</a:t>
              </a:r>
            </a:p>
          </p:txBody>
        </p:sp>
        <p:sp>
          <p:nvSpPr>
            <p:cNvPr id="18" name="Title 1">
              <a:extLst>
                <a:ext uri="{FF2B5EF4-FFF2-40B4-BE49-F238E27FC236}">
                  <a16:creationId xmlns:a16="http://schemas.microsoft.com/office/drawing/2014/main" id="{B2F515E9-4885-5DA2-2AB4-50838F09FD06}"/>
                </a:ext>
              </a:extLst>
            </p:cNvPr>
            <p:cNvSpPr txBox="1">
              <a:spLocks/>
            </p:cNvSpPr>
            <p:nvPr/>
          </p:nvSpPr>
          <p:spPr>
            <a:xfrm>
              <a:off x="488253" y="194148"/>
              <a:ext cx="8315607" cy="592179"/>
            </a:xfrm>
            <a:prstGeom prst="rect">
              <a:avLst/>
            </a:prstGeom>
          </p:spPr>
          <p:txBody>
            <a:bodyPr vert="horz" lIns="75597" tIns="37798" rIns="75597" bIns="37798" rtlCol="0" anchor="b">
              <a:noAutofit/>
            </a:bodyPr>
            <a:lstStyle>
              <a:defPPr>
                <a:defRPr lang="en-US"/>
              </a:defPPr>
              <a:lvl1pPr marL="0" algn="ctr" defTabSz="914377" rtl="0" eaLnBrk="1" latinLnBrk="0" hangingPunct="1">
                <a:lnSpc>
                  <a:spcPct val="90000"/>
                </a:lnSpc>
                <a:spcBef>
                  <a:spcPct val="0"/>
                </a:spcBef>
                <a:buNone/>
                <a:defRPr sz="6000" kern="1200">
                  <a:solidFill>
                    <a:schemeClr val="tx1"/>
                  </a:solidFill>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719980">
                <a:buClrTx/>
              </a:pPr>
              <a:r>
                <a:rPr lang="en-GB" sz="1984">
                  <a:solidFill>
                    <a:prstClr val="black"/>
                  </a:solidFill>
                  <a:latin typeface="Proxima Nova Rg"/>
                </a:rPr>
                <a:t>Place Evaluation and Learning Approach (PELA)</a:t>
              </a:r>
              <a:endParaRPr lang="en-GB" sz="1240">
                <a:solidFill>
                  <a:prstClr val="black"/>
                </a:solidFill>
                <a:latin typeface="Proxima Nova Rg"/>
              </a:endParaRPr>
            </a:p>
          </p:txBody>
        </p:sp>
      </p:grpSp>
    </p:spTree>
    <p:extLst>
      <p:ext uri="{BB962C8B-B14F-4D97-AF65-F5344CB8AC3E}">
        <p14:creationId xmlns:p14="http://schemas.microsoft.com/office/powerpoint/2010/main" val="2559638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a676dcbe60_1_21"/>
          <p:cNvSpPr txBox="1">
            <a:spLocks noGrp="1"/>
          </p:cNvSpPr>
          <p:nvPr>
            <p:ph type="title"/>
          </p:nvPr>
        </p:nvSpPr>
        <p:spPr>
          <a:xfrm>
            <a:off x="529626" y="605815"/>
            <a:ext cx="7427700" cy="36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a:t>Process evaluation overview</a:t>
            </a:r>
            <a:endParaRPr/>
          </a:p>
        </p:txBody>
      </p:sp>
      <p:sp>
        <p:nvSpPr>
          <p:cNvPr id="152" name="Google Shape;152;g2a676dcbe60_1_21"/>
          <p:cNvSpPr/>
          <p:nvPr/>
        </p:nvSpPr>
        <p:spPr>
          <a:xfrm>
            <a:off x="412554" y="1516430"/>
            <a:ext cx="3621300" cy="4201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Aims: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00"/>
              <a:buFont typeface="Arial"/>
              <a:buNone/>
            </a:pPr>
            <a:endParaRPr sz="500" b="1"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What is implemented and how, and the feasibility of implementation </a:t>
            </a:r>
            <a:r>
              <a:rPr lang="en-US" sz="1800" b="1" i="0" u="none" strike="noStrike" cap="none">
                <a:solidFill>
                  <a:srgbClr val="000000"/>
                </a:solidFill>
                <a:latin typeface="Calibri"/>
                <a:ea typeface="Calibri"/>
                <a:cs typeface="Calibri"/>
                <a:sym typeface="Calibri"/>
              </a:rPr>
              <a:t>(A, 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What about it works (or doesn’t work), how and why it works (or doesn’t work) including interaction with the delivery context (</a:t>
            </a:r>
            <a:r>
              <a:rPr lang="en-US" sz="1800" b="1" i="0" u="none" strike="noStrike" cap="none">
                <a:solidFill>
                  <a:srgbClr val="000000"/>
                </a:solidFill>
                <a:latin typeface="Calibri"/>
                <a:ea typeface="Calibri"/>
                <a:cs typeface="Calibri"/>
                <a:sym typeface="Calibri"/>
              </a:rPr>
              <a:t>A, B, 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Lived experiences / acceptability of ‘receiving’ JU:MP </a:t>
            </a:r>
            <a:r>
              <a:rPr lang="en-US" sz="1800" b="1" i="0" u="none" strike="noStrike" cap="none">
                <a:solidFill>
                  <a:srgbClr val="000000"/>
                </a:solidFill>
                <a:latin typeface="Calibri"/>
                <a:ea typeface="Calibri"/>
                <a:cs typeface="Calibri"/>
                <a:sym typeface="Calibri"/>
              </a:rPr>
              <a:t>(C)</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br>
              <a:rPr lang="en-US" sz="1800" b="0" i="0" u="none" strike="noStrike" cap="none">
                <a:solidFill>
                  <a:srgbClr val="000000"/>
                </a:solidFill>
                <a:latin typeface="Calibri"/>
                <a:ea typeface="Calibri"/>
                <a:cs typeface="Calibri"/>
                <a:sym typeface="Calibri"/>
              </a:rPr>
            </a:b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3" name="Google Shape;153;g2a676dcbe60_1_21"/>
          <p:cNvSpPr/>
          <p:nvPr/>
        </p:nvSpPr>
        <p:spPr>
          <a:xfrm>
            <a:off x="-8" y="6408398"/>
            <a:ext cx="6972600" cy="646200"/>
          </a:xfrm>
          <a:prstGeom prst="rect">
            <a:avLst/>
          </a:prstGeom>
          <a:solidFill>
            <a:srgbClr val="FFFFFF"/>
          </a:solidFill>
          <a:ln w="12700" cap="flat" cmpd="sng">
            <a:solidFill>
              <a:srgbClr val="92278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A</a:t>
            </a:r>
            <a:r>
              <a:rPr lang="en-US" sz="1800" b="0" i="0" u="none" strike="noStrike" cap="none">
                <a:solidFill>
                  <a:srgbClr val="000000"/>
                </a:solidFill>
                <a:latin typeface="Calibri"/>
                <a:ea typeface="Calibri"/>
                <a:cs typeface="Calibri"/>
                <a:sym typeface="Calibri"/>
              </a:rPr>
              <a:t> = Strategic process evaluation; </a:t>
            </a:r>
            <a:r>
              <a:rPr lang="en-US" sz="1800" b="1" i="0" u="none" strike="noStrike" cap="none">
                <a:solidFill>
                  <a:srgbClr val="000000"/>
                </a:solidFill>
                <a:latin typeface="Calibri"/>
                <a:ea typeface="Calibri"/>
                <a:cs typeface="Calibri"/>
                <a:sym typeface="Calibri"/>
              </a:rPr>
              <a:t>B</a:t>
            </a:r>
            <a:r>
              <a:rPr lang="en-US" sz="1800" b="0" i="0" u="none" strike="noStrike" cap="none">
                <a:solidFill>
                  <a:srgbClr val="000000"/>
                </a:solidFill>
                <a:latin typeface="Calibri"/>
                <a:ea typeface="Calibri"/>
                <a:cs typeface="Calibri"/>
                <a:sym typeface="Calibri"/>
              </a:rPr>
              <a:t> = Neighbourhood process evaluation;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C</a:t>
            </a:r>
            <a:r>
              <a:rPr lang="en-US" sz="1800" b="0" i="0" u="none" strike="noStrike" cap="none">
                <a:solidFill>
                  <a:srgbClr val="000000"/>
                </a:solidFill>
                <a:latin typeface="Calibri"/>
                <a:ea typeface="Calibri"/>
                <a:cs typeface="Calibri"/>
                <a:sym typeface="Calibri"/>
              </a:rPr>
              <a:t> = Child and family process evaluation</a:t>
            </a:r>
            <a:endParaRPr sz="1400" b="0" i="0" u="none" strike="noStrike" cap="none">
              <a:solidFill>
                <a:srgbClr val="000000"/>
              </a:solidFill>
              <a:latin typeface="Arial"/>
              <a:ea typeface="Arial"/>
              <a:cs typeface="Arial"/>
              <a:sym typeface="Arial"/>
            </a:endParaRPr>
          </a:p>
        </p:txBody>
      </p:sp>
      <p:sp>
        <p:nvSpPr>
          <p:cNvPr id="154" name="Google Shape;154;g2a676dcbe60_1_21"/>
          <p:cNvSpPr/>
          <p:nvPr/>
        </p:nvSpPr>
        <p:spPr>
          <a:xfrm>
            <a:off x="4442988" y="1352739"/>
            <a:ext cx="1557300" cy="1360800"/>
          </a:xfrm>
          <a:prstGeom prst="ellipse">
            <a:avLst/>
          </a:prstGeom>
          <a:solidFill>
            <a:srgbClr val="92278F"/>
          </a:solidFill>
          <a:ln w="12700" cap="flat" cmpd="sng">
            <a:solidFill>
              <a:srgbClr val="6A1C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Ripple Effects Mapping (A, B)</a:t>
            </a:r>
            <a:endParaRPr sz="1800" b="1" i="0" u="none" strike="noStrike" cap="none">
              <a:solidFill>
                <a:srgbClr val="FFFFFF"/>
              </a:solidFill>
              <a:latin typeface="Calibri"/>
              <a:ea typeface="Calibri"/>
              <a:cs typeface="Calibri"/>
              <a:sym typeface="Calibri"/>
            </a:endParaRPr>
          </a:p>
        </p:txBody>
      </p:sp>
      <p:sp>
        <p:nvSpPr>
          <p:cNvPr id="155" name="Google Shape;155;g2a676dcbe60_1_21"/>
          <p:cNvSpPr/>
          <p:nvPr/>
        </p:nvSpPr>
        <p:spPr>
          <a:xfrm>
            <a:off x="6261226" y="1550739"/>
            <a:ext cx="2034300" cy="1642500"/>
          </a:xfrm>
          <a:prstGeom prst="ellipse">
            <a:avLst/>
          </a:prstGeom>
          <a:solidFill>
            <a:srgbClr val="92278F"/>
          </a:solidFill>
          <a:ln w="12700" cap="flat" cmpd="sng">
            <a:solidFill>
              <a:srgbClr val="6A1C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Researcher observations (A, B, C)</a:t>
            </a:r>
            <a:endParaRPr sz="1800" b="1" i="0" u="none" strike="noStrike" cap="none">
              <a:solidFill>
                <a:srgbClr val="FFFFFF"/>
              </a:solidFill>
              <a:latin typeface="Calibri"/>
              <a:ea typeface="Calibri"/>
              <a:cs typeface="Calibri"/>
              <a:sym typeface="Calibri"/>
            </a:endParaRPr>
          </a:p>
        </p:txBody>
      </p:sp>
      <p:sp>
        <p:nvSpPr>
          <p:cNvPr id="156" name="Google Shape;156;g2a676dcbe60_1_21"/>
          <p:cNvSpPr/>
          <p:nvPr/>
        </p:nvSpPr>
        <p:spPr>
          <a:xfrm>
            <a:off x="8524593" y="3262645"/>
            <a:ext cx="2252700" cy="1628700"/>
          </a:xfrm>
          <a:prstGeom prst="ellipse">
            <a:avLst/>
          </a:prstGeom>
          <a:solidFill>
            <a:srgbClr val="92278F"/>
          </a:solidFill>
          <a:ln w="12700" cap="flat" cmpd="sng">
            <a:solidFill>
              <a:srgbClr val="6A1C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Interviews and focus groups (A, B, C)</a:t>
            </a:r>
            <a:endParaRPr sz="1800" b="1" i="0" u="none" strike="noStrike" cap="none">
              <a:solidFill>
                <a:srgbClr val="FFFFFF"/>
              </a:solidFill>
              <a:latin typeface="Calibri"/>
              <a:ea typeface="Calibri"/>
              <a:cs typeface="Calibri"/>
              <a:sym typeface="Calibri"/>
            </a:endParaRPr>
          </a:p>
        </p:txBody>
      </p:sp>
      <p:sp>
        <p:nvSpPr>
          <p:cNvPr id="157" name="Google Shape;157;g2a676dcbe60_1_21"/>
          <p:cNvSpPr/>
          <p:nvPr/>
        </p:nvSpPr>
        <p:spPr>
          <a:xfrm>
            <a:off x="8669447" y="1562558"/>
            <a:ext cx="1729200" cy="1566000"/>
          </a:xfrm>
          <a:prstGeom prst="ellipse">
            <a:avLst/>
          </a:prstGeom>
          <a:solidFill>
            <a:srgbClr val="92278F"/>
          </a:solidFill>
          <a:ln w="12700" cap="flat" cmpd="sng">
            <a:solidFill>
              <a:srgbClr val="6A1C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Balanced scorecards (B) </a:t>
            </a:r>
            <a:endParaRPr sz="1800" b="1" i="0" u="none" strike="noStrike" cap="none">
              <a:solidFill>
                <a:srgbClr val="FFFFFF"/>
              </a:solidFill>
              <a:latin typeface="Calibri"/>
              <a:ea typeface="Calibri"/>
              <a:cs typeface="Calibri"/>
              <a:sym typeface="Calibri"/>
            </a:endParaRPr>
          </a:p>
        </p:txBody>
      </p:sp>
      <p:sp>
        <p:nvSpPr>
          <p:cNvPr id="158" name="Google Shape;158;g2a676dcbe60_1_21"/>
          <p:cNvSpPr/>
          <p:nvPr/>
        </p:nvSpPr>
        <p:spPr>
          <a:xfrm>
            <a:off x="5678784" y="4663552"/>
            <a:ext cx="1447200" cy="1337700"/>
          </a:xfrm>
          <a:prstGeom prst="ellipse">
            <a:avLst/>
          </a:prstGeom>
          <a:solidFill>
            <a:srgbClr val="92278F"/>
          </a:solidFill>
          <a:ln w="12700" cap="flat" cmpd="sng">
            <a:solidFill>
              <a:srgbClr val="6A1C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Citizen science study (C)</a:t>
            </a:r>
            <a:endParaRPr sz="1800" b="1" i="0" u="none" strike="noStrike" cap="none">
              <a:solidFill>
                <a:srgbClr val="FFFFFF"/>
              </a:solidFill>
              <a:latin typeface="Calibri"/>
              <a:ea typeface="Calibri"/>
              <a:cs typeface="Calibri"/>
              <a:sym typeface="Calibri"/>
            </a:endParaRPr>
          </a:p>
        </p:txBody>
      </p:sp>
      <p:sp>
        <p:nvSpPr>
          <p:cNvPr id="159" name="Google Shape;159;g2a676dcbe60_1_21"/>
          <p:cNvSpPr/>
          <p:nvPr/>
        </p:nvSpPr>
        <p:spPr>
          <a:xfrm>
            <a:off x="3657160" y="4527613"/>
            <a:ext cx="1788900" cy="1496700"/>
          </a:xfrm>
          <a:prstGeom prst="ellipse">
            <a:avLst/>
          </a:prstGeom>
          <a:solidFill>
            <a:srgbClr val="92278F"/>
          </a:solidFill>
          <a:ln w="12700" cap="flat" cmpd="sng">
            <a:solidFill>
              <a:srgbClr val="6A1C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Reflections (A)</a:t>
            </a:r>
            <a:endParaRPr sz="1800" b="1" i="0" u="none" strike="noStrike" cap="none">
              <a:solidFill>
                <a:srgbClr val="FFFFFF"/>
              </a:solidFill>
              <a:latin typeface="Calibri"/>
              <a:ea typeface="Calibri"/>
              <a:cs typeface="Calibri"/>
              <a:sym typeface="Calibri"/>
            </a:endParaRPr>
          </a:p>
        </p:txBody>
      </p:sp>
      <p:sp>
        <p:nvSpPr>
          <p:cNvPr id="160" name="Google Shape;160;g2a676dcbe60_1_21"/>
          <p:cNvSpPr/>
          <p:nvPr/>
        </p:nvSpPr>
        <p:spPr>
          <a:xfrm>
            <a:off x="4475428" y="2729031"/>
            <a:ext cx="2145600" cy="1858200"/>
          </a:xfrm>
          <a:prstGeom prst="ellipse">
            <a:avLst/>
          </a:prstGeom>
          <a:solidFill>
            <a:srgbClr val="92278F"/>
          </a:solidFill>
          <a:ln w="12700" cap="flat" cmpd="sng">
            <a:solidFill>
              <a:srgbClr val="6A1C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Behaviour change surveys (A, B)</a:t>
            </a:r>
            <a:endParaRPr sz="1800" b="1" i="0" u="none" strike="noStrike" cap="none">
              <a:solidFill>
                <a:srgbClr val="FFFFFF"/>
              </a:solidFill>
              <a:latin typeface="Calibri"/>
              <a:ea typeface="Calibri"/>
              <a:cs typeface="Calibri"/>
              <a:sym typeface="Calibri"/>
            </a:endParaRPr>
          </a:p>
        </p:txBody>
      </p:sp>
      <p:sp>
        <p:nvSpPr>
          <p:cNvPr id="161" name="Google Shape;161;g2a676dcbe60_1_21"/>
          <p:cNvSpPr/>
          <p:nvPr/>
        </p:nvSpPr>
        <p:spPr>
          <a:xfrm>
            <a:off x="6802877" y="3342324"/>
            <a:ext cx="1614600" cy="1548900"/>
          </a:xfrm>
          <a:prstGeom prst="ellipse">
            <a:avLst/>
          </a:prstGeom>
          <a:solidFill>
            <a:srgbClr val="92278F"/>
          </a:solidFill>
          <a:ln w="12700" cap="flat" cmpd="sng">
            <a:solidFill>
              <a:srgbClr val="6A1C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Network mapping surveys (B)</a:t>
            </a:r>
            <a:endParaRPr sz="1800" b="1" i="0" u="none" strike="noStrike" cap="none">
              <a:solidFill>
                <a:srgbClr val="FFFFFF"/>
              </a:solidFill>
              <a:latin typeface="Calibri"/>
              <a:ea typeface="Calibri"/>
              <a:cs typeface="Calibri"/>
              <a:sym typeface="Calibri"/>
            </a:endParaRPr>
          </a:p>
        </p:txBody>
      </p:sp>
      <p:pic>
        <p:nvPicPr>
          <p:cNvPr id="162" name="Google Shape;162;g2a676dcbe60_1_21"/>
          <p:cNvPicPr preferRelativeResize="0"/>
          <p:nvPr/>
        </p:nvPicPr>
        <p:blipFill rotWithShape="1">
          <a:blip r:embed="rId3">
            <a:alphaModFix/>
          </a:blip>
          <a:srcRect t="22154" b="22722"/>
          <a:stretch/>
        </p:blipFill>
        <p:spPr>
          <a:xfrm>
            <a:off x="7357575" y="6227850"/>
            <a:ext cx="3268150" cy="737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3"/>
          <p:cNvPicPr preferRelativeResize="0"/>
          <p:nvPr/>
        </p:nvPicPr>
        <p:blipFill rotWithShape="1">
          <a:blip r:embed="rId3">
            <a:alphaModFix/>
          </a:blip>
          <a:srcRect/>
          <a:stretch/>
        </p:blipFill>
        <p:spPr>
          <a:xfrm>
            <a:off x="578106" y="1206229"/>
            <a:ext cx="3985231" cy="5646436"/>
          </a:xfrm>
          <a:prstGeom prst="rect">
            <a:avLst/>
          </a:prstGeom>
          <a:noFill/>
          <a:ln>
            <a:noFill/>
          </a:ln>
        </p:spPr>
      </p:pic>
      <p:sp>
        <p:nvSpPr>
          <p:cNvPr id="168" name="Google Shape;168;p3"/>
          <p:cNvSpPr txBox="1"/>
          <p:nvPr/>
        </p:nvSpPr>
        <p:spPr>
          <a:xfrm>
            <a:off x="441919" y="551367"/>
            <a:ext cx="536480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B0F0"/>
                </a:solidFill>
                <a:latin typeface="Arial Narrow"/>
                <a:ea typeface="Arial Narrow"/>
                <a:cs typeface="Arial Narrow"/>
                <a:sym typeface="Arial Narrow"/>
              </a:rPr>
              <a:t>Collaborative citizen science approach</a:t>
            </a:r>
            <a:endParaRPr sz="2400" b="0" i="0" u="none" strike="noStrike" cap="none">
              <a:solidFill>
                <a:srgbClr val="00B0F0"/>
              </a:solidFill>
              <a:latin typeface="Arial Narrow"/>
              <a:ea typeface="Arial Narrow"/>
              <a:cs typeface="Arial Narrow"/>
              <a:sym typeface="Arial Narrow"/>
            </a:endParaRPr>
          </a:p>
        </p:txBody>
      </p:sp>
      <p:pic>
        <p:nvPicPr>
          <p:cNvPr id="169" name="Google Shape;169;p3"/>
          <p:cNvPicPr preferRelativeResize="0"/>
          <p:nvPr/>
        </p:nvPicPr>
        <p:blipFill rotWithShape="1">
          <a:blip r:embed="rId4">
            <a:alphaModFix/>
          </a:blip>
          <a:srcRect t="21053"/>
          <a:stretch/>
        </p:blipFill>
        <p:spPr>
          <a:xfrm>
            <a:off x="4955660" y="1283442"/>
            <a:ext cx="5241096" cy="2948117"/>
          </a:xfrm>
          <a:prstGeom prst="rect">
            <a:avLst/>
          </a:prstGeom>
          <a:noFill/>
          <a:ln>
            <a:noFill/>
          </a:ln>
        </p:spPr>
      </p:pic>
      <p:pic>
        <p:nvPicPr>
          <p:cNvPr id="170" name="Google Shape;170;p3"/>
          <p:cNvPicPr preferRelativeResize="0"/>
          <p:nvPr/>
        </p:nvPicPr>
        <p:blipFill rotWithShape="1">
          <a:blip r:embed="rId5">
            <a:alphaModFix/>
          </a:blip>
          <a:srcRect l="13740" r="10650"/>
          <a:stretch/>
        </p:blipFill>
        <p:spPr>
          <a:xfrm>
            <a:off x="5268085" y="4029447"/>
            <a:ext cx="4440120" cy="2950851"/>
          </a:xfrm>
          <a:custGeom>
            <a:avLst/>
            <a:gdLst/>
            <a:ahLst/>
            <a:cxnLst/>
            <a:rect l="l" t="t" r="r" b="b"/>
            <a:pathLst>
              <a:path w="6000750" h="3988028" extrusionOk="0">
                <a:moveTo>
                  <a:pt x="0" y="0"/>
                </a:moveTo>
                <a:lnTo>
                  <a:pt x="6000750" y="0"/>
                </a:lnTo>
                <a:lnTo>
                  <a:pt x="6000750" y="797153"/>
                </a:lnTo>
                <a:lnTo>
                  <a:pt x="6000750" y="2634343"/>
                </a:lnTo>
                <a:lnTo>
                  <a:pt x="6000750" y="3911828"/>
                </a:lnTo>
                <a:lnTo>
                  <a:pt x="3248025" y="3988028"/>
                </a:lnTo>
                <a:lnTo>
                  <a:pt x="0" y="3780026"/>
                </a:lnTo>
                <a:close/>
              </a:path>
            </a:pathLst>
          </a:cu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3009a5558ec_0_19"/>
          <p:cNvSpPr txBox="1">
            <a:spLocks noGrp="1"/>
          </p:cNvSpPr>
          <p:nvPr>
            <p:ph type="title"/>
          </p:nvPr>
        </p:nvSpPr>
        <p:spPr>
          <a:xfrm>
            <a:off x="719701" y="701765"/>
            <a:ext cx="7427700" cy="36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a:t>Ripple Effects Mapping</a:t>
            </a:r>
            <a:endParaRPr/>
          </a:p>
        </p:txBody>
      </p:sp>
      <p:sp>
        <p:nvSpPr>
          <p:cNvPr id="130" name="Google Shape;130;g3009a5558ec_0_19"/>
          <p:cNvSpPr txBox="1">
            <a:spLocks noGrp="1"/>
          </p:cNvSpPr>
          <p:nvPr>
            <p:ph type="body" idx="3"/>
          </p:nvPr>
        </p:nvSpPr>
        <p:spPr>
          <a:xfrm>
            <a:off x="529625" y="2015025"/>
            <a:ext cx="8566800" cy="361200"/>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0"/>
              </a:spcBef>
              <a:spcAft>
                <a:spcPts val="0"/>
              </a:spcAft>
              <a:buSzPts val="1700"/>
              <a:buNone/>
            </a:pPr>
            <a:endParaRPr sz="2000" b="0">
              <a:latin typeface="Calibri"/>
              <a:ea typeface="Calibri"/>
              <a:cs typeface="Calibri"/>
              <a:sym typeface="Calibri"/>
            </a:endParaRPr>
          </a:p>
          <a:p>
            <a:pPr marL="457200" lvl="0" indent="0" algn="l" rtl="0">
              <a:lnSpc>
                <a:spcPct val="90000"/>
              </a:lnSpc>
              <a:spcBef>
                <a:spcPts val="1102"/>
              </a:spcBef>
              <a:spcAft>
                <a:spcPts val="0"/>
              </a:spcAft>
              <a:buSzPts val="1700"/>
              <a:buNone/>
            </a:pPr>
            <a:endParaRPr sz="2100"/>
          </a:p>
        </p:txBody>
      </p:sp>
      <p:pic>
        <p:nvPicPr>
          <p:cNvPr id="131" name="Google Shape;131;g3009a5558ec_0_19"/>
          <p:cNvPicPr preferRelativeResize="0"/>
          <p:nvPr/>
        </p:nvPicPr>
        <p:blipFill rotWithShape="1">
          <a:blip r:embed="rId3">
            <a:alphaModFix/>
          </a:blip>
          <a:srcRect/>
          <a:stretch/>
        </p:blipFill>
        <p:spPr>
          <a:xfrm>
            <a:off x="8708400" y="288950"/>
            <a:ext cx="1459425" cy="1005375"/>
          </a:xfrm>
          <a:prstGeom prst="rect">
            <a:avLst/>
          </a:prstGeom>
          <a:noFill/>
          <a:ln>
            <a:noFill/>
          </a:ln>
        </p:spPr>
      </p:pic>
      <p:sp>
        <p:nvSpPr>
          <p:cNvPr id="132" name="Google Shape;132;g3009a5558ec_0_19"/>
          <p:cNvSpPr txBox="1"/>
          <p:nvPr/>
        </p:nvSpPr>
        <p:spPr>
          <a:xfrm>
            <a:off x="4348175" y="2015025"/>
            <a:ext cx="5947500" cy="40224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500"/>
              </a:spcBef>
              <a:spcAft>
                <a:spcPts val="0"/>
              </a:spcAft>
              <a:buClr>
                <a:srgbClr val="000000"/>
              </a:buClr>
              <a:buSzPts val="2400"/>
              <a:buFont typeface="Arial"/>
              <a:buNone/>
            </a:pPr>
            <a:r>
              <a:rPr lang="en-US" sz="2400" b="0" i="0" u="none" strike="noStrike" cap="none">
                <a:solidFill>
                  <a:srgbClr val="4D4D4D"/>
                </a:solidFill>
                <a:latin typeface="Calibri"/>
                <a:ea typeface="Calibri"/>
                <a:cs typeface="Calibri"/>
                <a:sym typeface="Calibri"/>
              </a:rPr>
              <a:t>REM originated from Community Development work in America in 2015. </a:t>
            </a:r>
            <a:endParaRPr sz="2400" b="0" i="0" u="none" strike="noStrike" cap="none">
              <a:solidFill>
                <a:srgbClr val="4D4D4D"/>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2400"/>
              <a:buFont typeface="Arial"/>
              <a:buNone/>
            </a:pPr>
            <a:r>
              <a:rPr lang="en-US" sz="2400" b="0" i="0" u="none" strike="noStrike" cap="none">
                <a:solidFill>
                  <a:srgbClr val="4D4D4D"/>
                </a:solidFill>
                <a:latin typeface="Calibri"/>
                <a:ea typeface="Calibri"/>
                <a:cs typeface="Calibri"/>
                <a:sym typeface="Calibri"/>
              </a:rPr>
              <a:t>A way of understanding the </a:t>
            </a:r>
            <a:r>
              <a:rPr lang="en-US" sz="2400" b="1" i="0" u="none" strike="noStrike" cap="none">
                <a:solidFill>
                  <a:srgbClr val="4D4D4D"/>
                </a:solidFill>
                <a:latin typeface="Calibri"/>
                <a:ea typeface="Calibri"/>
                <a:cs typeface="Calibri"/>
                <a:sym typeface="Calibri"/>
              </a:rPr>
              <a:t>wider, intended and unintended, impacts </a:t>
            </a:r>
            <a:r>
              <a:rPr lang="en-US" sz="2400" b="0" i="0" u="none" strike="noStrike" cap="none">
                <a:solidFill>
                  <a:srgbClr val="4D4D4D"/>
                </a:solidFill>
                <a:latin typeface="Calibri"/>
                <a:ea typeface="Calibri"/>
                <a:cs typeface="Calibri"/>
                <a:sym typeface="Calibri"/>
              </a:rPr>
              <a:t>of a project or programme </a:t>
            </a:r>
            <a:r>
              <a:rPr lang="en-US" sz="2400" b="1" i="0" u="none" strike="noStrike" cap="none">
                <a:solidFill>
                  <a:srgbClr val="4D4D4D"/>
                </a:solidFill>
                <a:latin typeface="Calibri"/>
                <a:ea typeface="Calibri"/>
                <a:cs typeface="Calibri"/>
                <a:sym typeface="Calibri"/>
              </a:rPr>
              <a:t>over time.</a:t>
            </a:r>
            <a:endParaRPr sz="2400" b="1" i="0" u="none" strike="noStrike" cap="none">
              <a:solidFill>
                <a:srgbClr val="4D4D4D"/>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2400"/>
              <a:buFont typeface="Arial"/>
              <a:buNone/>
            </a:pPr>
            <a:r>
              <a:rPr lang="en-US" sz="2400" b="0" i="0" u="none" strike="noStrike" cap="none">
                <a:solidFill>
                  <a:srgbClr val="4D4D4D"/>
                </a:solidFill>
                <a:latin typeface="Calibri"/>
                <a:ea typeface="Calibri"/>
                <a:cs typeface="Calibri"/>
                <a:sym typeface="Calibri"/>
              </a:rPr>
              <a:t>A qualitative form of impact evaluation </a:t>
            </a:r>
            <a:r>
              <a:rPr lang="en-US" sz="2400" b="1" i="0" u="none" strike="noStrike" cap="none">
                <a:solidFill>
                  <a:srgbClr val="4D4D4D"/>
                </a:solidFill>
                <a:latin typeface="Calibri"/>
                <a:ea typeface="Calibri"/>
                <a:cs typeface="Calibri"/>
                <a:sym typeface="Calibri"/>
              </a:rPr>
              <a:t>focused on contribution.</a:t>
            </a:r>
            <a:endParaRPr sz="2400" b="1" i="0" u="none" strike="noStrike" cap="none">
              <a:solidFill>
                <a:srgbClr val="4D4D4D"/>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2400"/>
              <a:buFont typeface="Arial"/>
              <a:buNone/>
            </a:pPr>
            <a:r>
              <a:rPr lang="en-US" sz="2400" b="0" i="0" u="none" strike="noStrike" cap="none">
                <a:solidFill>
                  <a:srgbClr val="4D4D4D"/>
                </a:solidFill>
                <a:latin typeface="Calibri"/>
                <a:ea typeface="Calibri"/>
                <a:cs typeface="Calibri"/>
                <a:sym typeface="Calibri"/>
              </a:rPr>
              <a:t>Takes a </a:t>
            </a:r>
            <a:r>
              <a:rPr lang="en-US" sz="2400" b="1" i="0" u="none" strike="noStrike" cap="none">
                <a:solidFill>
                  <a:srgbClr val="4D4D4D"/>
                </a:solidFill>
                <a:latin typeface="Calibri"/>
                <a:ea typeface="Calibri"/>
                <a:cs typeface="Calibri"/>
                <a:sym typeface="Calibri"/>
              </a:rPr>
              <a:t>participatory approach.</a:t>
            </a:r>
            <a:endParaRPr sz="2400" b="1" i="0" u="none" strike="noStrike" cap="none">
              <a:solidFill>
                <a:srgbClr val="4D4D4D"/>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2400"/>
              <a:buFont typeface="Arial"/>
              <a:buNone/>
            </a:pPr>
            <a:r>
              <a:rPr lang="en-US" sz="2400" b="0" i="0" u="none" strike="noStrike" cap="none">
                <a:solidFill>
                  <a:srgbClr val="4D4D4D"/>
                </a:solidFill>
                <a:latin typeface="Calibri"/>
                <a:ea typeface="Calibri"/>
                <a:cs typeface="Calibri"/>
                <a:sym typeface="Calibri"/>
              </a:rPr>
              <a:t>Can be used </a:t>
            </a:r>
            <a:r>
              <a:rPr lang="en-US" sz="2400" b="1" i="0" u="none" strike="noStrike" cap="none">
                <a:solidFill>
                  <a:srgbClr val="4D4D4D"/>
                </a:solidFill>
                <a:latin typeface="Calibri"/>
                <a:ea typeface="Calibri"/>
                <a:cs typeface="Calibri"/>
                <a:sym typeface="Calibri"/>
              </a:rPr>
              <a:t>alongside other methods </a:t>
            </a:r>
            <a:r>
              <a:rPr lang="en-US" sz="2400" b="0" i="0" u="none" strike="noStrike" cap="none">
                <a:solidFill>
                  <a:srgbClr val="4D4D4D"/>
                </a:solidFill>
                <a:latin typeface="Calibri"/>
                <a:ea typeface="Calibri"/>
                <a:cs typeface="Calibri"/>
                <a:sym typeface="Calibri"/>
              </a:rPr>
              <a:t>(e.g., interviews, surveys, systems mapping).</a:t>
            </a:r>
            <a:endParaRPr sz="2400" b="0" i="0" u="none" strike="noStrike" cap="none">
              <a:solidFill>
                <a:srgbClr val="4D4D4D"/>
              </a:solidFill>
              <a:latin typeface="Calibri"/>
              <a:ea typeface="Calibri"/>
              <a:cs typeface="Calibri"/>
              <a:sym typeface="Calibri"/>
            </a:endParaRPr>
          </a:p>
        </p:txBody>
      </p:sp>
      <p:pic>
        <p:nvPicPr>
          <p:cNvPr id="133" name="Google Shape;133;g3009a5558ec_0_19"/>
          <p:cNvPicPr preferRelativeResize="0"/>
          <p:nvPr/>
        </p:nvPicPr>
        <p:blipFill rotWithShape="1">
          <a:blip r:embed="rId4">
            <a:alphaModFix/>
          </a:blip>
          <a:srcRect/>
          <a:stretch/>
        </p:blipFill>
        <p:spPr>
          <a:xfrm>
            <a:off x="469575" y="1652750"/>
            <a:ext cx="3538947" cy="48786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3009a5558ec_0_55"/>
          <p:cNvSpPr txBox="1">
            <a:spLocks noGrp="1"/>
          </p:cNvSpPr>
          <p:nvPr>
            <p:ph type="body" idx="3"/>
          </p:nvPr>
        </p:nvSpPr>
        <p:spPr>
          <a:xfrm>
            <a:off x="529625" y="2015025"/>
            <a:ext cx="8566800" cy="361200"/>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0"/>
              </a:spcBef>
              <a:spcAft>
                <a:spcPts val="0"/>
              </a:spcAft>
              <a:buSzPts val="1700"/>
              <a:buNone/>
            </a:pPr>
            <a:endParaRPr sz="2000" b="0">
              <a:latin typeface="Calibri"/>
              <a:ea typeface="Calibri"/>
              <a:cs typeface="Calibri"/>
              <a:sym typeface="Calibri"/>
            </a:endParaRPr>
          </a:p>
          <a:p>
            <a:pPr marL="457200" lvl="0" indent="0" algn="l" rtl="0">
              <a:lnSpc>
                <a:spcPct val="90000"/>
              </a:lnSpc>
              <a:spcBef>
                <a:spcPts val="1102"/>
              </a:spcBef>
              <a:spcAft>
                <a:spcPts val="0"/>
              </a:spcAft>
              <a:buSzPts val="1700"/>
              <a:buNone/>
            </a:pPr>
            <a:endParaRPr sz="2100"/>
          </a:p>
        </p:txBody>
      </p:sp>
      <p:pic>
        <p:nvPicPr>
          <p:cNvPr id="111" name="Google Shape;111;g3009a5558ec_0_55"/>
          <p:cNvPicPr preferRelativeResize="0"/>
          <p:nvPr/>
        </p:nvPicPr>
        <p:blipFill rotWithShape="1">
          <a:blip r:embed="rId3">
            <a:alphaModFix/>
          </a:blip>
          <a:srcRect/>
          <a:stretch/>
        </p:blipFill>
        <p:spPr>
          <a:xfrm>
            <a:off x="8699325" y="279850"/>
            <a:ext cx="1459425" cy="1005375"/>
          </a:xfrm>
          <a:prstGeom prst="rect">
            <a:avLst/>
          </a:prstGeom>
          <a:noFill/>
          <a:ln>
            <a:noFill/>
          </a:ln>
        </p:spPr>
      </p:pic>
      <p:pic>
        <p:nvPicPr>
          <p:cNvPr id="112" name="Google Shape;112;g3009a5558ec_0_55"/>
          <p:cNvPicPr preferRelativeResize="0"/>
          <p:nvPr/>
        </p:nvPicPr>
        <p:blipFill rotWithShape="1">
          <a:blip r:embed="rId4">
            <a:alphaModFix/>
          </a:blip>
          <a:srcRect/>
          <a:stretch/>
        </p:blipFill>
        <p:spPr>
          <a:xfrm>
            <a:off x="625606" y="1526920"/>
            <a:ext cx="9202040" cy="5176150"/>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7.2|12.8|45.3|20.4|17.6|42.2"/>
</p:tagLst>
</file>

<file path=ppt/tags/tag2.xml><?xml version="1.0" encoding="utf-8"?>
<p:tagLst xmlns:a="http://schemas.openxmlformats.org/drawingml/2006/main" xmlns:r="http://schemas.openxmlformats.org/officeDocument/2006/relationships" xmlns:p="http://schemas.openxmlformats.org/presentationml/2006/main">
  <p:tag name="TIMING" val="|37.2|12.8|45.3|20.4|17.6|42.2"/>
</p:tagLst>
</file>

<file path=ppt/tags/tag3.xml><?xml version="1.0" encoding="utf-8"?>
<p:tagLst xmlns:a="http://schemas.openxmlformats.org/drawingml/2006/main" xmlns:r="http://schemas.openxmlformats.org/officeDocument/2006/relationships" xmlns:p="http://schemas.openxmlformats.org/presentationml/2006/main">
  <p:tag name="TIMING" val="|37.2|12.8|45.3|20.4|17.6|42.2"/>
</p:tagLst>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1471</Words>
  <Application>Microsoft Office PowerPoint</Application>
  <PresentationFormat>Custom</PresentationFormat>
  <Paragraphs>142</Paragraphs>
  <Slides>11</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Poppins Light</vt:lpstr>
      <vt:lpstr>Calibri Light</vt:lpstr>
      <vt:lpstr>Arial</vt:lpstr>
      <vt:lpstr>Arial Black</vt:lpstr>
      <vt:lpstr>Calibri</vt:lpstr>
      <vt:lpstr>Proxima</vt:lpstr>
      <vt:lpstr>Proxima Nova Lt</vt:lpstr>
      <vt:lpstr>Arial Narrow</vt:lpstr>
      <vt:lpstr>Proxima Nova Rg</vt:lpstr>
      <vt:lpstr>Office Theme</vt:lpstr>
      <vt:lpstr>Office 2013 - 2022 Theme</vt:lpstr>
      <vt:lpstr>PowerPoint Presentation</vt:lpstr>
      <vt:lpstr>PowerPoint Presentation</vt:lpstr>
      <vt:lpstr>Conditions for tackling physical activity inequalities</vt:lpstr>
      <vt:lpstr>Approaching evaluation: Cycles of learning to action</vt:lpstr>
      <vt:lpstr>PowerPoint Presentation</vt:lpstr>
      <vt:lpstr>Process evaluation overview</vt:lpstr>
      <vt:lpstr>PowerPoint Presentation</vt:lpstr>
      <vt:lpstr>Ripple Effects Mapping</vt:lpstr>
      <vt:lpstr>PowerPoint Presentation</vt:lpstr>
      <vt:lpstr>ACTIVITY: REM – how has the place partnership work contributed to change in [place]?  Step 2: Mapping the impacts (60-90 mins)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Magpie Comms</dc:creator>
  <cp:lastModifiedBy>Jan Burkhardt</cp:lastModifiedBy>
  <cp:revision>2</cp:revision>
  <cp:lastPrinted>2025-07-02T16:10:31Z</cp:lastPrinted>
  <dcterms:created xsi:type="dcterms:W3CDTF">2019-08-07T15:58:08Z</dcterms:created>
  <dcterms:modified xsi:type="dcterms:W3CDTF">2025-07-17T14:56:21Z</dcterms:modified>
</cp:coreProperties>
</file>