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55"/>
  </p:notesMasterIdLst>
  <p:sldIdLst>
    <p:sldId id="465" r:id="rId3"/>
    <p:sldId id="466" r:id="rId4"/>
    <p:sldId id="503" r:id="rId5"/>
    <p:sldId id="542" r:id="rId6"/>
    <p:sldId id="516" r:id="rId7"/>
    <p:sldId id="505" r:id="rId8"/>
    <p:sldId id="256" r:id="rId9"/>
    <p:sldId id="509" r:id="rId10"/>
    <p:sldId id="514" r:id="rId11"/>
    <p:sldId id="517" r:id="rId12"/>
    <p:sldId id="518" r:id="rId13"/>
    <p:sldId id="519" r:id="rId14"/>
    <p:sldId id="520" r:id="rId15"/>
    <p:sldId id="471" r:id="rId16"/>
    <p:sldId id="543" r:id="rId17"/>
    <p:sldId id="537" r:id="rId18"/>
    <p:sldId id="512" r:id="rId19"/>
    <p:sldId id="462" r:id="rId20"/>
    <p:sldId id="496" r:id="rId21"/>
    <p:sldId id="495" r:id="rId22"/>
    <p:sldId id="463" r:id="rId23"/>
    <p:sldId id="526" r:id="rId24"/>
    <p:sldId id="536" r:id="rId25"/>
    <p:sldId id="531" r:id="rId26"/>
    <p:sldId id="532" r:id="rId27"/>
    <p:sldId id="483" r:id="rId28"/>
    <p:sldId id="472" r:id="rId29"/>
    <p:sldId id="464" r:id="rId30"/>
    <p:sldId id="501" r:id="rId31"/>
    <p:sldId id="298" r:id="rId32"/>
    <p:sldId id="474" r:id="rId33"/>
    <p:sldId id="492" r:id="rId34"/>
    <p:sldId id="475" r:id="rId35"/>
    <p:sldId id="482" r:id="rId36"/>
    <p:sldId id="498" r:id="rId37"/>
    <p:sldId id="544" r:id="rId38"/>
    <p:sldId id="546" r:id="rId39"/>
    <p:sldId id="547" r:id="rId40"/>
    <p:sldId id="525" r:id="rId41"/>
    <p:sldId id="548" r:id="rId42"/>
    <p:sldId id="521" r:id="rId43"/>
    <p:sldId id="522" r:id="rId44"/>
    <p:sldId id="523" r:id="rId45"/>
    <p:sldId id="524" r:id="rId46"/>
    <p:sldId id="479" r:id="rId47"/>
    <p:sldId id="527" r:id="rId48"/>
    <p:sldId id="528" r:id="rId49"/>
    <p:sldId id="529" r:id="rId50"/>
    <p:sldId id="478" r:id="rId51"/>
    <p:sldId id="549" r:id="rId52"/>
    <p:sldId id="502" r:id="rId53"/>
    <p:sldId id="4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1E6F"/>
    <a:srgbClr val="42A890"/>
    <a:srgbClr val="0EC8B6"/>
    <a:srgbClr val="7AF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74"/>
  </p:normalViewPr>
  <p:slideViewPr>
    <p:cSldViewPr snapToGrid="0">
      <p:cViewPr varScale="1">
        <p:scale>
          <a:sx n="124" d="100"/>
          <a:sy n="124" d="100"/>
        </p:scale>
        <p:origin x="480"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785C5-BB68-4C0D-8E97-4836F40CDDFF}"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DE969-EAC5-45FD-9DAC-E96F5AC10BC3}" type="slidenum">
              <a:rPr lang="en-GB" smtClean="0"/>
              <a:t>‹#›</a:t>
            </a:fld>
            <a:endParaRPr lang="en-GB"/>
          </a:p>
        </p:txBody>
      </p:sp>
    </p:spTree>
    <p:extLst>
      <p:ext uri="{BB962C8B-B14F-4D97-AF65-F5344CB8AC3E}">
        <p14:creationId xmlns:p14="http://schemas.microsoft.com/office/powerpoint/2010/main" val="224437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a:t>
            </a:fld>
            <a:endParaRPr lang="en-GB"/>
          </a:p>
        </p:txBody>
      </p:sp>
    </p:spTree>
    <p:extLst>
      <p:ext uri="{BB962C8B-B14F-4D97-AF65-F5344CB8AC3E}">
        <p14:creationId xmlns:p14="http://schemas.microsoft.com/office/powerpoint/2010/main" val="89412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8FCD5-CFFC-4F8A-B94F-712D05807E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3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slide was created by New Economics Foundation and is used widely now by Mind, NHS and lots of other organisations. </a:t>
            </a:r>
          </a:p>
          <a:p>
            <a:pPr lvl="0"/>
            <a:r>
              <a:rPr lang="en-GB" sz="1200" kern="1200" dirty="0">
                <a:solidFill>
                  <a:schemeClr val="tx1"/>
                </a:solidFill>
                <a:effectLst/>
                <a:latin typeface="+mn-lt"/>
                <a:ea typeface="+mn-ea"/>
                <a:cs typeface="+mn-cs"/>
              </a:rPr>
              <a:t>Research found that building these 5 actions into our daily lives are really important for well-being and this include being active.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31</a:t>
            </a:fld>
            <a:endParaRPr lang="en-GB"/>
          </a:p>
        </p:txBody>
      </p:sp>
    </p:spTree>
    <p:extLst>
      <p:ext uri="{BB962C8B-B14F-4D97-AF65-F5344CB8AC3E}">
        <p14:creationId xmlns:p14="http://schemas.microsoft.com/office/powerpoint/2010/main" val="234001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Scenarios and on tables discuss the barriers each scenario may have.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33</a:t>
            </a:fld>
            <a:endParaRPr lang="en-GB"/>
          </a:p>
        </p:txBody>
      </p:sp>
    </p:spTree>
    <p:extLst>
      <p:ext uri="{BB962C8B-B14F-4D97-AF65-F5344CB8AC3E}">
        <p14:creationId xmlns:p14="http://schemas.microsoft.com/office/powerpoint/2010/main" val="27019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34</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36</a:t>
            </a:fld>
            <a:endParaRPr lang="en-GB"/>
          </a:p>
        </p:txBody>
      </p:sp>
    </p:spTree>
    <p:extLst>
      <p:ext uri="{BB962C8B-B14F-4D97-AF65-F5344CB8AC3E}">
        <p14:creationId xmlns:p14="http://schemas.microsoft.com/office/powerpoint/2010/main" val="358682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41</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groups to prepare conversations and demonstrate role play or patient and client. </a:t>
            </a:r>
          </a:p>
          <a:p>
            <a:r>
              <a:rPr lang="en-GB" dirty="0"/>
              <a:t>Share with room, going through the process and putting together a full conversation.</a:t>
            </a:r>
          </a:p>
          <a:p>
            <a:r>
              <a:rPr lang="en-GB" dirty="0"/>
              <a:t>Top tips sheet on conversation prompts </a:t>
            </a:r>
          </a:p>
        </p:txBody>
      </p:sp>
      <p:sp>
        <p:nvSpPr>
          <p:cNvPr id="4" name="Slide Number Placeholder 3"/>
          <p:cNvSpPr>
            <a:spLocks noGrp="1"/>
          </p:cNvSpPr>
          <p:nvPr>
            <p:ph type="sldNum" sz="quarter" idx="5"/>
          </p:nvPr>
        </p:nvSpPr>
        <p:spPr/>
        <p:txBody>
          <a:bodyPr/>
          <a:lstStyle/>
          <a:p>
            <a:fld id="{37BDE969-EAC5-45FD-9DAC-E96F5AC10BC3}" type="slidenum">
              <a:rPr lang="en-GB" smtClean="0"/>
              <a:t>45</a:t>
            </a:fld>
            <a:endParaRPr lang="en-GB"/>
          </a:p>
        </p:txBody>
      </p:sp>
    </p:spTree>
    <p:extLst>
      <p:ext uri="{BB962C8B-B14F-4D97-AF65-F5344CB8AC3E}">
        <p14:creationId xmlns:p14="http://schemas.microsoft.com/office/powerpoint/2010/main" val="133440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Introductions to myself </a:t>
            </a:r>
          </a:p>
          <a:p>
            <a:pPr lvl="0"/>
            <a:r>
              <a:rPr lang="en-GB" sz="1200" kern="1200" dirty="0">
                <a:solidFill>
                  <a:schemeClr val="tx1"/>
                </a:solidFill>
                <a:effectLst/>
                <a:latin typeface="+mn-lt"/>
                <a:ea typeface="+mn-ea"/>
                <a:cs typeface="+mn-cs"/>
              </a:rPr>
              <a:t>Introduction to the training, pilot and Partnership with ICB</a:t>
            </a:r>
          </a:p>
          <a:p>
            <a:pPr lvl="0"/>
            <a:r>
              <a:rPr lang="en-GB" sz="1200" kern="1200" dirty="0">
                <a:solidFill>
                  <a:schemeClr val="tx1"/>
                </a:solidFill>
                <a:effectLst/>
                <a:latin typeface="+mn-lt"/>
                <a:ea typeface="+mn-ea"/>
                <a:cs typeface="+mn-cs"/>
              </a:rPr>
              <a:t>Introduction to the wider work for YSF and the organisation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a:t>
            </a:fld>
            <a:endParaRPr lang="en-GB"/>
          </a:p>
        </p:txBody>
      </p:sp>
    </p:spTree>
    <p:extLst>
      <p:ext uri="{BB962C8B-B14F-4D97-AF65-F5344CB8AC3E}">
        <p14:creationId xmlns:p14="http://schemas.microsoft.com/office/powerpoint/2010/main" val="344615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Mentimeter to explore definitions and completed language in the world of health and PA. </a:t>
            </a:r>
          </a:p>
          <a:p>
            <a:pPr lvl="0"/>
            <a:r>
              <a:rPr lang="en-GB" sz="1200" kern="1200" dirty="0">
                <a:solidFill>
                  <a:schemeClr val="tx1"/>
                </a:solidFill>
                <a:effectLst/>
                <a:latin typeface="+mn-lt"/>
                <a:ea typeface="+mn-ea"/>
                <a:cs typeface="+mn-cs"/>
              </a:rPr>
              <a:t>Understand the space and purpose of training and dispel any myths related to the complexity of language choice and training. </a:t>
            </a:r>
          </a:p>
          <a:p>
            <a:pPr lvl="0"/>
            <a:r>
              <a:rPr lang="en-GB" sz="1200" kern="1200" dirty="0">
                <a:solidFill>
                  <a:schemeClr val="tx1"/>
                </a:solidFill>
                <a:effectLst/>
                <a:latin typeface="+mn-lt"/>
                <a:ea typeface="+mn-ea"/>
                <a:cs typeface="+mn-cs"/>
              </a:rPr>
              <a:t>Introduce Parking lot </a:t>
            </a:r>
          </a:p>
          <a:p>
            <a:pPr lvl="0"/>
            <a:r>
              <a:rPr lang="en-GB" sz="1200" kern="1200" dirty="0">
                <a:solidFill>
                  <a:schemeClr val="tx1"/>
                </a:solidFill>
                <a:effectLst/>
                <a:latin typeface="+mn-lt"/>
                <a:ea typeface="+mn-ea"/>
                <a:cs typeface="+mn-cs"/>
              </a:rPr>
              <a:t>Explore some definitions and introduce the simplicity of moving more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7</a:t>
            </a:fld>
            <a:endParaRPr lang="en-GB"/>
          </a:p>
        </p:txBody>
      </p:sp>
    </p:spTree>
    <p:extLst>
      <p:ext uri="{BB962C8B-B14F-4D97-AF65-F5344CB8AC3E}">
        <p14:creationId xmlns:p14="http://schemas.microsoft.com/office/powerpoint/2010/main" val="395043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General public Health recommendations to exercise and health </a:t>
            </a:r>
          </a:p>
          <a:p>
            <a:pPr lvl="0"/>
            <a:r>
              <a:rPr lang="en-US" sz="1200" kern="1200" dirty="0">
                <a:solidFill>
                  <a:schemeClr val="tx1"/>
                </a:solidFill>
                <a:effectLst/>
                <a:latin typeface="+mn-lt"/>
                <a:ea typeface="+mn-ea"/>
                <a:cs typeface="+mn-cs"/>
              </a:rPr>
              <a:t>What could PA look like, i.e.  travelling to work, household chores, or things we do just for fun.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We’ve circled active living as for many people this may be the most feasible option to incorporating physical activity into their lives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Those people who make being active a part of their everyday lives, they are most likely to continue with it and for it to be sustainable.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Reiterate message any movement. Every movement counts.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14</a:t>
            </a:fld>
            <a:endParaRPr lang="en-GB"/>
          </a:p>
        </p:txBody>
      </p:sp>
    </p:spTree>
    <p:extLst>
      <p:ext uri="{BB962C8B-B14F-4D97-AF65-F5344CB8AC3E}">
        <p14:creationId xmlns:p14="http://schemas.microsoft.com/office/powerpoint/2010/main" val="423296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we ruined exercise, I don’t think we have I think its got a part to play. We are talking about PA and how lifestyle changes can be scaled up, and finding lifestyle opportunities to improve our health. </a:t>
            </a:r>
          </a:p>
        </p:txBody>
      </p:sp>
      <p:sp>
        <p:nvSpPr>
          <p:cNvPr id="4" name="Slide Number Placeholder 3"/>
          <p:cNvSpPr>
            <a:spLocks noGrp="1"/>
          </p:cNvSpPr>
          <p:nvPr>
            <p:ph type="sldNum" sz="quarter" idx="5"/>
          </p:nvPr>
        </p:nvSpPr>
        <p:spPr/>
        <p:txBody>
          <a:bodyPr/>
          <a:lstStyle/>
          <a:p>
            <a:fld id="{37BDE969-EAC5-45FD-9DAC-E96F5AC10BC3}" type="slidenum">
              <a:rPr lang="en-GB" smtClean="0"/>
              <a:t>17</a:t>
            </a:fld>
            <a:endParaRPr lang="en-GB"/>
          </a:p>
        </p:txBody>
      </p:sp>
    </p:spTree>
    <p:extLst>
      <p:ext uri="{BB962C8B-B14F-4D97-AF65-F5344CB8AC3E}">
        <p14:creationId xmlns:p14="http://schemas.microsoft.com/office/powerpoint/2010/main" val="220370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Government guidelines on advisory of exercise intensities.</a:t>
            </a:r>
          </a:p>
          <a:p>
            <a:pPr lvl="0"/>
            <a:r>
              <a:rPr lang="en-GB" sz="1200" kern="1200" dirty="0">
                <a:solidFill>
                  <a:schemeClr val="tx1"/>
                </a:solidFill>
                <a:effectLst/>
                <a:latin typeface="+mn-lt"/>
                <a:ea typeface="+mn-ea"/>
                <a:cs typeface="+mn-cs"/>
              </a:rPr>
              <a:t>However, the best thing people can do is move from sedentary to moving more. </a:t>
            </a:r>
          </a:p>
          <a:p>
            <a:pPr lvl="0"/>
            <a:r>
              <a:rPr lang="en-US" sz="1200" kern="1200" dirty="0">
                <a:solidFill>
                  <a:schemeClr val="tx1"/>
                </a:solidFill>
                <a:effectLst/>
                <a:latin typeface="+mn-lt"/>
                <a:ea typeface="+mn-ea"/>
                <a:cs typeface="+mn-cs"/>
              </a:rPr>
              <a:t>Moderate just means anything that gets the heart beating faster, feeling warmer and slightly out of breath.</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graph shows rate at which health benefits can be gained for every extra minute of weekly physical activity </a:t>
            </a:r>
          </a:p>
          <a:p>
            <a:pPr lvl="0"/>
            <a:r>
              <a:rPr lang="en-GB" sz="1200" kern="1200" dirty="0">
                <a:solidFill>
                  <a:schemeClr val="tx1"/>
                </a:solidFill>
                <a:effectLst/>
                <a:latin typeface="+mn-lt"/>
                <a:ea typeface="+mn-ea"/>
                <a:cs typeface="+mn-cs"/>
              </a:rPr>
              <a:t>Reiterate these is for those who are inactive. </a:t>
            </a:r>
          </a:p>
          <a:p>
            <a:pPr lvl="0"/>
            <a:r>
              <a:rPr lang="en-GB" sz="1200" kern="1200" dirty="0">
                <a:solidFill>
                  <a:schemeClr val="tx1"/>
                </a:solidFill>
                <a:effectLst/>
                <a:latin typeface="+mn-lt"/>
                <a:ea typeface="+mn-ea"/>
                <a:cs typeface="+mn-cs"/>
              </a:rPr>
              <a:t>The steepest level of increase is up to 150 minutes </a:t>
            </a:r>
          </a:p>
          <a:p>
            <a:pPr lvl="0"/>
            <a:r>
              <a:rPr lang="en-GB" sz="1200" kern="1200" dirty="0">
                <a:solidFill>
                  <a:schemeClr val="tx1"/>
                </a:solidFill>
                <a:effectLst/>
                <a:latin typeface="+mn-lt"/>
                <a:ea typeface="+mn-ea"/>
                <a:cs typeface="+mn-cs"/>
              </a:rPr>
              <a:t>Which means the people who are inactive have the most to gain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18</a:t>
            </a:fld>
            <a:endParaRPr lang="en-GB"/>
          </a:p>
        </p:txBody>
      </p:sp>
    </p:spTree>
    <p:extLst>
      <p:ext uri="{BB962C8B-B14F-4D97-AF65-F5344CB8AC3E}">
        <p14:creationId xmlns:p14="http://schemas.microsoft.com/office/powerpoint/2010/main" val="414428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Age category 49% of 75+ are in active </a:t>
            </a:r>
          </a:p>
          <a:p>
            <a:pPr lvl="0"/>
            <a:r>
              <a:rPr lang="en-GB" sz="1200" kern="1200" dirty="0">
                <a:solidFill>
                  <a:schemeClr val="tx1"/>
                </a:solidFill>
                <a:effectLst/>
                <a:latin typeface="+mn-lt"/>
                <a:ea typeface="+mn-ea"/>
                <a:cs typeface="+mn-cs"/>
              </a:rPr>
              <a:t>Those who are unemployed or have never worked 36% inactive </a:t>
            </a:r>
          </a:p>
          <a:p>
            <a:pPr lvl="0"/>
            <a:r>
              <a:rPr lang="en-GB" sz="1200" kern="1200" dirty="0">
                <a:solidFill>
                  <a:schemeClr val="tx1"/>
                </a:solidFill>
                <a:effectLst/>
                <a:latin typeface="+mn-lt"/>
                <a:ea typeface="+mn-ea"/>
                <a:cs typeface="+mn-cs"/>
              </a:rPr>
              <a:t>Those registered as having a disability or long-term health condition 42% inactivity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20</a:t>
            </a:fld>
            <a:endParaRPr lang="en-GB"/>
          </a:p>
        </p:txBody>
      </p:sp>
    </p:spTree>
    <p:extLst>
      <p:ext uri="{BB962C8B-B14F-4D97-AF65-F5344CB8AC3E}">
        <p14:creationId xmlns:p14="http://schemas.microsoft.com/office/powerpoint/2010/main" val="257256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37" indent="-181137">
              <a:buFont typeface="Arial" panose="020B0604020202020204" pitchFamily="34" charset="0"/>
              <a:buChar char="•"/>
            </a:pPr>
            <a:r>
              <a:rPr lang="en-US" dirty="0"/>
              <a:t>This graph shows rate at which health benefits can be gained for every extra minute of weekly physical activity</a:t>
            </a:r>
          </a:p>
          <a:p>
            <a:pPr marL="181137" indent="-181137">
              <a:buFont typeface="Arial" panose="020B0604020202020204" pitchFamily="34" charset="0"/>
              <a:buChar char="•"/>
            </a:pPr>
            <a:r>
              <a:rPr lang="en-US" dirty="0"/>
              <a:t>As you can see the steepest rate of increase in benefits is up to those 150 minutes.   </a:t>
            </a:r>
          </a:p>
          <a:p>
            <a:pPr marL="181137" indent="-181137">
              <a:buFont typeface="Arial" panose="020B0604020202020204" pitchFamily="34" charset="0"/>
              <a:buChar char="•"/>
            </a:pPr>
            <a:r>
              <a:rPr lang="en-US" dirty="0"/>
              <a:t>Which means people who are inactive have the most to gain. Even a little helps a lot.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150 minutes is used as it’s a point where we can get much of the health benefits. You still get more after the 150 minutes, but that curve is flatter.</a:t>
            </a:r>
          </a:p>
          <a:p>
            <a:pPr marL="181137" indent="-181137">
              <a:buFont typeface="Arial" panose="020B0604020202020204" pitchFamily="34" charset="0"/>
              <a:buChar char="•"/>
            </a:pPr>
            <a:r>
              <a:rPr lang="en-US" dirty="0"/>
              <a:t>That could be 10-minute chunks – doesn’t need to be in one go. </a:t>
            </a:r>
          </a:p>
          <a:p>
            <a:pPr marL="181137" indent="-181137">
              <a:buFont typeface="Arial" panose="020B0604020202020204" pitchFamily="34" charset="0"/>
              <a:buChar char="•"/>
            </a:pPr>
            <a:r>
              <a:rPr lang="en-US" dirty="0"/>
              <a:t>E.g. could be starting small as walking to the end of the garden and back. Taking the stairs instead of the lift. Walking a small section to work.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Key messages to remember are something is better than nothing (some is good, more is better). It’s never too late to start. Every minute counts. </a:t>
            </a:r>
          </a:p>
          <a:p>
            <a:pPr marL="181137" indent="-181137">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21</a:t>
            </a:fld>
            <a:endParaRPr lang="en-GB"/>
          </a:p>
        </p:txBody>
      </p:sp>
    </p:spTree>
    <p:extLst>
      <p:ext uri="{BB962C8B-B14F-4D97-AF65-F5344CB8AC3E}">
        <p14:creationId xmlns:p14="http://schemas.microsoft.com/office/powerpoint/2010/main" val="289682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top exercise each group discuss and list benefits to Physical Activity, swap tables and circle in red 3 priority areas they would see in cliental. Feedback to group standing in a circle. </a:t>
            </a:r>
          </a:p>
        </p:txBody>
      </p:sp>
      <p:sp>
        <p:nvSpPr>
          <p:cNvPr id="4" name="Slide Number Placeholder 3"/>
          <p:cNvSpPr>
            <a:spLocks noGrp="1"/>
          </p:cNvSpPr>
          <p:nvPr>
            <p:ph type="sldNum" sz="quarter" idx="5"/>
          </p:nvPr>
        </p:nvSpPr>
        <p:spPr/>
        <p:txBody>
          <a:bodyPr/>
          <a:lstStyle/>
          <a:p>
            <a:fld id="{37BDE969-EAC5-45FD-9DAC-E96F5AC10BC3}" type="slidenum">
              <a:rPr lang="en-GB" smtClean="0"/>
              <a:t>28</a:t>
            </a:fld>
            <a:endParaRPr lang="en-GB"/>
          </a:p>
        </p:txBody>
      </p:sp>
    </p:spTree>
    <p:extLst>
      <p:ext uri="{BB962C8B-B14F-4D97-AF65-F5344CB8AC3E}">
        <p14:creationId xmlns:p14="http://schemas.microsoft.com/office/powerpoint/2010/main" val="1646672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522" cy="6858000"/>
          </a:xfrm>
          <a:prstGeom prst="rect">
            <a:avLst/>
          </a:prstGeom>
        </p:spPr>
      </p:pic>
      <p:sp>
        <p:nvSpPr>
          <p:cNvPr id="2" name="Title 1"/>
          <p:cNvSpPr>
            <a:spLocks noGrp="1"/>
          </p:cNvSpPr>
          <p:nvPr>
            <p:ph type="ctrTitle"/>
          </p:nvPr>
        </p:nvSpPr>
        <p:spPr>
          <a:xfrm>
            <a:off x="2019254" y="1865609"/>
            <a:ext cx="9418320" cy="2205318"/>
          </a:xfrm>
        </p:spPr>
        <p:txBody>
          <a:bodyPr anchor="b">
            <a:normAutofit/>
          </a:bodyPr>
          <a:lstStyle>
            <a:lvl1pPr algn="ctr">
              <a:lnSpc>
                <a:spcPct val="85000"/>
              </a:lnSpc>
              <a:defRPr sz="7200" baseline="0">
                <a:solidFill>
                  <a:srgbClr val="231D45"/>
                </a:solidFill>
                <a:latin typeface="Gill Sans MT" panose="020B0502020104020203"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2019254" y="4070927"/>
            <a:ext cx="9418320" cy="1691640"/>
          </a:xfrm>
        </p:spPr>
        <p:txBody>
          <a:bodyPr>
            <a:normAutofit/>
          </a:bodyPr>
          <a:lstStyle>
            <a:lvl1pPr marL="0" indent="0" algn="ctr">
              <a:buNone/>
              <a:defRPr sz="2200" baseline="0">
                <a:solidFill>
                  <a:srgbClr val="93C01F"/>
                </a:solidFill>
                <a:latin typeface="Gill Sans MT" panose="020B0502020104020203" pitchFamily="34"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7/31/24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a:xfrm>
            <a:off x="11292840" y="6172202"/>
            <a:ext cx="914400" cy="593725"/>
          </a:xfrm>
          <a:prstGeom prst="rect">
            <a:avLst/>
          </a:prstGeom>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946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9236-2572-441B-A739-99461692F6E7}"/>
              </a:ext>
            </a:extLst>
          </p:cNvPr>
          <p:cNvSpPr>
            <a:spLocks noGrp="1"/>
          </p:cNvSpPr>
          <p:nvPr>
            <p:ph type="title"/>
          </p:nvPr>
        </p:nvSpPr>
        <p:spPr>
          <a:xfrm>
            <a:off x="1349828" y="742382"/>
            <a:ext cx="7895771" cy="936000"/>
          </a:xfrm>
        </p:spPr>
        <p:txBody>
          <a:bodyPr/>
          <a:lstStyle>
            <a:lvl1pPr>
              <a:defRPr sz="3200" baseline="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6E1FED6-03E8-4292-8618-64BCBA11BB99}"/>
              </a:ext>
            </a:extLst>
          </p:cNvPr>
          <p:cNvSpPr>
            <a:spLocks noGrp="1"/>
          </p:cNvSpPr>
          <p:nvPr>
            <p:ph idx="1"/>
          </p:nvPr>
        </p:nvSpPr>
        <p:spPr>
          <a:xfrm>
            <a:off x="1349828" y="2208100"/>
            <a:ext cx="10163160" cy="3800814"/>
          </a:xfrm>
        </p:spPr>
        <p:txBody>
          <a:bodyPr/>
          <a:lstStyle>
            <a:lvl1pPr>
              <a:defRPr baseline="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6" descr="Logo: Kirklees Health and Care Partnership">
            <a:extLst>
              <a:ext uri="{FF2B5EF4-FFF2-40B4-BE49-F238E27FC236}">
                <a16:creationId xmlns:a16="http://schemas.microsoft.com/office/drawing/2014/main" id="{E18FDC09-678C-4972-9C9E-5BB78B00E239}"/>
              </a:ext>
            </a:extLst>
          </p:cNvPr>
          <p:cNvSpPr>
            <a:spLocks noChangeAspect="1"/>
          </p:cNvSpPr>
          <p:nvPr/>
        </p:nvSpPr>
        <p:spPr>
          <a:xfrm>
            <a:off x="10080000" y="360000"/>
            <a:ext cx="1769807" cy="93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41395A7B-6C31-4735-B8EF-7B10F823B04C}"/>
              </a:ext>
            </a:extLst>
          </p:cNvPr>
          <p:cNvSpPr txBox="1"/>
          <p:nvPr/>
        </p:nvSpPr>
        <p:spPr>
          <a:xfrm>
            <a:off x="1349829" y="6115618"/>
            <a:ext cx="3429990" cy="523220"/>
          </a:xfrm>
          <a:prstGeom prst="rect">
            <a:avLst/>
          </a:prstGeom>
          <a:noFill/>
        </p:spPr>
        <p:txBody>
          <a:bodyPr wrap="square" rtlCol="0">
            <a:spAutoFit/>
          </a:bodyPr>
          <a:lstStyle/>
          <a:p>
            <a:r>
              <a:rPr lang="en-GB" sz="1400" dirty="0">
                <a:solidFill>
                  <a:schemeClr val="bg2"/>
                </a:solidFill>
                <a:latin typeface="Arial" panose="020B0604020202020204" pitchFamily="34" charset="0"/>
                <a:cs typeface="Arial" panose="020B0604020202020204" pitchFamily="34" charset="0"/>
              </a:rPr>
              <a:t>Proud to be part of West </a:t>
            </a:r>
            <a:r>
              <a:rPr lang="en-GB" sz="1400" baseline="0" dirty="0">
                <a:solidFill>
                  <a:schemeClr val="bg2"/>
                </a:solidFill>
                <a:latin typeface="Arial" panose="020B0604020202020204" pitchFamily="34" charset="0"/>
                <a:cs typeface="Arial" panose="020B0604020202020204" pitchFamily="34" charset="0"/>
              </a:rPr>
              <a:t>Yorkshire</a:t>
            </a:r>
            <a:r>
              <a:rPr lang="en-GB" sz="1400" dirty="0">
                <a:solidFill>
                  <a:schemeClr val="bg2"/>
                </a:solidFill>
                <a:latin typeface="Arial" panose="020B0604020202020204" pitchFamily="34" charset="0"/>
                <a:cs typeface="Arial" panose="020B0604020202020204" pitchFamily="34" charset="0"/>
              </a:rPr>
              <a:t> Health and Care Partnership</a:t>
            </a:r>
          </a:p>
        </p:txBody>
      </p:sp>
      <p:sp>
        <p:nvSpPr>
          <p:cNvPr id="9" name="Rectangle 8">
            <a:extLst>
              <a:ext uri="{FF2B5EF4-FFF2-40B4-BE49-F238E27FC236}">
                <a16:creationId xmlns:a16="http://schemas.microsoft.com/office/drawing/2014/main" id="{39C15F21-8E54-424D-AE65-88A9E9B6F2CF}"/>
              </a:ext>
            </a:extLst>
          </p:cNvPr>
          <p:cNvSpPr/>
          <p:nvPr/>
        </p:nvSpPr>
        <p:spPr>
          <a:xfrm>
            <a:off x="0" y="0"/>
            <a:ext cx="1233714" cy="696685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797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54BD0-BDD0-493D-8869-DCC41102B4A3}" type="datetimeFigureOut">
              <a:rPr lang="en-GB" smtClean="0">
                <a:solidFill>
                  <a:prstClr val="black">
                    <a:tint val="75000"/>
                  </a:prstClr>
                </a:solidFill>
              </a:rPr>
              <a:pPr/>
              <a:t>31/07/2024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FC8E32F-05C4-49B4-8107-FB88DADDCF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405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2" y="0"/>
            <a:ext cx="12185998" cy="6871802"/>
          </a:xfrm>
          <a:prstGeom prst="rect">
            <a:avLst/>
          </a:prstGeom>
        </p:spPr>
      </p:pic>
      <p:sp>
        <p:nvSpPr>
          <p:cNvPr id="2" name="Title 1"/>
          <p:cNvSpPr>
            <a:spLocks noGrp="1"/>
          </p:cNvSpPr>
          <p:nvPr>
            <p:ph type="title"/>
          </p:nvPr>
        </p:nvSpPr>
        <p:spPr>
          <a:xfrm>
            <a:off x="2360999" y="544944"/>
            <a:ext cx="9692640" cy="878523"/>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430599" y="1649993"/>
            <a:ext cx="8595360" cy="4351337"/>
          </a:xfrm>
        </p:spPr>
        <p:txBody>
          <a:bodyPr/>
          <a:lstStyle>
            <a:lvl1pPr>
              <a:defRPr>
                <a:solidFill>
                  <a:srgbClr val="231D45"/>
                </a:solidFill>
                <a:latin typeface="Calibri" panose="020F0502020204030204" pitchFamily="34" charset="0"/>
              </a:defRPr>
            </a:lvl1pPr>
            <a:lvl2pPr>
              <a:defRPr>
                <a:solidFill>
                  <a:srgbClr val="231D45"/>
                </a:solidFill>
                <a:latin typeface="Calibri" panose="020F0502020204030204" pitchFamily="34" charset="0"/>
              </a:defRPr>
            </a:lvl2pPr>
            <a:lvl3pPr>
              <a:defRPr>
                <a:solidFill>
                  <a:srgbClr val="231D45"/>
                </a:solidFill>
                <a:latin typeface="Calibri" panose="020F0502020204030204" pitchFamily="34" charset="0"/>
              </a:defRPr>
            </a:lvl3pPr>
            <a:lvl4pPr>
              <a:defRPr>
                <a:solidFill>
                  <a:srgbClr val="231D45"/>
                </a:solidFill>
                <a:latin typeface="Calibri" panose="020F0502020204030204" pitchFamily="34" charset="0"/>
              </a:defRPr>
            </a:lvl4pPr>
            <a:lvl5pPr>
              <a:defRPr>
                <a:solidFill>
                  <a:srgbClr val="231D45"/>
                </a:solidFill>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solidFill>
            <a:schemeClr val="bg1"/>
          </a:solidFill>
        </p:spPr>
        <p:txBody>
          <a:bodyPr/>
          <a:lstStyle/>
          <a:p>
            <a:fld id="{78C94063-DF36-4330-A365-08DA1FA5B7D6}" type="datetimeFigureOut">
              <a:rPr lang="en-US" dirty="0"/>
              <a:t>7/31/24</a:t>
            </a:fld>
            <a:endParaRPr lang="en-US" dirty="0"/>
          </a:p>
        </p:txBody>
      </p:sp>
      <p:sp>
        <p:nvSpPr>
          <p:cNvPr id="5" name="Footer Placeholder 4"/>
          <p:cNvSpPr>
            <a:spLocks noGrp="1"/>
          </p:cNvSpPr>
          <p:nvPr>
            <p:ph type="ftr" sz="quarter" idx="11"/>
          </p:nvPr>
        </p:nvSpPr>
        <p:spPr>
          <a:solidFill>
            <a:schemeClr val="bg1"/>
          </a:solidFill>
        </p:spPr>
        <p:txBody>
          <a:bodyPr/>
          <a:lstStyle/>
          <a:p>
            <a:endParaRPr lang="en-US" dirty="0"/>
          </a:p>
        </p:txBody>
      </p:sp>
    </p:spTree>
    <p:extLst>
      <p:ext uri="{BB962C8B-B14F-4D97-AF65-F5344CB8AC3E}">
        <p14:creationId xmlns:p14="http://schemas.microsoft.com/office/powerpoint/2010/main" val="238320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
        <p:nvSpPr>
          <p:cNvPr id="2" name="Title 1"/>
          <p:cNvSpPr>
            <a:spLocks noGrp="1"/>
          </p:cNvSpPr>
          <p:nvPr>
            <p:ph type="title"/>
          </p:nvPr>
        </p:nvSpPr>
        <p:spPr>
          <a:xfrm>
            <a:off x="2239964" y="572654"/>
            <a:ext cx="9692640" cy="829107"/>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sz="half" idx="1"/>
          </p:nvPr>
        </p:nvSpPr>
        <p:spPr>
          <a:xfrm>
            <a:off x="504490"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51353"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7/31/24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292840" y="6172202"/>
            <a:ext cx="914400" cy="593725"/>
          </a:xfrm>
          <a:prstGeom prst="rect">
            <a:avLst/>
          </a:prstGeom>
        </p:spPr>
        <p:txBody>
          <a:bodyPr/>
          <a:lstStyle/>
          <a:p>
            <a:endParaRPr lang="en-US" dirty="0"/>
          </a:p>
        </p:txBody>
      </p:sp>
    </p:spTree>
    <p:extLst>
      <p:ext uri="{BB962C8B-B14F-4D97-AF65-F5344CB8AC3E}">
        <p14:creationId xmlns:p14="http://schemas.microsoft.com/office/powerpoint/2010/main" val="218759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2000" cy="6875186"/>
          </a:xfrm>
          <a:prstGeom prst="rect">
            <a:avLst/>
          </a:prstGeom>
        </p:spPr>
      </p:pic>
      <p:sp>
        <p:nvSpPr>
          <p:cNvPr id="6" name="Title 5"/>
          <p:cNvSpPr>
            <a:spLocks noGrp="1"/>
          </p:cNvSpPr>
          <p:nvPr>
            <p:ph type="title"/>
          </p:nvPr>
        </p:nvSpPr>
        <p:spPr>
          <a:xfrm>
            <a:off x="2239964" y="535709"/>
            <a:ext cx="9692640" cy="790920"/>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7/31/24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9682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7/31/24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1999" cy="6875186"/>
          </a:xfrm>
          <a:prstGeom prst="rect">
            <a:avLst/>
          </a:prstGeom>
        </p:spPr>
      </p:pic>
    </p:spTree>
    <p:extLst>
      <p:ext uri="{BB962C8B-B14F-4D97-AF65-F5344CB8AC3E}">
        <p14:creationId xmlns:p14="http://schemas.microsoft.com/office/powerpoint/2010/main" val="321744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7/31/24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Tree>
    <p:extLst>
      <p:ext uri="{BB962C8B-B14F-4D97-AF65-F5344CB8AC3E}">
        <p14:creationId xmlns:p14="http://schemas.microsoft.com/office/powerpoint/2010/main" val="1710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group of people riding on the back of a boat&#10;&#10;Description automatically generated">
            <a:extLst>
              <a:ext uri="{FF2B5EF4-FFF2-40B4-BE49-F238E27FC236}">
                <a16:creationId xmlns:a16="http://schemas.microsoft.com/office/drawing/2014/main" id="{135D9179-F761-D049-A3D5-7DA23D3881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FCAB5B-8605-B64D-B94E-A2ECC28E0463}"/>
              </a:ext>
            </a:extLst>
          </p:cNvPr>
          <p:cNvSpPr>
            <a:spLocks noGrp="1"/>
          </p:cNvSpPr>
          <p:nvPr>
            <p:ph type="ctrTitle"/>
          </p:nvPr>
        </p:nvSpPr>
        <p:spPr>
          <a:xfrm>
            <a:off x="1524000" y="4686299"/>
            <a:ext cx="9144000" cy="1128713"/>
          </a:xfrm>
        </p:spPr>
        <p:txBody>
          <a:bodyPr anchor="b">
            <a:normAutofit/>
          </a:bodyPr>
          <a:lstStyle>
            <a:lvl1pPr algn="ctr">
              <a:defRPr sz="5500">
                <a:latin typeface="Gill Sans MT" panose="020B050202010402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E24E1AB-12F5-A14A-AE43-0391946F5A4A}"/>
              </a:ext>
            </a:extLst>
          </p:cNvPr>
          <p:cNvSpPr>
            <a:spLocks noGrp="1"/>
          </p:cNvSpPr>
          <p:nvPr>
            <p:ph type="subTitle" idx="1"/>
          </p:nvPr>
        </p:nvSpPr>
        <p:spPr>
          <a:xfrm>
            <a:off x="1524000" y="5907088"/>
            <a:ext cx="9144000" cy="7032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2835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Kirklees HCP,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5E87-9484-4DA0-BBA5-7D4312EDFF9A}"/>
              </a:ext>
            </a:extLst>
          </p:cNvPr>
          <p:cNvSpPr>
            <a:spLocks noGrp="1"/>
          </p:cNvSpPr>
          <p:nvPr>
            <p:ph type="ctrTitle"/>
          </p:nvPr>
        </p:nvSpPr>
        <p:spPr>
          <a:xfrm>
            <a:off x="4499429" y="1600199"/>
            <a:ext cx="6720113" cy="1909763"/>
          </a:xfrm>
        </p:spPr>
        <p:txBody>
          <a:bodyPr anchor="b"/>
          <a:lstStyle>
            <a:lvl1pPr algn="l">
              <a:defRPr sz="4000" baseline="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8836C9-22B0-4BD2-AC6A-C28B5CC29895}"/>
              </a:ext>
            </a:extLst>
          </p:cNvPr>
          <p:cNvSpPr>
            <a:spLocks noGrp="1"/>
          </p:cNvSpPr>
          <p:nvPr>
            <p:ph type="subTitle" idx="1"/>
          </p:nvPr>
        </p:nvSpPr>
        <p:spPr>
          <a:xfrm>
            <a:off x="4499429" y="3765325"/>
            <a:ext cx="6720114" cy="1492476"/>
          </a:xfrm>
          <a:solidFill>
            <a:schemeClr val="bg1"/>
          </a:solidFill>
        </p:spPr>
        <p:txBody>
          <a:bodyPr/>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28CEF60B-79D1-4432-9CC0-A9BA8E9EEB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25" y="501648"/>
            <a:ext cx="5336978" cy="5202465"/>
          </a:xfrm>
          <a:prstGeom prst="rect">
            <a:avLst/>
          </a:prstGeom>
        </p:spPr>
      </p:pic>
      <p:sp>
        <p:nvSpPr>
          <p:cNvPr id="7" name="Rectangle 6" descr="Logo: Kirklees Health and Care Partnership">
            <a:extLst>
              <a:ext uri="{FF2B5EF4-FFF2-40B4-BE49-F238E27FC236}">
                <a16:creationId xmlns:a16="http://schemas.microsoft.com/office/drawing/2014/main" id="{CF1646CC-98FC-45AA-BA62-32C1E31B0260}"/>
              </a:ext>
            </a:extLst>
          </p:cNvPr>
          <p:cNvSpPr>
            <a:spLocks noChangeAspect="1"/>
          </p:cNvSpPr>
          <p:nvPr/>
        </p:nvSpPr>
        <p:spPr>
          <a:xfrm>
            <a:off x="10080000" y="360000"/>
            <a:ext cx="1698436" cy="936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811A4AC-5796-486A-AB85-3B1E27E3E99A}"/>
              </a:ext>
            </a:extLst>
          </p:cNvPr>
          <p:cNvSpPr txBox="1"/>
          <p:nvPr/>
        </p:nvSpPr>
        <p:spPr>
          <a:xfrm>
            <a:off x="406400" y="5832000"/>
            <a:ext cx="3309257" cy="523220"/>
          </a:xfrm>
          <a:prstGeom prst="rect">
            <a:avLst/>
          </a:prstGeom>
          <a:noFill/>
        </p:spPr>
        <p:txBody>
          <a:bodyPr wrap="square" lIns="72000" rtlCol="0">
            <a:spAutoFit/>
          </a:bodyPr>
          <a:lstStyle/>
          <a:p>
            <a:r>
              <a:rPr lang="en-GB" sz="1400" b="0" dirty="0">
                <a:latin typeface="Arial" panose="020B0604020202020204" pitchFamily="34" charset="0"/>
                <a:cs typeface="Arial" panose="020B0604020202020204" pitchFamily="34" charset="0"/>
              </a:rPr>
              <a:t>Proud to be part of West Yorkshire Health and Care </a:t>
            </a:r>
            <a:r>
              <a:rPr lang="en-GB" sz="1400" b="0" baseline="0" dirty="0">
                <a:latin typeface="Arial" panose="020B0604020202020204" pitchFamily="34" charset="0"/>
                <a:cs typeface="Arial" panose="020B0604020202020204" pitchFamily="34" charset="0"/>
              </a:rPr>
              <a:t>Partnership</a:t>
            </a:r>
          </a:p>
        </p:txBody>
      </p:sp>
    </p:spTree>
    <p:extLst>
      <p:ext uri="{BB962C8B-B14F-4D97-AF65-F5344CB8AC3E}">
        <p14:creationId xmlns:p14="http://schemas.microsoft.com/office/powerpoint/2010/main" val="232416492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Kirklees HCP,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5E87-9484-4DA0-BBA5-7D4312EDFF9A}"/>
              </a:ext>
            </a:extLst>
          </p:cNvPr>
          <p:cNvSpPr>
            <a:spLocks noGrp="1"/>
          </p:cNvSpPr>
          <p:nvPr>
            <p:ph type="ctrTitle"/>
          </p:nvPr>
        </p:nvSpPr>
        <p:spPr>
          <a:xfrm>
            <a:off x="4499429" y="1600199"/>
            <a:ext cx="6720113" cy="1909763"/>
          </a:xfrm>
        </p:spPr>
        <p:txBody>
          <a:bodyPr anchor="b"/>
          <a:lstStyle>
            <a:lvl1pPr algn="l">
              <a:defRPr sz="4000" baseline="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8836C9-22B0-4BD2-AC6A-C28B5CC29895}"/>
              </a:ext>
            </a:extLst>
          </p:cNvPr>
          <p:cNvSpPr>
            <a:spLocks noGrp="1"/>
          </p:cNvSpPr>
          <p:nvPr>
            <p:ph type="subTitle" idx="1"/>
          </p:nvPr>
        </p:nvSpPr>
        <p:spPr>
          <a:xfrm>
            <a:off x="4499429" y="3765325"/>
            <a:ext cx="6720114" cy="1492476"/>
          </a:xfrm>
          <a:solidFill>
            <a:schemeClr val="bg1"/>
          </a:solidFill>
        </p:spPr>
        <p:txBody>
          <a:bodyPr/>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28CEF60B-79D1-4432-9CC0-A9BA8E9EEB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25" y="501648"/>
            <a:ext cx="5336978" cy="5202465"/>
          </a:xfrm>
          <a:prstGeom prst="rect">
            <a:avLst/>
          </a:prstGeom>
        </p:spPr>
      </p:pic>
      <p:sp>
        <p:nvSpPr>
          <p:cNvPr id="7" name="Rectangle 6" descr="Logo: Kirklees Health and Care Partnership">
            <a:extLst>
              <a:ext uri="{FF2B5EF4-FFF2-40B4-BE49-F238E27FC236}">
                <a16:creationId xmlns:a16="http://schemas.microsoft.com/office/drawing/2014/main" id="{CF1646CC-98FC-45AA-BA62-32C1E31B0260}"/>
              </a:ext>
            </a:extLst>
          </p:cNvPr>
          <p:cNvSpPr>
            <a:spLocks noChangeAspect="1"/>
          </p:cNvSpPr>
          <p:nvPr/>
        </p:nvSpPr>
        <p:spPr>
          <a:xfrm>
            <a:off x="10080000" y="360000"/>
            <a:ext cx="1698436" cy="936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811A4AC-5796-486A-AB85-3B1E27E3E99A}"/>
              </a:ext>
            </a:extLst>
          </p:cNvPr>
          <p:cNvSpPr txBox="1"/>
          <p:nvPr/>
        </p:nvSpPr>
        <p:spPr>
          <a:xfrm>
            <a:off x="406401" y="5834743"/>
            <a:ext cx="2960914" cy="523220"/>
          </a:xfrm>
          <a:prstGeom prst="rect">
            <a:avLst/>
          </a:prstGeom>
          <a:noFill/>
        </p:spPr>
        <p:txBody>
          <a:bodyPr wrap="square" lIns="72000" rtlCol="0">
            <a:spAutoFit/>
          </a:bodyPr>
          <a:lstStyle/>
          <a:p>
            <a:r>
              <a:rPr lang="en-GB" sz="1400" b="0" baseline="0" dirty="0">
                <a:solidFill>
                  <a:schemeClr val="bg2"/>
                </a:solidFill>
                <a:latin typeface="Arial" panose="020B0604020202020204" pitchFamily="34" charset="0"/>
                <a:cs typeface="Arial" panose="020B0604020202020204" pitchFamily="34" charset="0"/>
              </a:rPr>
              <a:t>Proud</a:t>
            </a:r>
            <a:r>
              <a:rPr lang="en-GB" sz="1400" b="0" dirty="0">
                <a:solidFill>
                  <a:schemeClr val="bg2"/>
                </a:solidFill>
                <a:latin typeface="Arial" panose="020B0604020202020204" pitchFamily="34" charset="0"/>
                <a:cs typeface="Arial" panose="020B0604020202020204" pitchFamily="34" charset="0"/>
              </a:rPr>
              <a:t> to be part of West Yorkshire Health and Care Partnership</a:t>
            </a:r>
          </a:p>
        </p:txBody>
      </p:sp>
    </p:spTree>
    <p:extLst>
      <p:ext uri="{BB962C8B-B14F-4D97-AF65-F5344CB8AC3E}">
        <p14:creationId xmlns:p14="http://schemas.microsoft.com/office/powerpoint/2010/main" val="10987834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16200000">
            <a:off x="10797543" y="998538"/>
            <a:ext cx="1904999" cy="365125"/>
          </a:xfrm>
          <a:prstGeom prst="rect">
            <a:avLst/>
          </a:prstGeom>
        </p:spPr>
        <p:txBody>
          <a:bodyPr vert="horz" lIns="91440" tIns="45720" rIns="91440" bIns="45720" rtlCol="0" anchor="ctr"/>
          <a:lstStyle>
            <a:lvl1pPr algn="r">
              <a:defRPr sz="1051" b="0">
                <a:solidFill>
                  <a:schemeClr val="tx2">
                    <a:lumMod val="20000"/>
                    <a:lumOff val="80000"/>
                  </a:schemeClr>
                </a:solidFill>
              </a:defRPr>
            </a:lvl1pPr>
          </a:lstStyle>
          <a:p>
            <a:fld id="{0E59FD0C-5451-4CA0-86AF-E70AE3279989}" type="datetimeFigureOut">
              <a:rPr lang="en-US" dirty="0"/>
              <a:t>7/31/24</a:t>
            </a:fld>
            <a:endParaRPr lang="en-US" dirty="0"/>
          </a:p>
        </p:txBody>
      </p:sp>
      <p:sp>
        <p:nvSpPr>
          <p:cNvPr id="5" name="Footer Placeholder 4"/>
          <p:cNvSpPr>
            <a:spLocks noGrp="1"/>
          </p:cNvSpPr>
          <p:nvPr>
            <p:ph type="ftr" sz="quarter" idx="3"/>
          </p:nvPr>
        </p:nvSpPr>
        <p:spPr>
          <a:xfrm rot="16200000">
            <a:off x="9959341" y="4046538"/>
            <a:ext cx="3581400" cy="365125"/>
          </a:xfrm>
          <a:prstGeom prst="rect">
            <a:avLst/>
          </a:prstGeom>
        </p:spPr>
        <p:txBody>
          <a:bodyPr vert="horz" lIns="91440" tIns="45720" rIns="91440" bIns="45720" rtlCol="0" anchor="ctr"/>
          <a:lstStyle>
            <a:lvl1pPr algn="l">
              <a:defRPr sz="1051">
                <a:solidFill>
                  <a:schemeClr val="tx2">
                    <a:lumMod val="20000"/>
                    <a:lumOff val="80000"/>
                  </a:schemeClr>
                </a:solidFill>
              </a:defRPr>
            </a:lvl1pPr>
          </a:lstStyle>
          <a:p>
            <a:endParaRPr lang="en-US" dirty="0"/>
          </a:p>
        </p:txBody>
      </p:sp>
    </p:spTree>
    <p:extLst>
      <p:ext uri="{BB962C8B-B14F-4D97-AF65-F5344CB8AC3E}">
        <p14:creationId xmlns:p14="http://schemas.microsoft.com/office/powerpoint/2010/main" val="59863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377" rtl="0" eaLnBrk="1" latinLnBrk="0" hangingPunct="1">
        <a:lnSpc>
          <a:spcPct val="90000"/>
        </a:lnSpc>
        <a:spcBef>
          <a:spcPct val="0"/>
        </a:spcBef>
        <a:buNone/>
        <a:defRPr sz="4400" kern="1200" spc="-51" baseline="0">
          <a:solidFill>
            <a:srgbClr val="008375"/>
          </a:solidFill>
          <a:latin typeface="Gill Sans MT" panose="020B0502020104020203" pitchFamily="34" charset="0"/>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rgbClr val="231D45"/>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rgbClr val="231D45"/>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B802B-1574-418F-8D43-4676A2C43215}"/>
              </a:ext>
            </a:extLst>
          </p:cNvPr>
          <p:cNvSpPr>
            <a:spLocks noGrp="1"/>
          </p:cNvSpPr>
          <p:nvPr>
            <p:ph type="title"/>
          </p:nvPr>
        </p:nvSpPr>
        <p:spPr>
          <a:xfrm>
            <a:off x="1074056" y="365125"/>
            <a:ext cx="10279744"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D3DE4EC-6CBF-4221-8B14-FC77B92F80BF}"/>
              </a:ext>
            </a:extLst>
          </p:cNvPr>
          <p:cNvSpPr>
            <a:spLocks noGrp="1"/>
          </p:cNvSpPr>
          <p:nvPr>
            <p:ph type="body" idx="1"/>
          </p:nvPr>
        </p:nvSpPr>
        <p:spPr>
          <a:xfrm>
            <a:off x="1074056" y="1825625"/>
            <a:ext cx="10279743" cy="39075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0392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xStyles>
    <p:titleStyle>
      <a:lvl1pPr algn="l" defTabSz="914400" rtl="0" eaLnBrk="1" latinLnBrk="0" hangingPunct="1">
        <a:lnSpc>
          <a:spcPct val="90000"/>
        </a:lnSpc>
        <a:spcBef>
          <a:spcPct val="0"/>
        </a:spcBef>
        <a:buNone/>
        <a:defRPr sz="350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4UnNp4xgWvc?list=PLpBz4Pst_EnfhJWOMd83sNnxeF0rKgIFG" TargetMode="Externa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vimeo.com/cotswoldtv/review/730634136/f27adae2a0"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hyperlink" Target="mailto:Katy.Stockdale@yorkshiresport.org"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4F759-78AC-4CEB-854E-B3A1084FEDF7}"/>
              </a:ext>
            </a:extLst>
          </p:cNvPr>
          <p:cNvSpPr>
            <a:spLocks noGrp="1"/>
          </p:cNvSpPr>
          <p:nvPr>
            <p:ph type="ctrTitle"/>
          </p:nvPr>
        </p:nvSpPr>
        <p:spPr>
          <a:xfrm>
            <a:off x="2232435" y="1049821"/>
            <a:ext cx="9418320" cy="2205318"/>
          </a:xfrm>
        </p:spPr>
        <p:txBody>
          <a:bodyPr/>
          <a:lstStyle/>
          <a:p>
            <a:r>
              <a:rPr lang="en-GB" dirty="0"/>
              <a:t>Welcome </a:t>
            </a:r>
          </a:p>
        </p:txBody>
      </p:sp>
      <p:sp>
        <p:nvSpPr>
          <p:cNvPr id="5" name="Subtitle 4">
            <a:extLst>
              <a:ext uri="{FF2B5EF4-FFF2-40B4-BE49-F238E27FC236}">
                <a16:creationId xmlns:a16="http://schemas.microsoft.com/office/drawing/2014/main" id="{350CFB32-792C-4300-B4A7-9F24B71BE828}"/>
              </a:ext>
            </a:extLst>
          </p:cNvPr>
          <p:cNvSpPr>
            <a:spLocks noGrp="1"/>
          </p:cNvSpPr>
          <p:nvPr>
            <p:ph type="subTitle" idx="1"/>
          </p:nvPr>
        </p:nvSpPr>
        <p:spPr>
          <a:xfrm>
            <a:off x="2306841" y="3531162"/>
            <a:ext cx="9418320" cy="1691640"/>
          </a:xfrm>
        </p:spPr>
        <p:txBody>
          <a:bodyPr>
            <a:noAutofit/>
          </a:bodyPr>
          <a:lstStyle/>
          <a:p>
            <a:r>
              <a:rPr lang="en-GB" sz="4400" dirty="0"/>
              <a:t>Training for Health and Care:</a:t>
            </a:r>
          </a:p>
          <a:p>
            <a:r>
              <a:rPr lang="en-GB" sz="4400" dirty="0"/>
              <a:t>Helping People To Move More. </a:t>
            </a:r>
          </a:p>
        </p:txBody>
      </p:sp>
    </p:spTree>
    <p:extLst>
      <p:ext uri="{BB962C8B-B14F-4D97-AF65-F5344CB8AC3E}">
        <p14:creationId xmlns:p14="http://schemas.microsoft.com/office/powerpoint/2010/main" val="136292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D12C1-0E64-41DC-9205-46E3CF7A1393}"/>
              </a:ext>
            </a:extLst>
          </p:cNvPr>
          <p:cNvSpPr>
            <a:spLocks noGrp="1"/>
          </p:cNvSpPr>
          <p:nvPr>
            <p:ph type="title"/>
          </p:nvPr>
        </p:nvSpPr>
        <p:spPr>
          <a:xfrm>
            <a:off x="545635" y="1721322"/>
            <a:ext cx="9692640" cy="790920"/>
          </a:xfrm>
        </p:spPr>
        <p:txBody>
          <a:bodyPr>
            <a:noAutofit/>
          </a:bodyPr>
          <a:lstStyle/>
          <a:p>
            <a:r>
              <a:rPr lang="en-GB" sz="3200" dirty="0"/>
              <a:t>2. What frequency are the UK recommendations on strength training per week? </a:t>
            </a:r>
          </a:p>
        </p:txBody>
      </p:sp>
      <p:sp>
        <p:nvSpPr>
          <p:cNvPr id="6" name="TextBox 5">
            <a:extLst>
              <a:ext uri="{FF2B5EF4-FFF2-40B4-BE49-F238E27FC236}">
                <a16:creationId xmlns:a16="http://schemas.microsoft.com/office/drawing/2014/main" id="{1EDB5823-9E07-4843-B49B-D356A6E516CA}"/>
              </a:ext>
            </a:extLst>
          </p:cNvPr>
          <p:cNvSpPr txBox="1"/>
          <p:nvPr/>
        </p:nvSpPr>
        <p:spPr>
          <a:xfrm>
            <a:off x="650449" y="3079194"/>
            <a:ext cx="2856322" cy="400110"/>
          </a:xfrm>
          <a:prstGeom prst="rect">
            <a:avLst/>
          </a:prstGeom>
          <a:noFill/>
        </p:spPr>
        <p:txBody>
          <a:bodyPr wrap="square" rtlCol="0">
            <a:spAutoFit/>
          </a:bodyPr>
          <a:lstStyle/>
          <a:p>
            <a:r>
              <a:rPr lang="en-GB" sz="2000" dirty="0"/>
              <a:t>A. 5 times 60 minutes </a:t>
            </a:r>
          </a:p>
        </p:txBody>
      </p:sp>
      <p:sp>
        <p:nvSpPr>
          <p:cNvPr id="7" name="TextBox 6">
            <a:extLst>
              <a:ext uri="{FF2B5EF4-FFF2-40B4-BE49-F238E27FC236}">
                <a16:creationId xmlns:a16="http://schemas.microsoft.com/office/drawing/2014/main" id="{ADCCF05E-1C60-40D9-B777-3938F114A924}"/>
              </a:ext>
            </a:extLst>
          </p:cNvPr>
          <p:cNvSpPr txBox="1"/>
          <p:nvPr/>
        </p:nvSpPr>
        <p:spPr>
          <a:xfrm>
            <a:off x="700680" y="3715394"/>
            <a:ext cx="3342402" cy="400110"/>
          </a:xfrm>
          <a:prstGeom prst="rect">
            <a:avLst/>
          </a:prstGeom>
          <a:noFill/>
        </p:spPr>
        <p:txBody>
          <a:bodyPr wrap="square" rtlCol="0">
            <a:spAutoFit/>
          </a:bodyPr>
          <a:lstStyle/>
          <a:p>
            <a:r>
              <a:rPr lang="en-GB" sz="2000" dirty="0"/>
              <a:t>B. 2 times 30 minutes </a:t>
            </a:r>
          </a:p>
        </p:txBody>
      </p:sp>
      <p:sp>
        <p:nvSpPr>
          <p:cNvPr id="8" name="TextBox 7">
            <a:extLst>
              <a:ext uri="{FF2B5EF4-FFF2-40B4-BE49-F238E27FC236}">
                <a16:creationId xmlns:a16="http://schemas.microsoft.com/office/drawing/2014/main" id="{12C0A055-A8DA-4F2F-9433-E2486B181964}"/>
              </a:ext>
            </a:extLst>
          </p:cNvPr>
          <p:cNvSpPr txBox="1"/>
          <p:nvPr/>
        </p:nvSpPr>
        <p:spPr>
          <a:xfrm>
            <a:off x="650448" y="4345758"/>
            <a:ext cx="3034045" cy="400110"/>
          </a:xfrm>
          <a:prstGeom prst="rect">
            <a:avLst/>
          </a:prstGeom>
          <a:noFill/>
        </p:spPr>
        <p:txBody>
          <a:bodyPr wrap="square" rtlCol="0">
            <a:spAutoFit/>
          </a:bodyPr>
          <a:lstStyle/>
          <a:p>
            <a:r>
              <a:rPr lang="en-GB" sz="2000" dirty="0"/>
              <a:t>C. 3 times 25 minutes </a:t>
            </a:r>
          </a:p>
        </p:txBody>
      </p:sp>
      <p:sp>
        <p:nvSpPr>
          <p:cNvPr id="9" name="TextBox 8">
            <a:extLst>
              <a:ext uri="{FF2B5EF4-FFF2-40B4-BE49-F238E27FC236}">
                <a16:creationId xmlns:a16="http://schemas.microsoft.com/office/drawing/2014/main" id="{26EE19CB-2DB8-4D13-9C0C-8CE85D48C317}"/>
              </a:ext>
            </a:extLst>
          </p:cNvPr>
          <p:cNvSpPr txBox="1"/>
          <p:nvPr/>
        </p:nvSpPr>
        <p:spPr>
          <a:xfrm>
            <a:off x="650449" y="4883085"/>
            <a:ext cx="2856321" cy="400110"/>
          </a:xfrm>
          <a:prstGeom prst="rect">
            <a:avLst/>
          </a:prstGeom>
          <a:solidFill>
            <a:schemeClr val="bg1"/>
          </a:solidFill>
        </p:spPr>
        <p:txBody>
          <a:bodyPr wrap="square" rtlCol="0">
            <a:spAutoFit/>
          </a:bodyPr>
          <a:lstStyle/>
          <a:p>
            <a:r>
              <a:rPr lang="en-GB" sz="2000" dirty="0"/>
              <a:t>D. 5 times 30 minutes </a:t>
            </a:r>
          </a:p>
        </p:txBody>
      </p:sp>
      <p:sp>
        <p:nvSpPr>
          <p:cNvPr id="10" name="TextBox 9">
            <a:extLst>
              <a:ext uri="{FF2B5EF4-FFF2-40B4-BE49-F238E27FC236}">
                <a16:creationId xmlns:a16="http://schemas.microsoft.com/office/drawing/2014/main" id="{98FE9D02-BB2A-4152-88D8-A82F8AAE53CE}"/>
              </a:ext>
            </a:extLst>
          </p:cNvPr>
          <p:cNvSpPr txBox="1"/>
          <p:nvPr/>
        </p:nvSpPr>
        <p:spPr>
          <a:xfrm>
            <a:off x="732784" y="3134913"/>
            <a:ext cx="2773987" cy="378758"/>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4B5E89D4-3958-4F07-A606-91639EDBB510}"/>
              </a:ext>
            </a:extLst>
          </p:cNvPr>
          <p:cNvSpPr txBox="1"/>
          <p:nvPr/>
        </p:nvSpPr>
        <p:spPr>
          <a:xfrm>
            <a:off x="732783" y="4427541"/>
            <a:ext cx="2773987" cy="378758"/>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E41F5C33-D5D2-401E-AD68-5D9910099014}"/>
              </a:ext>
            </a:extLst>
          </p:cNvPr>
          <p:cNvSpPr txBox="1"/>
          <p:nvPr/>
        </p:nvSpPr>
        <p:spPr>
          <a:xfrm>
            <a:off x="772998" y="3785878"/>
            <a:ext cx="2611224" cy="378758"/>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3EAA09D5-E940-438A-AABC-C99E21C3A1DB}"/>
              </a:ext>
            </a:extLst>
          </p:cNvPr>
          <p:cNvSpPr txBox="1"/>
          <p:nvPr/>
        </p:nvSpPr>
        <p:spPr>
          <a:xfrm>
            <a:off x="402844" y="4827651"/>
            <a:ext cx="3103926" cy="648762"/>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9463691F-F684-4545-A20B-2CE611484C0B}"/>
              </a:ext>
            </a:extLst>
          </p:cNvPr>
          <p:cNvSpPr txBox="1"/>
          <p:nvPr/>
        </p:nvSpPr>
        <p:spPr>
          <a:xfrm>
            <a:off x="6096000" y="3457952"/>
            <a:ext cx="4326903" cy="646331"/>
          </a:xfrm>
          <a:prstGeom prst="rect">
            <a:avLst/>
          </a:prstGeom>
          <a:solidFill>
            <a:srgbClr val="92D050"/>
          </a:solidFill>
        </p:spPr>
        <p:txBody>
          <a:bodyPr wrap="square" rtlCol="0">
            <a:spAutoFit/>
          </a:bodyPr>
          <a:lstStyle/>
          <a:p>
            <a:r>
              <a:rPr lang="en-GB" sz="3600" dirty="0"/>
              <a:t>2 times 30 minutes </a:t>
            </a:r>
          </a:p>
        </p:txBody>
      </p:sp>
      <p:sp>
        <p:nvSpPr>
          <p:cNvPr id="15" name="TextBox 14">
            <a:extLst>
              <a:ext uri="{FF2B5EF4-FFF2-40B4-BE49-F238E27FC236}">
                <a16:creationId xmlns:a16="http://schemas.microsoft.com/office/drawing/2014/main" id="{1D3F73D1-DC04-4A80-A9D4-27DDF9FAD17D}"/>
              </a:ext>
            </a:extLst>
          </p:cNvPr>
          <p:cNvSpPr txBox="1"/>
          <p:nvPr/>
        </p:nvSpPr>
        <p:spPr>
          <a:xfrm>
            <a:off x="5982786" y="3012313"/>
            <a:ext cx="4798243" cy="123934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1169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68AB-E848-4D60-97AB-05ABD26B7DC4}"/>
              </a:ext>
            </a:extLst>
          </p:cNvPr>
          <p:cNvSpPr>
            <a:spLocks noGrp="1"/>
          </p:cNvSpPr>
          <p:nvPr>
            <p:ph type="title"/>
          </p:nvPr>
        </p:nvSpPr>
        <p:spPr>
          <a:xfrm>
            <a:off x="357375" y="1763873"/>
            <a:ext cx="9692640" cy="790920"/>
          </a:xfrm>
        </p:spPr>
        <p:txBody>
          <a:bodyPr>
            <a:noAutofit/>
          </a:bodyPr>
          <a:lstStyle/>
          <a:p>
            <a:r>
              <a:rPr lang="en-GB" sz="3600" dirty="0"/>
              <a:t>3. What is the average time the UK population per day sit down? </a:t>
            </a:r>
          </a:p>
        </p:txBody>
      </p:sp>
      <p:sp>
        <p:nvSpPr>
          <p:cNvPr id="4" name="TextBox 3">
            <a:extLst>
              <a:ext uri="{FF2B5EF4-FFF2-40B4-BE49-F238E27FC236}">
                <a16:creationId xmlns:a16="http://schemas.microsoft.com/office/drawing/2014/main" id="{75E3E26E-1DB4-427F-BE89-5219F11BDB62}"/>
              </a:ext>
            </a:extLst>
          </p:cNvPr>
          <p:cNvSpPr txBox="1"/>
          <p:nvPr/>
        </p:nvSpPr>
        <p:spPr>
          <a:xfrm>
            <a:off x="434098" y="2874004"/>
            <a:ext cx="3092823" cy="861774"/>
          </a:xfrm>
          <a:prstGeom prst="rect">
            <a:avLst/>
          </a:prstGeom>
          <a:noFill/>
        </p:spPr>
        <p:txBody>
          <a:bodyPr wrap="square" rtlCol="0">
            <a:spAutoFit/>
          </a:bodyPr>
          <a:lstStyle/>
          <a:p>
            <a:pPr marL="342900" indent="-342900">
              <a:buAutoNum type="alphaUcPeriod"/>
            </a:pPr>
            <a:r>
              <a:rPr lang="en-GB" sz="3200" dirty="0"/>
              <a:t>5 hours </a:t>
            </a:r>
          </a:p>
          <a:p>
            <a:pPr marL="342900" indent="-342900">
              <a:buAutoNum type="alphaUcPeriod"/>
            </a:pPr>
            <a:endParaRPr lang="en-GB" dirty="0"/>
          </a:p>
        </p:txBody>
      </p:sp>
      <p:sp>
        <p:nvSpPr>
          <p:cNvPr id="5" name="TextBox 4">
            <a:extLst>
              <a:ext uri="{FF2B5EF4-FFF2-40B4-BE49-F238E27FC236}">
                <a16:creationId xmlns:a16="http://schemas.microsoft.com/office/drawing/2014/main" id="{B506F681-0504-45DA-83D5-B6C02C605DC4}"/>
              </a:ext>
            </a:extLst>
          </p:cNvPr>
          <p:cNvSpPr txBox="1"/>
          <p:nvPr/>
        </p:nvSpPr>
        <p:spPr>
          <a:xfrm flipH="1">
            <a:off x="434788" y="3574777"/>
            <a:ext cx="2674057" cy="584775"/>
          </a:xfrm>
          <a:prstGeom prst="rect">
            <a:avLst/>
          </a:prstGeom>
          <a:noFill/>
        </p:spPr>
        <p:txBody>
          <a:bodyPr wrap="square" rtlCol="0">
            <a:spAutoFit/>
          </a:bodyPr>
          <a:lstStyle/>
          <a:p>
            <a:r>
              <a:rPr lang="en-GB" sz="3200" dirty="0"/>
              <a:t>B. 9.5 hours </a:t>
            </a:r>
          </a:p>
        </p:txBody>
      </p:sp>
      <p:sp>
        <p:nvSpPr>
          <p:cNvPr id="6" name="TextBox 5">
            <a:extLst>
              <a:ext uri="{FF2B5EF4-FFF2-40B4-BE49-F238E27FC236}">
                <a16:creationId xmlns:a16="http://schemas.microsoft.com/office/drawing/2014/main" id="{83424152-FD24-46C7-B2BA-CC20C9B0DD48}"/>
              </a:ext>
            </a:extLst>
          </p:cNvPr>
          <p:cNvSpPr txBox="1"/>
          <p:nvPr/>
        </p:nvSpPr>
        <p:spPr>
          <a:xfrm>
            <a:off x="434788" y="4214795"/>
            <a:ext cx="3028116" cy="584775"/>
          </a:xfrm>
          <a:prstGeom prst="rect">
            <a:avLst/>
          </a:prstGeom>
          <a:noFill/>
        </p:spPr>
        <p:txBody>
          <a:bodyPr wrap="square" rtlCol="0">
            <a:spAutoFit/>
          </a:bodyPr>
          <a:lstStyle/>
          <a:p>
            <a:r>
              <a:rPr lang="en-GB" sz="3200" dirty="0"/>
              <a:t>C. 11.5 hours </a:t>
            </a:r>
          </a:p>
        </p:txBody>
      </p:sp>
      <p:sp>
        <p:nvSpPr>
          <p:cNvPr id="7" name="TextBox 6">
            <a:extLst>
              <a:ext uri="{FF2B5EF4-FFF2-40B4-BE49-F238E27FC236}">
                <a16:creationId xmlns:a16="http://schemas.microsoft.com/office/drawing/2014/main" id="{CD1044AD-0695-4E97-83CC-A232C22A0758}"/>
              </a:ext>
            </a:extLst>
          </p:cNvPr>
          <p:cNvSpPr txBox="1"/>
          <p:nvPr/>
        </p:nvSpPr>
        <p:spPr>
          <a:xfrm>
            <a:off x="434788" y="4908159"/>
            <a:ext cx="2534438" cy="584775"/>
          </a:xfrm>
          <a:prstGeom prst="rect">
            <a:avLst/>
          </a:prstGeom>
          <a:noFill/>
        </p:spPr>
        <p:txBody>
          <a:bodyPr wrap="square" rtlCol="0">
            <a:spAutoFit/>
          </a:bodyPr>
          <a:lstStyle/>
          <a:p>
            <a:r>
              <a:rPr lang="en-GB" sz="3200" dirty="0"/>
              <a:t>D. 7 hours </a:t>
            </a:r>
          </a:p>
        </p:txBody>
      </p:sp>
      <p:sp>
        <p:nvSpPr>
          <p:cNvPr id="8" name="TextBox 7">
            <a:extLst>
              <a:ext uri="{FF2B5EF4-FFF2-40B4-BE49-F238E27FC236}">
                <a16:creationId xmlns:a16="http://schemas.microsoft.com/office/drawing/2014/main" id="{54492ABC-4733-472A-9A38-F99AA702D15B}"/>
              </a:ext>
            </a:extLst>
          </p:cNvPr>
          <p:cNvSpPr txBox="1"/>
          <p:nvPr/>
        </p:nvSpPr>
        <p:spPr>
          <a:xfrm>
            <a:off x="409232" y="3015257"/>
            <a:ext cx="2205317" cy="387261"/>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A5C29C3A-0A2D-45DF-AD36-255F54933432}"/>
              </a:ext>
            </a:extLst>
          </p:cNvPr>
          <p:cNvSpPr txBox="1"/>
          <p:nvPr/>
        </p:nvSpPr>
        <p:spPr>
          <a:xfrm>
            <a:off x="520906" y="3678316"/>
            <a:ext cx="2365729" cy="369332"/>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008DDDCC-6B01-462D-B36C-C3185AE38372}"/>
              </a:ext>
            </a:extLst>
          </p:cNvPr>
          <p:cNvSpPr txBox="1"/>
          <p:nvPr/>
        </p:nvSpPr>
        <p:spPr>
          <a:xfrm>
            <a:off x="520906" y="4353114"/>
            <a:ext cx="2569055" cy="33383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53A39D7E-4FD1-43B3-B026-E8B19952B446}"/>
              </a:ext>
            </a:extLst>
          </p:cNvPr>
          <p:cNvSpPr txBox="1"/>
          <p:nvPr/>
        </p:nvSpPr>
        <p:spPr>
          <a:xfrm>
            <a:off x="402031" y="4981853"/>
            <a:ext cx="2335307" cy="437385"/>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A8F1ABD5-983D-4828-A919-90E84AA2F6DF}"/>
              </a:ext>
            </a:extLst>
          </p:cNvPr>
          <p:cNvSpPr txBox="1"/>
          <p:nvPr/>
        </p:nvSpPr>
        <p:spPr>
          <a:xfrm>
            <a:off x="6603460" y="2840468"/>
            <a:ext cx="3783106" cy="1815882"/>
          </a:xfrm>
          <a:prstGeom prst="rect">
            <a:avLst/>
          </a:prstGeom>
          <a:solidFill>
            <a:srgbClr val="92D050"/>
          </a:solidFill>
        </p:spPr>
        <p:txBody>
          <a:bodyPr wrap="square" rtlCol="0">
            <a:spAutoFit/>
          </a:bodyPr>
          <a:lstStyle/>
          <a:p>
            <a:r>
              <a:rPr lang="en-GB" sz="2800" dirty="0"/>
              <a:t>B. 9.5 hours </a:t>
            </a:r>
          </a:p>
          <a:p>
            <a:endParaRPr lang="en-GB" sz="2800" dirty="0"/>
          </a:p>
          <a:p>
            <a:r>
              <a:rPr lang="en-GB" sz="2800" dirty="0"/>
              <a:t>The same as a long haul flight! </a:t>
            </a:r>
          </a:p>
        </p:txBody>
      </p:sp>
      <p:sp>
        <p:nvSpPr>
          <p:cNvPr id="14" name="TextBox 13">
            <a:extLst>
              <a:ext uri="{FF2B5EF4-FFF2-40B4-BE49-F238E27FC236}">
                <a16:creationId xmlns:a16="http://schemas.microsoft.com/office/drawing/2014/main" id="{94B99063-1A09-43B8-8A83-2E9888FB6411}"/>
              </a:ext>
            </a:extLst>
          </p:cNvPr>
          <p:cNvSpPr txBox="1"/>
          <p:nvPr/>
        </p:nvSpPr>
        <p:spPr>
          <a:xfrm>
            <a:off x="6521507" y="2681135"/>
            <a:ext cx="4150659" cy="210928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9331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7F44-C804-46D5-95C7-252D7E99BCC4}"/>
              </a:ext>
            </a:extLst>
          </p:cNvPr>
          <p:cNvSpPr>
            <a:spLocks noGrp="1"/>
          </p:cNvSpPr>
          <p:nvPr>
            <p:ph type="title"/>
          </p:nvPr>
        </p:nvSpPr>
        <p:spPr>
          <a:xfrm>
            <a:off x="751823" y="1593543"/>
            <a:ext cx="9692640" cy="790920"/>
          </a:xfrm>
        </p:spPr>
        <p:txBody>
          <a:bodyPr>
            <a:normAutofit fontScale="90000"/>
          </a:bodyPr>
          <a:lstStyle/>
          <a:p>
            <a:r>
              <a:rPr lang="en-GB" sz="3200" dirty="0"/>
              <a:t>4. People who don’t regularly exercise lose what % of muscle strength by age 65? </a:t>
            </a:r>
          </a:p>
        </p:txBody>
      </p:sp>
      <p:sp>
        <p:nvSpPr>
          <p:cNvPr id="3" name="TextBox 2">
            <a:extLst>
              <a:ext uri="{FF2B5EF4-FFF2-40B4-BE49-F238E27FC236}">
                <a16:creationId xmlns:a16="http://schemas.microsoft.com/office/drawing/2014/main" id="{50449A0B-B5D1-490D-8D4B-11054898ED97}"/>
              </a:ext>
            </a:extLst>
          </p:cNvPr>
          <p:cNvSpPr txBox="1"/>
          <p:nvPr/>
        </p:nvSpPr>
        <p:spPr>
          <a:xfrm>
            <a:off x="815788" y="2707341"/>
            <a:ext cx="2635624" cy="584775"/>
          </a:xfrm>
          <a:prstGeom prst="rect">
            <a:avLst/>
          </a:prstGeom>
          <a:noFill/>
        </p:spPr>
        <p:txBody>
          <a:bodyPr wrap="square" rtlCol="0">
            <a:spAutoFit/>
          </a:bodyPr>
          <a:lstStyle/>
          <a:p>
            <a:r>
              <a:rPr lang="en-GB" sz="3200" dirty="0"/>
              <a:t>A. 40% </a:t>
            </a:r>
          </a:p>
        </p:txBody>
      </p:sp>
      <p:sp>
        <p:nvSpPr>
          <p:cNvPr id="4" name="TextBox 3">
            <a:extLst>
              <a:ext uri="{FF2B5EF4-FFF2-40B4-BE49-F238E27FC236}">
                <a16:creationId xmlns:a16="http://schemas.microsoft.com/office/drawing/2014/main" id="{1F496755-39D0-49D5-8414-77875A7BDE23}"/>
              </a:ext>
            </a:extLst>
          </p:cNvPr>
          <p:cNvSpPr txBox="1"/>
          <p:nvPr/>
        </p:nvSpPr>
        <p:spPr>
          <a:xfrm>
            <a:off x="815788" y="3565885"/>
            <a:ext cx="1559859" cy="584775"/>
          </a:xfrm>
          <a:prstGeom prst="rect">
            <a:avLst/>
          </a:prstGeom>
          <a:noFill/>
        </p:spPr>
        <p:txBody>
          <a:bodyPr wrap="square" rtlCol="0">
            <a:spAutoFit/>
          </a:bodyPr>
          <a:lstStyle/>
          <a:p>
            <a:r>
              <a:rPr lang="en-GB" sz="3200" dirty="0"/>
              <a:t>B. 25% </a:t>
            </a:r>
          </a:p>
        </p:txBody>
      </p:sp>
      <p:sp>
        <p:nvSpPr>
          <p:cNvPr id="5" name="TextBox 4">
            <a:extLst>
              <a:ext uri="{FF2B5EF4-FFF2-40B4-BE49-F238E27FC236}">
                <a16:creationId xmlns:a16="http://schemas.microsoft.com/office/drawing/2014/main" id="{C4F85A54-637A-406E-9106-D3346C37EA5F}"/>
              </a:ext>
            </a:extLst>
          </p:cNvPr>
          <p:cNvSpPr txBox="1"/>
          <p:nvPr/>
        </p:nvSpPr>
        <p:spPr>
          <a:xfrm>
            <a:off x="815788" y="4424429"/>
            <a:ext cx="1559859" cy="584775"/>
          </a:xfrm>
          <a:prstGeom prst="rect">
            <a:avLst/>
          </a:prstGeom>
          <a:noFill/>
        </p:spPr>
        <p:txBody>
          <a:bodyPr wrap="square" rtlCol="0">
            <a:spAutoFit/>
          </a:bodyPr>
          <a:lstStyle/>
          <a:p>
            <a:r>
              <a:rPr lang="en-GB" sz="3200" dirty="0"/>
              <a:t>C. 80% </a:t>
            </a:r>
          </a:p>
        </p:txBody>
      </p:sp>
      <p:sp>
        <p:nvSpPr>
          <p:cNvPr id="6" name="TextBox 5">
            <a:extLst>
              <a:ext uri="{FF2B5EF4-FFF2-40B4-BE49-F238E27FC236}">
                <a16:creationId xmlns:a16="http://schemas.microsoft.com/office/drawing/2014/main" id="{A58031BE-864E-4267-91BA-D5464700561C}"/>
              </a:ext>
            </a:extLst>
          </p:cNvPr>
          <p:cNvSpPr txBox="1"/>
          <p:nvPr/>
        </p:nvSpPr>
        <p:spPr>
          <a:xfrm>
            <a:off x="797859" y="5172635"/>
            <a:ext cx="1559859" cy="584775"/>
          </a:xfrm>
          <a:prstGeom prst="rect">
            <a:avLst/>
          </a:prstGeom>
          <a:noFill/>
        </p:spPr>
        <p:txBody>
          <a:bodyPr wrap="square" rtlCol="0">
            <a:spAutoFit/>
          </a:bodyPr>
          <a:lstStyle/>
          <a:p>
            <a:r>
              <a:rPr lang="en-GB" sz="3200" dirty="0"/>
              <a:t>D. 60% </a:t>
            </a:r>
          </a:p>
        </p:txBody>
      </p:sp>
      <p:sp>
        <p:nvSpPr>
          <p:cNvPr id="7" name="TextBox 6">
            <a:extLst>
              <a:ext uri="{FF2B5EF4-FFF2-40B4-BE49-F238E27FC236}">
                <a16:creationId xmlns:a16="http://schemas.microsoft.com/office/drawing/2014/main" id="{CC81177E-96E5-447A-B28A-E875D700691F}"/>
              </a:ext>
            </a:extLst>
          </p:cNvPr>
          <p:cNvSpPr txBox="1"/>
          <p:nvPr/>
        </p:nvSpPr>
        <p:spPr>
          <a:xfrm>
            <a:off x="815788" y="2707341"/>
            <a:ext cx="1667436" cy="584775"/>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8263786-ECA7-47DC-B48E-2CC4C4367353}"/>
              </a:ext>
            </a:extLst>
          </p:cNvPr>
          <p:cNvSpPr txBox="1"/>
          <p:nvPr/>
        </p:nvSpPr>
        <p:spPr>
          <a:xfrm>
            <a:off x="815788" y="3565885"/>
            <a:ext cx="1667436" cy="584775"/>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901DCAF8-E8AA-4E59-8EAE-65EB4194CF97}"/>
              </a:ext>
            </a:extLst>
          </p:cNvPr>
          <p:cNvSpPr txBox="1"/>
          <p:nvPr/>
        </p:nvSpPr>
        <p:spPr>
          <a:xfrm>
            <a:off x="797859" y="4509247"/>
            <a:ext cx="1757082" cy="499957"/>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8221F99B-CA96-4BED-B05C-4D1B8DC48EB6}"/>
              </a:ext>
            </a:extLst>
          </p:cNvPr>
          <p:cNvSpPr txBox="1"/>
          <p:nvPr/>
        </p:nvSpPr>
        <p:spPr>
          <a:xfrm>
            <a:off x="751823" y="5172635"/>
            <a:ext cx="1731401" cy="584775"/>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2FDDE58D-061F-4FC2-B6A4-F208CF85599B}"/>
              </a:ext>
            </a:extLst>
          </p:cNvPr>
          <p:cNvSpPr txBox="1"/>
          <p:nvPr/>
        </p:nvSpPr>
        <p:spPr>
          <a:xfrm>
            <a:off x="6499411" y="3450479"/>
            <a:ext cx="2662518" cy="769441"/>
          </a:xfrm>
          <a:prstGeom prst="rect">
            <a:avLst/>
          </a:prstGeom>
          <a:solidFill>
            <a:srgbClr val="92D050"/>
          </a:solidFill>
        </p:spPr>
        <p:txBody>
          <a:bodyPr wrap="square" rtlCol="0">
            <a:spAutoFit/>
          </a:bodyPr>
          <a:lstStyle/>
          <a:p>
            <a:pPr algn="ctr"/>
            <a:r>
              <a:rPr lang="en-GB" sz="4400" dirty="0"/>
              <a:t>C. 80% </a:t>
            </a:r>
          </a:p>
        </p:txBody>
      </p:sp>
      <p:sp>
        <p:nvSpPr>
          <p:cNvPr id="12" name="TextBox 11">
            <a:extLst>
              <a:ext uri="{FF2B5EF4-FFF2-40B4-BE49-F238E27FC236}">
                <a16:creationId xmlns:a16="http://schemas.microsoft.com/office/drawing/2014/main" id="{B25303F6-704B-4536-B4BB-19859C9482F2}"/>
              </a:ext>
            </a:extLst>
          </p:cNvPr>
          <p:cNvSpPr txBox="1"/>
          <p:nvPr/>
        </p:nvSpPr>
        <p:spPr>
          <a:xfrm>
            <a:off x="6382871" y="3393828"/>
            <a:ext cx="3039035" cy="927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1096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0A5D23-9AC6-4CD4-A20D-8DECC4D03E63}"/>
              </a:ext>
            </a:extLst>
          </p:cNvPr>
          <p:cNvSpPr txBox="1"/>
          <p:nvPr/>
        </p:nvSpPr>
        <p:spPr>
          <a:xfrm>
            <a:off x="977152" y="1407459"/>
            <a:ext cx="9870141" cy="1431161"/>
          </a:xfrm>
          <a:prstGeom prst="rect">
            <a:avLst/>
          </a:prstGeom>
          <a:noFill/>
        </p:spPr>
        <p:txBody>
          <a:bodyPr wrap="square" rtlCol="0">
            <a:spAutoFit/>
          </a:bodyPr>
          <a:lstStyle/>
          <a:p>
            <a:r>
              <a:rPr lang="en-GB" sz="2900" dirty="0">
                <a:solidFill>
                  <a:schemeClr val="accent4">
                    <a:lumMod val="75000"/>
                  </a:schemeClr>
                </a:solidFill>
                <a:latin typeface="Gill Sans MT" panose="020B0502020104020203" pitchFamily="34" charset="0"/>
              </a:rPr>
              <a:t>5. How many teaspoons of sugar does a large Starbucks white chocolate mocha contain.  </a:t>
            </a:r>
          </a:p>
          <a:p>
            <a:endParaRPr lang="en-GB" sz="2900" dirty="0">
              <a:solidFill>
                <a:schemeClr val="accent4">
                  <a:lumMod val="75000"/>
                </a:schemeClr>
              </a:solidFill>
              <a:latin typeface="Gill Sans MT" panose="020B0502020104020203" pitchFamily="34" charset="0"/>
            </a:endParaRPr>
          </a:p>
        </p:txBody>
      </p:sp>
      <p:sp>
        <p:nvSpPr>
          <p:cNvPr id="2" name="TextBox 1">
            <a:extLst>
              <a:ext uri="{FF2B5EF4-FFF2-40B4-BE49-F238E27FC236}">
                <a16:creationId xmlns:a16="http://schemas.microsoft.com/office/drawing/2014/main" id="{CDCAAC88-44F6-404A-9B60-6A7C48406BCC}"/>
              </a:ext>
            </a:extLst>
          </p:cNvPr>
          <p:cNvSpPr txBox="1"/>
          <p:nvPr/>
        </p:nvSpPr>
        <p:spPr>
          <a:xfrm>
            <a:off x="977152" y="2838620"/>
            <a:ext cx="3689116" cy="646331"/>
          </a:xfrm>
          <a:prstGeom prst="rect">
            <a:avLst/>
          </a:prstGeom>
          <a:noFill/>
        </p:spPr>
        <p:txBody>
          <a:bodyPr wrap="square" rtlCol="0">
            <a:spAutoFit/>
          </a:bodyPr>
          <a:lstStyle/>
          <a:p>
            <a:r>
              <a:rPr lang="en-GB" sz="3600" dirty="0"/>
              <a:t>A. 11 </a:t>
            </a:r>
          </a:p>
        </p:txBody>
      </p:sp>
      <p:sp>
        <p:nvSpPr>
          <p:cNvPr id="3" name="TextBox 2">
            <a:extLst>
              <a:ext uri="{FF2B5EF4-FFF2-40B4-BE49-F238E27FC236}">
                <a16:creationId xmlns:a16="http://schemas.microsoft.com/office/drawing/2014/main" id="{DF04D9C4-A945-419E-BC75-C3E626FEDED6}"/>
              </a:ext>
            </a:extLst>
          </p:cNvPr>
          <p:cNvSpPr txBox="1"/>
          <p:nvPr/>
        </p:nvSpPr>
        <p:spPr>
          <a:xfrm>
            <a:off x="977152" y="3547349"/>
            <a:ext cx="1492671" cy="646331"/>
          </a:xfrm>
          <a:prstGeom prst="rect">
            <a:avLst/>
          </a:prstGeom>
          <a:noFill/>
        </p:spPr>
        <p:txBody>
          <a:bodyPr wrap="square" rtlCol="0">
            <a:spAutoFit/>
          </a:bodyPr>
          <a:lstStyle/>
          <a:p>
            <a:r>
              <a:rPr lang="en-GB" sz="3600" dirty="0"/>
              <a:t>B. 5 </a:t>
            </a:r>
          </a:p>
        </p:txBody>
      </p:sp>
      <p:sp>
        <p:nvSpPr>
          <p:cNvPr id="5" name="TextBox 4">
            <a:extLst>
              <a:ext uri="{FF2B5EF4-FFF2-40B4-BE49-F238E27FC236}">
                <a16:creationId xmlns:a16="http://schemas.microsoft.com/office/drawing/2014/main" id="{450C14D9-55C3-4583-AC01-6AE80A0E57E5}"/>
              </a:ext>
            </a:extLst>
          </p:cNvPr>
          <p:cNvSpPr txBox="1"/>
          <p:nvPr/>
        </p:nvSpPr>
        <p:spPr>
          <a:xfrm>
            <a:off x="977152" y="4269781"/>
            <a:ext cx="1360695" cy="584775"/>
          </a:xfrm>
          <a:prstGeom prst="rect">
            <a:avLst/>
          </a:prstGeom>
          <a:noFill/>
        </p:spPr>
        <p:txBody>
          <a:bodyPr wrap="square" rtlCol="0">
            <a:spAutoFit/>
          </a:bodyPr>
          <a:lstStyle/>
          <a:p>
            <a:r>
              <a:rPr lang="en-GB" sz="3200" dirty="0"/>
              <a:t>C. 18 </a:t>
            </a:r>
          </a:p>
        </p:txBody>
      </p:sp>
      <p:sp>
        <p:nvSpPr>
          <p:cNvPr id="6" name="TextBox 5">
            <a:extLst>
              <a:ext uri="{FF2B5EF4-FFF2-40B4-BE49-F238E27FC236}">
                <a16:creationId xmlns:a16="http://schemas.microsoft.com/office/drawing/2014/main" id="{FC3D4024-57BB-4B76-9A7E-D6D4E3E9F82F}"/>
              </a:ext>
            </a:extLst>
          </p:cNvPr>
          <p:cNvSpPr txBox="1"/>
          <p:nvPr/>
        </p:nvSpPr>
        <p:spPr>
          <a:xfrm>
            <a:off x="977152" y="4930657"/>
            <a:ext cx="1492671" cy="584775"/>
          </a:xfrm>
          <a:prstGeom prst="rect">
            <a:avLst/>
          </a:prstGeom>
          <a:noFill/>
        </p:spPr>
        <p:txBody>
          <a:bodyPr wrap="square" rtlCol="0">
            <a:spAutoFit/>
          </a:bodyPr>
          <a:lstStyle/>
          <a:p>
            <a:r>
              <a:rPr lang="en-GB" sz="3200" dirty="0"/>
              <a:t>D. 9 </a:t>
            </a:r>
          </a:p>
        </p:txBody>
      </p:sp>
      <p:sp>
        <p:nvSpPr>
          <p:cNvPr id="7" name="Rectangle 6">
            <a:extLst>
              <a:ext uri="{FF2B5EF4-FFF2-40B4-BE49-F238E27FC236}">
                <a16:creationId xmlns:a16="http://schemas.microsoft.com/office/drawing/2014/main" id="{F90370B1-FC9C-4584-A271-BB9586523A53}"/>
              </a:ext>
            </a:extLst>
          </p:cNvPr>
          <p:cNvSpPr/>
          <p:nvPr/>
        </p:nvSpPr>
        <p:spPr>
          <a:xfrm>
            <a:off x="772997" y="3451559"/>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AFDBB4-7A96-4D03-AB65-56DE65BEE7E8}"/>
              </a:ext>
            </a:extLst>
          </p:cNvPr>
          <p:cNvSpPr/>
          <p:nvPr/>
        </p:nvSpPr>
        <p:spPr>
          <a:xfrm>
            <a:off x="925398" y="2991020"/>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3A52866-D961-4464-A50F-6DC8577DA22D}"/>
              </a:ext>
            </a:extLst>
          </p:cNvPr>
          <p:cNvSpPr/>
          <p:nvPr/>
        </p:nvSpPr>
        <p:spPr>
          <a:xfrm>
            <a:off x="849197" y="4188536"/>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B70F70-F2FD-4A28-B7D2-5598AFF62E2C}"/>
              </a:ext>
            </a:extLst>
          </p:cNvPr>
          <p:cNvSpPr/>
          <p:nvPr/>
        </p:nvSpPr>
        <p:spPr>
          <a:xfrm>
            <a:off x="977152" y="4916112"/>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8C2B02-10EC-480C-AF56-CEC9225B4E38}"/>
              </a:ext>
            </a:extLst>
          </p:cNvPr>
          <p:cNvSpPr txBox="1"/>
          <p:nvPr/>
        </p:nvSpPr>
        <p:spPr>
          <a:xfrm>
            <a:off x="7525734" y="2838620"/>
            <a:ext cx="2488676" cy="830997"/>
          </a:xfrm>
          <a:prstGeom prst="rect">
            <a:avLst/>
          </a:prstGeom>
          <a:solidFill>
            <a:schemeClr val="tx2"/>
          </a:solidFill>
          <a:ln>
            <a:solidFill>
              <a:schemeClr val="tx2"/>
            </a:solidFill>
          </a:ln>
        </p:spPr>
        <p:txBody>
          <a:bodyPr wrap="square" rtlCol="0">
            <a:spAutoFit/>
          </a:bodyPr>
          <a:lstStyle/>
          <a:p>
            <a:r>
              <a:rPr lang="en-GB" sz="4800" dirty="0"/>
              <a:t>C. 18 </a:t>
            </a:r>
          </a:p>
        </p:txBody>
      </p:sp>
      <p:sp>
        <p:nvSpPr>
          <p:cNvPr id="12" name="Rectangle 11">
            <a:extLst>
              <a:ext uri="{FF2B5EF4-FFF2-40B4-BE49-F238E27FC236}">
                <a16:creationId xmlns:a16="http://schemas.microsoft.com/office/drawing/2014/main" id="{411D3E06-6FA5-4850-AEC0-AB0F4A4EBDEE}"/>
              </a:ext>
            </a:extLst>
          </p:cNvPr>
          <p:cNvSpPr/>
          <p:nvPr/>
        </p:nvSpPr>
        <p:spPr>
          <a:xfrm>
            <a:off x="7393760" y="2770332"/>
            <a:ext cx="2809188" cy="1178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91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B2C0-E161-4406-A0C6-781FB5EAC9C0}"/>
              </a:ext>
            </a:extLst>
          </p:cNvPr>
          <p:cNvSpPr>
            <a:spLocks noGrp="1"/>
          </p:cNvSpPr>
          <p:nvPr>
            <p:ph type="title"/>
          </p:nvPr>
        </p:nvSpPr>
        <p:spPr/>
        <p:txBody>
          <a:bodyPr/>
          <a:lstStyle/>
          <a:p>
            <a:r>
              <a:rPr lang="en-GB" dirty="0"/>
              <a:t>What is Physical Activity?</a:t>
            </a:r>
          </a:p>
        </p:txBody>
      </p:sp>
      <p:pic>
        <p:nvPicPr>
          <p:cNvPr id="4" name="Picture 2" descr="Physical activity includes: active living, active travel, active recreation, active sport (informal sport and organised sport)">
            <a:extLst>
              <a:ext uri="{FF2B5EF4-FFF2-40B4-BE49-F238E27FC236}">
                <a16:creationId xmlns:a16="http://schemas.microsoft.com/office/drawing/2014/main" id="{488FDA59-DB4A-419E-A738-655994F114E1}"/>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043516" y="1497160"/>
            <a:ext cx="5795518" cy="386367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121FAB3-11AC-44C6-BD2E-E05BD8720BDE}"/>
              </a:ext>
            </a:extLst>
          </p:cNvPr>
          <p:cNvCxnSpPr>
            <a:cxnSpLocks/>
          </p:cNvCxnSpPr>
          <p:nvPr/>
        </p:nvCxnSpPr>
        <p:spPr>
          <a:xfrm flipV="1">
            <a:off x="1988019" y="4096865"/>
            <a:ext cx="1055497" cy="567558"/>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AF339A2-9FC4-452F-883B-F104C1969127}"/>
              </a:ext>
            </a:extLst>
          </p:cNvPr>
          <p:cNvSpPr/>
          <p:nvPr/>
        </p:nvSpPr>
        <p:spPr>
          <a:xfrm>
            <a:off x="3220252" y="2917350"/>
            <a:ext cx="1271066" cy="143053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30E27A4-F5E8-4104-B231-DFC38BAA53B5}"/>
              </a:ext>
            </a:extLst>
          </p:cNvPr>
          <p:cNvSpPr/>
          <p:nvPr/>
        </p:nvSpPr>
        <p:spPr>
          <a:xfrm>
            <a:off x="4230858" y="2940749"/>
            <a:ext cx="1351525" cy="1430531"/>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B6065DE-7CF3-484D-9C3D-F9CC101D5D5A}"/>
              </a:ext>
            </a:extLst>
          </p:cNvPr>
          <p:cNvSpPr/>
          <p:nvPr/>
        </p:nvSpPr>
        <p:spPr>
          <a:xfrm>
            <a:off x="5353880" y="2964150"/>
            <a:ext cx="1351525" cy="1383731"/>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02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ck , timer (time passage) icon / 30 minutes Stock Vector | Adobe Stock">
            <a:extLst>
              <a:ext uri="{FF2B5EF4-FFF2-40B4-BE49-F238E27FC236}">
                <a16:creationId xmlns:a16="http://schemas.microsoft.com/office/drawing/2014/main" id="{6F17CD7A-18CD-413D-9AD5-13DA0369C4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36"/>
          <a:stretch/>
        </p:blipFill>
        <p:spPr bwMode="auto">
          <a:xfrm>
            <a:off x="5231876" y="1184222"/>
            <a:ext cx="4258972" cy="4489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1EC102-B8F3-4EA0-87F9-F19E9425C215}"/>
              </a:ext>
            </a:extLst>
          </p:cNvPr>
          <p:cNvSpPr txBox="1"/>
          <p:nvPr/>
        </p:nvSpPr>
        <p:spPr>
          <a:xfrm>
            <a:off x="3167406" y="405353"/>
            <a:ext cx="7927943" cy="646331"/>
          </a:xfrm>
          <a:prstGeom prst="rect">
            <a:avLst/>
          </a:prstGeom>
          <a:noFill/>
        </p:spPr>
        <p:txBody>
          <a:bodyPr wrap="square" rtlCol="0">
            <a:spAutoFit/>
          </a:bodyPr>
          <a:lstStyle/>
          <a:p>
            <a:r>
              <a:rPr lang="en-GB" sz="3600" dirty="0">
                <a:solidFill>
                  <a:srgbClr val="42A890"/>
                </a:solidFill>
                <a:latin typeface="Gill Sans MT" panose="020B0502020104020203" pitchFamily="34" charset="0"/>
              </a:rPr>
              <a:t>Making Physical activity part of your life </a:t>
            </a:r>
          </a:p>
        </p:txBody>
      </p:sp>
      <p:sp>
        <p:nvSpPr>
          <p:cNvPr id="5" name="TextBox 4">
            <a:extLst>
              <a:ext uri="{FF2B5EF4-FFF2-40B4-BE49-F238E27FC236}">
                <a16:creationId xmlns:a16="http://schemas.microsoft.com/office/drawing/2014/main" id="{BB5E92E0-21AB-4FBE-9A37-AE18999ACA4D}"/>
              </a:ext>
            </a:extLst>
          </p:cNvPr>
          <p:cNvSpPr txBox="1"/>
          <p:nvPr/>
        </p:nvSpPr>
        <p:spPr>
          <a:xfrm>
            <a:off x="707010" y="2271859"/>
            <a:ext cx="4258972" cy="2554545"/>
          </a:xfrm>
          <a:prstGeom prst="rect">
            <a:avLst/>
          </a:prstGeom>
          <a:noFill/>
        </p:spPr>
        <p:txBody>
          <a:bodyPr wrap="square" rtlCol="0">
            <a:spAutoFit/>
          </a:bodyPr>
          <a:lstStyle/>
          <a:p>
            <a:r>
              <a:rPr lang="en-GB" sz="3200" dirty="0">
                <a:latin typeface="Gill Sans MT" panose="020B0502020104020203" pitchFamily="34" charset="0"/>
              </a:rPr>
              <a:t>There are 1440 minutes in every day. </a:t>
            </a:r>
          </a:p>
          <a:p>
            <a:endParaRPr lang="en-GB" sz="3200" dirty="0">
              <a:latin typeface="Gill Sans MT" panose="020B0502020104020203" pitchFamily="34" charset="0"/>
            </a:endParaRPr>
          </a:p>
          <a:p>
            <a:r>
              <a:rPr lang="en-GB" sz="3200" dirty="0">
                <a:latin typeface="Gill Sans MT" panose="020B0502020104020203" pitchFamily="34" charset="0"/>
              </a:rPr>
              <a:t>Schedule 30 of them for physical activity </a:t>
            </a:r>
          </a:p>
        </p:txBody>
      </p:sp>
    </p:spTree>
    <p:extLst>
      <p:ext uri="{BB962C8B-B14F-4D97-AF65-F5344CB8AC3E}">
        <p14:creationId xmlns:p14="http://schemas.microsoft.com/office/powerpoint/2010/main" val="225574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E49D-8AE0-401A-87D1-9E098EA2D2D0}"/>
              </a:ext>
            </a:extLst>
          </p:cNvPr>
          <p:cNvSpPr>
            <a:spLocks noGrp="1"/>
          </p:cNvSpPr>
          <p:nvPr>
            <p:ph type="title"/>
          </p:nvPr>
        </p:nvSpPr>
        <p:spPr>
          <a:xfrm>
            <a:off x="2791208" y="158239"/>
            <a:ext cx="9692640" cy="878523"/>
          </a:xfrm>
        </p:spPr>
        <p:txBody>
          <a:bodyPr/>
          <a:lstStyle/>
          <a:p>
            <a:r>
              <a:rPr lang="en-GB" dirty="0"/>
              <a:t>In todays world </a:t>
            </a:r>
          </a:p>
        </p:txBody>
      </p:sp>
      <p:pic>
        <p:nvPicPr>
          <p:cNvPr id="2050" name="Picture 2" descr="Tesco.com Teams Up Again With Mercedes-Benz Vans As Home Delivery Records  Continue To Tumble. - Food Voices">
            <a:extLst>
              <a:ext uri="{FF2B5EF4-FFF2-40B4-BE49-F238E27FC236}">
                <a16:creationId xmlns:a16="http://schemas.microsoft.com/office/drawing/2014/main" id="{E8605A43-5FE3-4470-9653-05A7474A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663" y="341526"/>
            <a:ext cx="4102356" cy="2578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st Turn Off the Lights!&quot; Or How I'm Turning Into My Father">
            <a:extLst>
              <a:ext uri="{FF2B5EF4-FFF2-40B4-BE49-F238E27FC236}">
                <a16:creationId xmlns:a16="http://schemas.microsoft.com/office/drawing/2014/main" id="{7EA147D3-32D0-4DC3-B042-0B307E70E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2" y="1630838"/>
            <a:ext cx="2965793" cy="19702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 Kids electric toothbrush HX6311/07 | Sonicare">
            <a:extLst>
              <a:ext uri="{FF2B5EF4-FFF2-40B4-BE49-F238E27FC236}">
                <a16:creationId xmlns:a16="http://schemas.microsoft.com/office/drawing/2014/main" id="{258A5A55-2A11-4523-B93A-81BE6FE3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559" y="3568026"/>
            <a:ext cx="2965792" cy="22787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 Tips to Make Washing Dishes Easier">
            <a:extLst>
              <a:ext uri="{FF2B5EF4-FFF2-40B4-BE49-F238E27FC236}">
                <a16:creationId xmlns:a16="http://schemas.microsoft.com/office/drawing/2014/main" id="{EC5517F2-9E4B-4630-A093-B646A89D7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077" y="3615525"/>
            <a:ext cx="3792612" cy="25307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uston Car Wash Guide To Avoid Car Damage - SOAP Hand Car Wash">
            <a:extLst>
              <a:ext uri="{FF2B5EF4-FFF2-40B4-BE49-F238E27FC236}">
                <a16:creationId xmlns:a16="http://schemas.microsoft.com/office/drawing/2014/main" id="{207FECF5-48BB-4EE5-94DB-7302E9E91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45" y="4084679"/>
            <a:ext cx="26003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Businessman at an Elevator That Moves Sideways #66791 by Ron  Leishman">
            <a:extLst>
              <a:ext uri="{FF2B5EF4-FFF2-40B4-BE49-F238E27FC236}">
                <a16:creationId xmlns:a16="http://schemas.microsoft.com/office/drawing/2014/main" id="{534132AD-5D77-422C-867F-65FA89741A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82" b="9093"/>
          <a:stretch/>
        </p:blipFill>
        <p:spPr bwMode="auto">
          <a:xfrm>
            <a:off x="5027183" y="3601040"/>
            <a:ext cx="2610345" cy="23378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Young Business Man Holding Or Showing A New Brand Blank Screen Laptop  Computer And Mobile Cell Smartphone In Hand Modern Lifestyle Digital  Technology Device Gadget Mobile App In Cartoon Stock Illustration -">
            <a:extLst>
              <a:ext uri="{FF2B5EF4-FFF2-40B4-BE49-F238E27FC236}">
                <a16:creationId xmlns:a16="http://schemas.microsoft.com/office/drawing/2014/main" id="{CCCB2CBC-301F-4850-9128-58CB4FE6D5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3702" y="1010211"/>
            <a:ext cx="2135564" cy="20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9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39691-3072-4D67-86F0-3402CD81DA96}"/>
              </a:ext>
            </a:extLst>
          </p:cNvPr>
          <p:cNvPicPr>
            <a:picLocks noChangeAspect="1"/>
          </p:cNvPicPr>
          <p:nvPr/>
        </p:nvPicPr>
        <p:blipFill rotWithShape="1">
          <a:blip r:embed="rId3"/>
          <a:srcRect l="51960" t="12405" r="9458" b="24639"/>
          <a:stretch/>
        </p:blipFill>
        <p:spPr>
          <a:xfrm>
            <a:off x="480765" y="1322109"/>
            <a:ext cx="10624010" cy="4213781"/>
          </a:xfrm>
          <a:prstGeom prst="rect">
            <a:avLst/>
          </a:prstGeom>
        </p:spPr>
      </p:pic>
    </p:spTree>
    <p:extLst>
      <p:ext uri="{BB962C8B-B14F-4D97-AF65-F5344CB8AC3E}">
        <p14:creationId xmlns:p14="http://schemas.microsoft.com/office/powerpoint/2010/main" val="798978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373A-F4FB-49D9-B6E1-105827ED60D5}"/>
              </a:ext>
            </a:extLst>
          </p:cNvPr>
          <p:cNvSpPr>
            <a:spLocks noGrp="1"/>
          </p:cNvSpPr>
          <p:nvPr>
            <p:ph type="title"/>
          </p:nvPr>
        </p:nvSpPr>
        <p:spPr/>
        <p:txBody>
          <a:bodyPr/>
          <a:lstStyle/>
          <a:p>
            <a:r>
              <a:rPr lang="en-GB" dirty="0"/>
              <a:t>Different Intensities </a:t>
            </a:r>
          </a:p>
        </p:txBody>
      </p:sp>
      <p:sp>
        <p:nvSpPr>
          <p:cNvPr id="8" name="Rectangle 7">
            <a:extLst>
              <a:ext uri="{FF2B5EF4-FFF2-40B4-BE49-F238E27FC236}">
                <a16:creationId xmlns:a16="http://schemas.microsoft.com/office/drawing/2014/main" id="{CB230FA6-0A8C-4044-8D56-1923CBECCBB8}"/>
              </a:ext>
            </a:extLst>
          </p:cNvPr>
          <p:cNvSpPr/>
          <p:nvPr/>
        </p:nvSpPr>
        <p:spPr>
          <a:xfrm>
            <a:off x="1313166" y="2132711"/>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2" name="TextBox 11">
            <a:extLst>
              <a:ext uri="{FF2B5EF4-FFF2-40B4-BE49-F238E27FC236}">
                <a16:creationId xmlns:a16="http://schemas.microsoft.com/office/drawing/2014/main" id="{D2B6D1DF-B787-4EAB-9DB7-A475D8D1628B}"/>
              </a:ext>
            </a:extLst>
          </p:cNvPr>
          <p:cNvSpPr txBox="1"/>
          <p:nvPr/>
        </p:nvSpPr>
        <p:spPr>
          <a:xfrm>
            <a:off x="842682" y="1855694"/>
            <a:ext cx="3496236" cy="3416320"/>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Nearly 1 in 3 people spend 6+ hours sitting each day.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Around 1 in 3 men and nearly 1 in 2 women are not active enough for good health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Being inactive is responsible for around 1 in 6 deaths in the UK. </a:t>
            </a:r>
          </a:p>
        </p:txBody>
      </p:sp>
      <p:sp>
        <p:nvSpPr>
          <p:cNvPr id="3" name="Rectangle 2">
            <a:extLst>
              <a:ext uri="{FF2B5EF4-FFF2-40B4-BE49-F238E27FC236}">
                <a16:creationId xmlns:a16="http://schemas.microsoft.com/office/drawing/2014/main" id="{B84245F4-2D60-400C-A5D8-9B39116AF141}"/>
              </a:ext>
            </a:extLst>
          </p:cNvPr>
          <p:cNvSpPr/>
          <p:nvPr/>
        </p:nvSpPr>
        <p:spPr>
          <a:xfrm>
            <a:off x="594952" y="4164428"/>
            <a:ext cx="3532093" cy="115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3CCA725-C62B-42E1-AE3D-450C557C3530}"/>
              </a:ext>
            </a:extLst>
          </p:cNvPr>
          <p:cNvSpPr/>
          <p:nvPr/>
        </p:nvSpPr>
        <p:spPr>
          <a:xfrm>
            <a:off x="793375" y="1855694"/>
            <a:ext cx="3594847" cy="744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05AAFFDE-AD4C-4832-B90A-FE1E2D659C3E}"/>
              </a:ext>
            </a:extLst>
          </p:cNvPr>
          <p:cNvSpPr/>
          <p:nvPr/>
        </p:nvSpPr>
        <p:spPr>
          <a:xfrm>
            <a:off x="770964" y="2850776"/>
            <a:ext cx="3639671" cy="115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A18CA13-FBFE-442C-863D-CFDF868CD868}"/>
              </a:ext>
            </a:extLst>
          </p:cNvPr>
          <p:cNvPicPr>
            <a:picLocks noChangeAspect="1"/>
          </p:cNvPicPr>
          <p:nvPr/>
        </p:nvPicPr>
        <p:blipFill rotWithShape="1">
          <a:blip r:embed="rId3"/>
          <a:srcRect l="16617" t="31582" r="57354" b="24248"/>
          <a:stretch/>
        </p:blipFill>
        <p:spPr>
          <a:xfrm>
            <a:off x="5117847" y="1423467"/>
            <a:ext cx="6599021" cy="3149386"/>
          </a:xfrm>
          <a:prstGeom prst="rect">
            <a:avLst/>
          </a:prstGeom>
        </p:spPr>
      </p:pic>
      <p:sp>
        <p:nvSpPr>
          <p:cNvPr id="10" name="Oval 9">
            <a:extLst>
              <a:ext uri="{FF2B5EF4-FFF2-40B4-BE49-F238E27FC236}">
                <a16:creationId xmlns:a16="http://schemas.microsoft.com/office/drawing/2014/main" id="{4E4647CD-698F-4C0D-AF83-AA452F91F15E}"/>
              </a:ext>
            </a:extLst>
          </p:cNvPr>
          <p:cNvSpPr/>
          <p:nvPr/>
        </p:nvSpPr>
        <p:spPr>
          <a:xfrm>
            <a:off x="7772524" y="1212091"/>
            <a:ext cx="1451982" cy="1276505"/>
          </a:xfrm>
          <a:prstGeom prst="ellipse">
            <a:avLst/>
          </a:prstGeom>
          <a:noFill/>
          <a:ln w="57150">
            <a:solidFill>
              <a:srgbClr val="CE1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9A012F43-038C-4D2B-8D46-34F90CD17C83}"/>
              </a:ext>
            </a:extLst>
          </p:cNvPr>
          <p:cNvCxnSpPr>
            <a:cxnSpLocks/>
          </p:cNvCxnSpPr>
          <p:nvPr/>
        </p:nvCxnSpPr>
        <p:spPr>
          <a:xfrm>
            <a:off x="4341487" y="2159531"/>
            <a:ext cx="35553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1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8902-DC1C-466E-B52C-FD9D37CC9615}"/>
              </a:ext>
            </a:extLst>
          </p:cNvPr>
          <p:cNvSpPr>
            <a:spLocks noGrp="1"/>
          </p:cNvSpPr>
          <p:nvPr>
            <p:ph type="ctrTitle"/>
          </p:nvPr>
        </p:nvSpPr>
        <p:spPr>
          <a:xfrm>
            <a:off x="1877852" y="2083324"/>
            <a:ext cx="9418320" cy="1110910"/>
          </a:xfrm>
        </p:spPr>
        <p:txBody>
          <a:bodyPr/>
          <a:lstStyle/>
          <a:p>
            <a:r>
              <a:rPr lang="en-GB" dirty="0"/>
              <a:t>Levels of Activity  </a:t>
            </a:r>
          </a:p>
        </p:txBody>
      </p:sp>
      <p:sp>
        <p:nvSpPr>
          <p:cNvPr id="3" name="Subtitle 2">
            <a:extLst>
              <a:ext uri="{FF2B5EF4-FFF2-40B4-BE49-F238E27FC236}">
                <a16:creationId xmlns:a16="http://schemas.microsoft.com/office/drawing/2014/main" id="{58AC3773-0890-4466-B9D7-61D4E7C6AA8C}"/>
              </a:ext>
            </a:extLst>
          </p:cNvPr>
          <p:cNvSpPr>
            <a:spLocks noGrp="1"/>
          </p:cNvSpPr>
          <p:nvPr>
            <p:ph type="subTitle" idx="1"/>
          </p:nvPr>
        </p:nvSpPr>
        <p:spPr>
          <a:xfrm>
            <a:off x="1689316" y="3561880"/>
            <a:ext cx="9418320" cy="1691640"/>
          </a:xfrm>
        </p:spPr>
        <p:txBody>
          <a:bodyPr>
            <a:normAutofit/>
          </a:bodyPr>
          <a:lstStyle/>
          <a:p>
            <a:r>
              <a:rPr lang="en-GB" sz="4400" dirty="0"/>
              <a:t>The good and bad news </a:t>
            </a:r>
          </a:p>
        </p:txBody>
      </p:sp>
    </p:spTree>
    <p:extLst>
      <p:ext uri="{BB962C8B-B14F-4D97-AF65-F5344CB8AC3E}">
        <p14:creationId xmlns:p14="http://schemas.microsoft.com/office/powerpoint/2010/main" val="291312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8E5D-E822-404C-8223-0550F3F7CDAB}"/>
              </a:ext>
            </a:extLst>
          </p:cNvPr>
          <p:cNvSpPr>
            <a:spLocks noGrp="1"/>
          </p:cNvSpPr>
          <p:nvPr>
            <p:ph type="title"/>
          </p:nvPr>
        </p:nvSpPr>
        <p:spPr/>
        <p:txBody>
          <a:bodyPr/>
          <a:lstStyle/>
          <a:p>
            <a:r>
              <a:rPr lang="en-GB" dirty="0"/>
              <a:t>Who are Yorkshire Sport Foundation?</a:t>
            </a:r>
          </a:p>
        </p:txBody>
      </p:sp>
      <p:sp>
        <p:nvSpPr>
          <p:cNvPr id="3" name="Content Placeholder 2">
            <a:extLst>
              <a:ext uri="{FF2B5EF4-FFF2-40B4-BE49-F238E27FC236}">
                <a16:creationId xmlns:a16="http://schemas.microsoft.com/office/drawing/2014/main" id="{DC6825EE-D7FE-4718-AB92-B1E9CD4248E0}"/>
              </a:ext>
            </a:extLst>
          </p:cNvPr>
          <p:cNvSpPr>
            <a:spLocks noGrp="1"/>
          </p:cNvSpPr>
          <p:nvPr>
            <p:ph idx="1"/>
          </p:nvPr>
        </p:nvSpPr>
        <p:spPr>
          <a:xfrm>
            <a:off x="1491207" y="1736313"/>
            <a:ext cx="8595360" cy="3900916"/>
          </a:xfrm>
        </p:spPr>
        <p:txBody>
          <a:bodyPr>
            <a:normAutofit lnSpcReduction="10000"/>
          </a:bodyPr>
          <a:lstStyle/>
          <a:p>
            <a:r>
              <a:rPr lang="en-GB" sz="2400" dirty="0"/>
              <a:t>Yorkshire Sport Foundation is a charitable company limited by guarantee and is the Active Partnership for the West Yorkshire and South Yorkshire areas. </a:t>
            </a:r>
          </a:p>
          <a:p>
            <a:r>
              <a:rPr lang="en-GB" sz="2400" dirty="0"/>
              <a:t>Our vision is for there to be ‘a vibrant, healthy, prosperous Yorkshire through everyone moving more’ and our role is to connect, influence and support organisations in doing so. </a:t>
            </a:r>
          </a:p>
          <a:p>
            <a:r>
              <a:rPr lang="en-GB" sz="2400" dirty="0"/>
              <a:t>We believe in the power of movement, physical activity and sport to change people’s lives, bring us together and tackle inequalities.  We want as many people as possible to enjoy all the benefits being active can bring.</a:t>
            </a:r>
          </a:p>
          <a:p>
            <a:endParaRPr lang="en-GB" dirty="0"/>
          </a:p>
        </p:txBody>
      </p:sp>
      <p:sp>
        <p:nvSpPr>
          <p:cNvPr id="4" name="Rectangle 3">
            <a:extLst>
              <a:ext uri="{FF2B5EF4-FFF2-40B4-BE49-F238E27FC236}">
                <a16:creationId xmlns:a16="http://schemas.microsoft.com/office/drawing/2014/main" id="{399C0555-E04B-CE1B-074F-1D3940135CE5}"/>
              </a:ext>
            </a:extLst>
          </p:cNvPr>
          <p:cNvSpPr/>
          <p:nvPr/>
        </p:nvSpPr>
        <p:spPr>
          <a:xfrm>
            <a:off x="1491207" y="1667435"/>
            <a:ext cx="8595360" cy="1129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570105-EEF5-7F72-ECED-082AB44DB297}"/>
              </a:ext>
            </a:extLst>
          </p:cNvPr>
          <p:cNvSpPr txBox="1"/>
          <p:nvPr/>
        </p:nvSpPr>
        <p:spPr>
          <a:xfrm>
            <a:off x="1491207" y="2868706"/>
            <a:ext cx="8595360" cy="1057835"/>
          </a:xfrm>
          <a:prstGeom prst="rect">
            <a:avLst/>
          </a:prstGeom>
          <a:solidFill>
            <a:schemeClr val="bg1"/>
          </a:solidFill>
        </p:spPr>
        <p:txBody>
          <a:bodyPr wrap="square" rtlCol="0">
            <a:spAutoFit/>
          </a:bodyPr>
          <a:lstStyle/>
          <a:p>
            <a:endParaRPr lang="en-GB" dirty="0"/>
          </a:p>
        </p:txBody>
      </p:sp>
      <p:sp>
        <p:nvSpPr>
          <p:cNvPr id="6" name="Rectangle 5">
            <a:extLst>
              <a:ext uri="{FF2B5EF4-FFF2-40B4-BE49-F238E27FC236}">
                <a16:creationId xmlns:a16="http://schemas.microsoft.com/office/drawing/2014/main" id="{E3C99607-20C4-5FA0-C1E0-6D08ED7A9F6C}"/>
              </a:ext>
            </a:extLst>
          </p:cNvPr>
          <p:cNvSpPr/>
          <p:nvPr/>
        </p:nvSpPr>
        <p:spPr>
          <a:xfrm>
            <a:off x="1491207" y="3926541"/>
            <a:ext cx="8755452" cy="171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53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5ACB715-A448-4BD4-AB41-68706D500F54}"/>
              </a:ext>
            </a:extLst>
          </p:cNvPr>
          <p:cNvPicPr/>
          <p:nvPr/>
        </p:nvPicPr>
        <p:blipFill rotWithShape="1">
          <a:blip r:embed="rId3"/>
          <a:srcRect l="58025" t="17974" r="845" b="11772"/>
          <a:stretch/>
        </p:blipFill>
        <p:spPr>
          <a:xfrm>
            <a:off x="491635" y="1133787"/>
            <a:ext cx="11143131" cy="4907785"/>
          </a:xfrm>
          <a:prstGeom prst="rect">
            <a:avLst/>
          </a:prstGeom>
        </p:spPr>
      </p:pic>
      <p:sp>
        <p:nvSpPr>
          <p:cNvPr id="2" name="TextBox 1">
            <a:extLst>
              <a:ext uri="{FF2B5EF4-FFF2-40B4-BE49-F238E27FC236}">
                <a16:creationId xmlns:a16="http://schemas.microsoft.com/office/drawing/2014/main" id="{B5410854-3367-48BA-A3E2-B5DF949AD985}"/>
              </a:ext>
            </a:extLst>
          </p:cNvPr>
          <p:cNvSpPr txBox="1"/>
          <p:nvPr/>
        </p:nvSpPr>
        <p:spPr>
          <a:xfrm>
            <a:off x="2270567" y="394010"/>
            <a:ext cx="9419410" cy="646331"/>
          </a:xfrm>
          <a:prstGeom prst="rect">
            <a:avLst/>
          </a:prstGeom>
          <a:noFill/>
        </p:spPr>
        <p:txBody>
          <a:bodyPr wrap="square" rtlCol="0">
            <a:spAutoFit/>
          </a:bodyPr>
          <a:lstStyle/>
          <a:p>
            <a:r>
              <a:rPr lang="en-GB" sz="3600" dirty="0">
                <a:solidFill>
                  <a:srgbClr val="002060"/>
                </a:solidFill>
                <a:latin typeface="Gill Sans MT" panose="020B0502020104020203" pitchFamily="34" charset="0"/>
              </a:rPr>
              <a:t>The National Picture- Active Lives Survey (2022) </a:t>
            </a:r>
          </a:p>
        </p:txBody>
      </p:sp>
      <p:grpSp>
        <p:nvGrpSpPr>
          <p:cNvPr id="19" name="Group 18">
            <a:extLst>
              <a:ext uri="{FF2B5EF4-FFF2-40B4-BE49-F238E27FC236}">
                <a16:creationId xmlns:a16="http://schemas.microsoft.com/office/drawing/2014/main" id="{354569D1-871B-4826-86D9-4555F4CDBFB9}"/>
              </a:ext>
            </a:extLst>
          </p:cNvPr>
          <p:cNvGrpSpPr/>
          <p:nvPr/>
        </p:nvGrpSpPr>
        <p:grpSpPr>
          <a:xfrm>
            <a:off x="552179" y="2671965"/>
            <a:ext cx="10340790" cy="3463051"/>
            <a:chOff x="546846" y="2689750"/>
            <a:chExt cx="10537105" cy="3463051"/>
          </a:xfrm>
        </p:grpSpPr>
        <p:sp>
          <p:nvSpPr>
            <p:cNvPr id="7" name="Rectangle 6">
              <a:extLst>
                <a:ext uri="{FF2B5EF4-FFF2-40B4-BE49-F238E27FC236}">
                  <a16:creationId xmlns:a16="http://schemas.microsoft.com/office/drawing/2014/main" id="{D31D546E-F00A-426C-8741-C5FD897055C2}"/>
                </a:ext>
              </a:extLst>
            </p:cNvPr>
            <p:cNvSpPr/>
            <p:nvPr/>
          </p:nvSpPr>
          <p:spPr>
            <a:xfrm>
              <a:off x="546846" y="2796110"/>
              <a:ext cx="3722472" cy="164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9FE0935-7F4F-40EC-8E0D-8570D3B409DA}"/>
                </a:ext>
              </a:extLst>
            </p:cNvPr>
            <p:cNvSpPr/>
            <p:nvPr/>
          </p:nvSpPr>
          <p:spPr>
            <a:xfrm>
              <a:off x="4269318" y="2689750"/>
              <a:ext cx="3254188" cy="174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644FD5D3-2FDF-49BE-BC85-98352FE21210}"/>
                </a:ext>
              </a:extLst>
            </p:cNvPr>
            <p:cNvSpPr/>
            <p:nvPr/>
          </p:nvSpPr>
          <p:spPr>
            <a:xfrm>
              <a:off x="6342072" y="4530189"/>
              <a:ext cx="4741879" cy="1622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293BE6CE-191A-4F08-A7D7-86465BE6AA07}"/>
              </a:ext>
            </a:extLst>
          </p:cNvPr>
          <p:cNvGrpSpPr/>
          <p:nvPr/>
        </p:nvGrpSpPr>
        <p:grpSpPr>
          <a:xfrm>
            <a:off x="1445290" y="2581499"/>
            <a:ext cx="10255075" cy="3460073"/>
            <a:chOff x="1243584" y="2304046"/>
            <a:chExt cx="10255075" cy="3460073"/>
          </a:xfrm>
        </p:grpSpPr>
        <p:sp>
          <p:nvSpPr>
            <p:cNvPr id="20" name="Rectangle 19">
              <a:extLst>
                <a:ext uri="{FF2B5EF4-FFF2-40B4-BE49-F238E27FC236}">
                  <a16:creationId xmlns:a16="http://schemas.microsoft.com/office/drawing/2014/main" id="{FF21626B-26B0-40AA-B0C8-55A8CE2BFD77}"/>
                </a:ext>
              </a:extLst>
            </p:cNvPr>
            <p:cNvSpPr/>
            <p:nvPr/>
          </p:nvSpPr>
          <p:spPr>
            <a:xfrm>
              <a:off x="7130555" y="2304046"/>
              <a:ext cx="4368104" cy="1497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E348A4C2-A110-4F5E-8706-AE6CB954D89B}"/>
                </a:ext>
              </a:extLst>
            </p:cNvPr>
            <p:cNvSpPr/>
            <p:nvPr/>
          </p:nvSpPr>
          <p:spPr>
            <a:xfrm>
              <a:off x="1243584" y="4141507"/>
              <a:ext cx="4368104" cy="162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005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688E-DB48-458B-BD75-63D6F3D32392}"/>
              </a:ext>
            </a:extLst>
          </p:cNvPr>
          <p:cNvSpPr>
            <a:spLocks noGrp="1"/>
          </p:cNvSpPr>
          <p:nvPr>
            <p:ph type="title"/>
          </p:nvPr>
        </p:nvSpPr>
        <p:spPr>
          <a:xfrm>
            <a:off x="2791305" y="273605"/>
            <a:ext cx="9692640" cy="878523"/>
          </a:xfrm>
        </p:spPr>
        <p:txBody>
          <a:bodyPr/>
          <a:lstStyle/>
          <a:p>
            <a:r>
              <a:rPr lang="en-GB" dirty="0"/>
              <a:t>Who gains the most? </a:t>
            </a:r>
          </a:p>
        </p:txBody>
      </p:sp>
      <p:sp>
        <p:nvSpPr>
          <p:cNvPr id="5" name="TextBox 4">
            <a:extLst>
              <a:ext uri="{FF2B5EF4-FFF2-40B4-BE49-F238E27FC236}">
                <a16:creationId xmlns:a16="http://schemas.microsoft.com/office/drawing/2014/main" id="{236C8F23-BC47-4687-A0E5-71A93D158C03}"/>
              </a:ext>
            </a:extLst>
          </p:cNvPr>
          <p:cNvSpPr txBox="1"/>
          <p:nvPr/>
        </p:nvSpPr>
        <p:spPr>
          <a:xfrm>
            <a:off x="887413" y="5943359"/>
            <a:ext cx="7440799" cy="307777"/>
          </a:xfrm>
          <a:prstGeom prst="rect">
            <a:avLst/>
          </a:prstGeom>
          <a:solidFill>
            <a:srgbClr val="0070C0"/>
          </a:solidFill>
        </p:spPr>
        <p:txBody>
          <a:bodyPr wrap="square" rtlCol="0">
            <a:spAutoFit/>
          </a:bodyPr>
          <a:lstStyle/>
          <a:p>
            <a:r>
              <a:rPr lang="en-GB" sz="1400" dirty="0">
                <a:solidFill>
                  <a:schemeClr val="bg1"/>
                </a:solidFill>
              </a:rPr>
              <a:t>Greatest gains are in those who go from </a:t>
            </a:r>
            <a:r>
              <a:rPr lang="en-GB" sz="1400" b="1" dirty="0">
                <a:solidFill>
                  <a:schemeClr val="bg1"/>
                </a:solidFill>
              </a:rPr>
              <a:t>doing nothing to doing something</a:t>
            </a:r>
          </a:p>
        </p:txBody>
      </p:sp>
      <p:pic>
        <p:nvPicPr>
          <p:cNvPr id="3" name="Picture 2">
            <a:extLst>
              <a:ext uri="{FF2B5EF4-FFF2-40B4-BE49-F238E27FC236}">
                <a16:creationId xmlns:a16="http://schemas.microsoft.com/office/drawing/2014/main" id="{8AA5BCB2-1EBD-4DEE-80E2-AA67142AE3F0}"/>
              </a:ext>
            </a:extLst>
          </p:cNvPr>
          <p:cNvPicPr>
            <a:picLocks noChangeAspect="1"/>
          </p:cNvPicPr>
          <p:nvPr/>
        </p:nvPicPr>
        <p:blipFill rotWithShape="1">
          <a:blip r:embed="rId3"/>
          <a:srcRect l="10946" t="25472" r="51967" b="7272"/>
          <a:stretch/>
        </p:blipFill>
        <p:spPr>
          <a:xfrm>
            <a:off x="1798207" y="1220338"/>
            <a:ext cx="7772401" cy="4215190"/>
          </a:xfrm>
          <a:prstGeom prst="rect">
            <a:avLst/>
          </a:prstGeom>
        </p:spPr>
      </p:pic>
      <p:sp>
        <p:nvSpPr>
          <p:cNvPr id="6" name="Rectangle 5">
            <a:extLst>
              <a:ext uri="{FF2B5EF4-FFF2-40B4-BE49-F238E27FC236}">
                <a16:creationId xmlns:a16="http://schemas.microsoft.com/office/drawing/2014/main" id="{AF9CEBAA-A86A-458F-B36C-DEFCEBD70275}"/>
              </a:ext>
            </a:extLst>
          </p:cNvPr>
          <p:cNvSpPr/>
          <p:nvPr/>
        </p:nvSpPr>
        <p:spPr>
          <a:xfrm>
            <a:off x="6221506" y="1763737"/>
            <a:ext cx="3443926" cy="1131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58E69B-5038-468F-8185-456632CB906D}"/>
              </a:ext>
            </a:extLst>
          </p:cNvPr>
          <p:cNvSpPr/>
          <p:nvPr/>
        </p:nvSpPr>
        <p:spPr>
          <a:xfrm>
            <a:off x="6096000" y="2894953"/>
            <a:ext cx="3236259" cy="1748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886E0D3-8BAE-4EE4-950F-482F1940971E}"/>
              </a:ext>
            </a:extLst>
          </p:cNvPr>
          <p:cNvSpPr/>
          <p:nvPr/>
        </p:nvSpPr>
        <p:spPr>
          <a:xfrm>
            <a:off x="1622612" y="4437529"/>
            <a:ext cx="8256494" cy="99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3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E605E-E450-57A5-A683-D9BEA1F79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246" y="556652"/>
            <a:ext cx="9439835" cy="5664213"/>
          </a:xfrm>
          <a:prstGeom prst="rect">
            <a:avLst/>
          </a:prstGeom>
        </p:spPr>
      </p:pic>
      <p:sp>
        <p:nvSpPr>
          <p:cNvPr id="9" name="Oval 8">
            <a:extLst>
              <a:ext uri="{FF2B5EF4-FFF2-40B4-BE49-F238E27FC236}">
                <a16:creationId xmlns:a16="http://schemas.microsoft.com/office/drawing/2014/main" id="{28E3719A-FD7D-42B8-9027-48E1BF39DB5A}"/>
              </a:ext>
            </a:extLst>
          </p:cNvPr>
          <p:cNvSpPr/>
          <p:nvPr/>
        </p:nvSpPr>
        <p:spPr>
          <a:xfrm>
            <a:off x="10058400" y="3157945"/>
            <a:ext cx="1434494" cy="1441945"/>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Arrow Connector 9">
            <a:extLst>
              <a:ext uri="{FF2B5EF4-FFF2-40B4-BE49-F238E27FC236}">
                <a16:creationId xmlns:a16="http://schemas.microsoft.com/office/drawing/2014/main" id="{0E7243E8-CE92-4194-89AE-7C4A893CB5D7}"/>
              </a:ext>
            </a:extLst>
          </p:cNvPr>
          <p:cNvCxnSpPr>
            <a:cxnSpLocks/>
          </p:cNvCxnSpPr>
          <p:nvPr/>
        </p:nvCxnSpPr>
        <p:spPr>
          <a:xfrm flipH="1" flipV="1">
            <a:off x="10738750" y="3886335"/>
            <a:ext cx="754144" cy="725862"/>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E345D1-4DDC-9356-7F41-BA3B63940F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7474" y="582614"/>
            <a:ext cx="9506301" cy="5549245"/>
          </a:xfrm>
        </p:spPr>
      </p:pic>
      <p:sp>
        <p:nvSpPr>
          <p:cNvPr id="6" name="Oval 5">
            <a:extLst>
              <a:ext uri="{FF2B5EF4-FFF2-40B4-BE49-F238E27FC236}">
                <a16:creationId xmlns:a16="http://schemas.microsoft.com/office/drawing/2014/main" id="{CBAB083A-8D5E-2501-C499-4F85814CF534}"/>
              </a:ext>
            </a:extLst>
          </p:cNvPr>
          <p:cNvSpPr/>
          <p:nvPr/>
        </p:nvSpPr>
        <p:spPr>
          <a:xfrm>
            <a:off x="10376063" y="3005545"/>
            <a:ext cx="1515177" cy="1441945"/>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413BD3C5-67E5-9637-4F9A-D58E9B1FCCC2}"/>
              </a:ext>
            </a:extLst>
          </p:cNvPr>
          <p:cNvCxnSpPr>
            <a:cxnSpLocks/>
          </p:cNvCxnSpPr>
          <p:nvPr/>
        </p:nvCxnSpPr>
        <p:spPr>
          <a:xfrm flipH="1" flipV="1">
            <a:off x="11294562" y="3721628"/>
            <a:ext cx="754144" cy="725862"/>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95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1D9BF5-34FF-0B0E-C19F-7613001C5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495" y="829794"/>
            <a:ext cx="9798424" cy="5322154"/>
          </a:xfrm>
          <a:prstGeom prst="rect">
            <a:avLst/>
          </a:prstGeom>
        </p:spPr>
      </p:pic>
    </p:spTree>
    <p:extLst>
      <p:ext uri="{BB962C8B-B14F-4D97-AF65-F5344CB8AC3E}">
        <p14:creationId xmlns:p14="http://schemas.microsoft.com/office/powerpoint/2010/main" val="1171030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241DA-FD5C-A8A0-C6D8-676D417A2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545" y="563048"/>
            <a:ext cx="9079991" cy="5478835"/>
          </a:xfrm>
          <a:prstGeom prst="rect">
            <a:avLst/>
          </a:prstGeom>
        </p:spPr>
      </p:pic>
      <p:sp>
        <p:nvSpPr>
          <p:cNvPr id="6" name="TextBox 5">
            <a:extLst>
              <a:ext uri="{FF2B5EF4-FFF2-40B4-BE49-F238E27FC236}">
                <a16:creationId xmlns:a16="http://schemas.microsoft.com/office/drawing/2014/main" id="{25313272-C628-4EC2-80E0-E11FB93B8F47}"/>
              </a:ext>
            </a:extLst>
          </p:cNvPr>
          <p:cNvSpPr txBox="1"/>
          <p:nvPr/>
        </p:nvSpPr>
        <p:spPr>
          <a:xfrm>
            <a:off x="3760959" y="1343127"/>
            <a:ext cx="3357018" cy="584775"/>
          </a:xfrm>
          <a:prstGeom prst="rect">
            <a:avLst/>
          </a:prstGeom>
          <a:noFill/>
        </p:spPr>
        <p:txBody>
          <a:bodyPr wrap="square" rtlCol="0">
            <a:spAutoFit/>
          </a:bodyPr>
          <a:lstStyle/>
          <a:p>
            <a:r>
              <a:rPr lang="en-GB" sz="3200" dirty="0">
                <a:solidFill>
                  <a:srgbClr val="002060"/>
                </a:solidFill>
                <a:latin typeface="Arial Black" panose="020B0A04020102020204" pitchFamily="34" charset="0"/>
              </a:rPr>
              <a:t>77,600 people</a:t>
            </a:r>
          </a:p>
        </p:txBody>
      </p:sp>
      <p:sp>
        <p:nvSpPr>
          <p:cNvPr id="4" name="TextBox 3">
            <a:extLst>
              <a:ext uri="{FF2B5EF4-FFF2-40B4-BE49-F238E27FC236}">
                <a16:creationId xmlns:a16="http://schemas.microsoft.com/office/drawing/2014/main" id="{B63D8238-D227-996A-A813-DD9186599CE5}"/>
              </a:ext>
            </a:extLst>
          </p:cNvPr>
          <p:cNvSpPr txBox="1"/>
          <p:nvPr/>
        </p:nvSpPr>
        <p:spPr>
          <a:xfrm>
            <a:off x="7379880" y="1761020"/>
            <a:ext cx="3908612" cy="584775"/>
          </a:xfrm>
          <a:prstGeom prst="rect">
            <a:avLst/>
          </a:prstGeom>
          <a:noFill/>
        </p:spPr>
        <p:txBody>
          <a:bodyPr wrap="square" rtlCol="0">
            <a:spAutoFit/>
          </a:bodyPr>
          <a:lstStyle/>
          <a:p>
            <a:r>
              <a:rPr lang="en-GB" sz="3200" b="1" dirty="0">
                <a:solidFill>
                  <a:srgbClr val="D01E6F"/>
                </a:solidFill>
                <a:latin typeface="Arial Black" panose="020B0A04020102020204" pitchFamily="34" charset="0"/>
              </a:rPr>
              <a:t>123,300 people</a:t>
            </a:r>
          </a:p>
        </p:txBody>
      </p:sp>
    </p:spTree>
    <p:extLst>
      <p:ext uri="{BB962C8B-B14F-4D97-AF65-F5344CB8AC3E}">
        <p14:creationId xmlns:p14="http://schemas.microsoft.com/office/powerpoint/2010/main" val="249708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0B80E-B93E-4F0C-912C-1833D927C2B7}"/>
              </a:ext>
            </a:extLst>
          </p:cNvPr>
          <p:cNvSpPr>
            <a:spLocks noGrp="1"/>
          </p:cNvSpPr>
          <p:nvPr>
            <p:ph type="ctrTitle"/>
          </p:nvPr>
        </p:nvSpPr>
        <p:spPr>
          <a:xfrm>
            <a:off x="1924987" y="1950450"/>
            <a:ext cx="9418320" cy="2205318"/>
          </a:xfrm>
        </p:spPr>
        <p:txBody>
          <a:bodyPr/>
          <a:lstStyle/>
          <a:p>
            <a:r>
              <a:rPr lang="en-GB" dirty="0"/>
              <a:t>Benefits and Barriers </a:t>
            </a:r>
            <a:br>
              <a:rPr lang="en-GB" dirty="0"/>
            </a:br>
            <a:r>
              <a:rPr lang="en-GB" dirty="0"/>
              <a:t>To Moving More </a:t>
            </a:r>
          </a:p>
        </p:txBody>
      </p:sp>
    </p:spTree>
    <p:extLst>
      <p:ext uri="{BB962C8B-B14F-4D97-AF65-F5344CB8AC3E}">
        <p14:creationId xmlns:p14="http://schemas.microsoft.com/office/powerpoint/2010/main" val="1240423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3F9CD5-E862-41F4-8A6E-FC1E73580B71}"/>
              </a:ext>
            </a:extLst>
          </p:cNvPr>
          <p:cNvSpPr txBox="1"/>
          <p:nvPr/>
        </p:nvSpPr>
        <p:spPr>
          <a:xfrm>
            <a:off x="448428" y="2080620"/>
            <a:ext cx="4415765" cy="2308324"/>
          </a:xfrm>
          <a:prstGeom prst="rect">
            <a:avLst/>
          </a:prstGeom>
          <a:noFill/>
        </p:spPr>
        <p:txBody>
          <a:bodyPr wrap="square" rtlCol="0">
            <a:spAutoFit/>
          </a:bodyPr>
          <a:lstStyle/>
          <a:p>
            <a:r>
              <a:rPr lang="en-GB" sz="3600" dirty="0">
                <a:solidFill>
                  <a:srgbClr val="002060"/>
                </a:solidFill>
                <a:latin typeface="Calibri" panose="020F0502020204030204" pitchFamily="34" charset="0"/>
                <a:ea typeface="Calibri" panose="020F0502020204030204" pitchFamily="34" charset="0"/>
                <a:cs typeface="Calibri" panose="020F0502020204030204" pitchFamily="34" charset="0"/>
              </a:rPr>
              <a:t>On your tables use the flipchart paper to discuss benefits to Moving More</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6EF00760-CCE4-4F3E-9CAB-0A62752D0842}"/>
              </a:ext>
            </a:extLst>
          </p:cNvPr>
          <p:cNvPicPr>
            <a:picLocks noChangeAspect="1"/>
          </p:cNvPicPr>
          <p:nvPr/>
        </p:nvPicPr>
        <p:blipFill>
          <a:blip r:embed="rId2"/>
          <a:stretch>
            <a:fillRect/>
          </a:stretch>
        </p:blipFill>
        <p:spPr>
          <a:xfrm>
            <a:off x="5490516" y="2080620"/>
            <a:ext cx="4715243" cy="3137826"/>
          </a:xfrm>
          <a:prstGeom prst="rect">
            <a:avLst/>
          </a:prstGeom>
        </p:spPr>
      </p:pic>
    </p:spTree>
    <p:extLst>
      <p:ext uri="{BB962C8B-B14F-4D97-AF65-F5344CB8AC3E}">
        <p14:creationId xmlns:p14="http://schemas.microsoft.com/office/powerpoint/2010/main" val="320839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A015-8DEC-41E2-8E25-17FF7A8E9C19}"/>
              </a:ext>
            </a:extLst>
          </p:cNvPr>
          <p:cNvSpPr>
            <a:spLocks noGrp="1"/>
          </p:cNvSpPr>
          <p:nvPr>
            <p:ph type="title"/>
          </p:nvPr>
        </p:nvSpPr>
        <p:spPr>
          <a:xfrm>
            <a:off x="2749583" y="2832416"/>
            <a:ext cx="6231119" cy="878523"/>
          </a:xfrm>
        </p:spPr>
        <p:txBody>
          <a:bodyPr/>
          <a:lstStyle/>
          <a:p>
            <a:r>
              <a:rPr lang="en-GB" dirty="0"/>
              <a:t>Benefits to Moving More </a:t>
            </a:r>
          </a:p>
        </p:txBody>
      </p:sp>
      <p:cxnSp>
        <p:nvCxnSpPr>
          <p:cNvPr id="22" name="Straight Arrow Connector 21">
            <a:extLst>
              <a:ext uri="{FF2B5EF4-FFF2-40B4-BE49-F238E27FC236}">
                <a16:creationId xmlns:a16="http://schemas.microsoft.com/office/drawing/2014/main" id="{43E03854-6CDC-493A-A34C-8A1B895DBE30}"/>
              </a:ext>
            </a:extLst>
          </p:cNvPr>
          <p:cNvCxnSpPr>
            <a:cxnSpLocks/>
          </p:cNvCxnSpPr>
          <p:nvPr/>
        </p:nvCxnSpPr>
        <p:spPr>
          <a:xfrm flipH="1">
            <a:off x="2321509" y="3600792"/>
            <a:ext cx="1069685" cy="1047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93963A9-6163-4F7E-A95D-66B53F5E28C4}"/>
              </a:ext>
            </a:extLst>
          </p:cNvPr>
          <p:cNvCxnSpPr/>
          <p:nvPr/>
        </p:nvCxnSpPr>
        <p:spPr>
          <a:xfrm flipH="1">
            <a:off x="2285806" y="3429000"/>
            <a:ext cx="5141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EBB3173-2DF0-4957-89AD-646AA4A46C73}"/>
              </a:ext>
            </a:extLst>
          </p:cNvPr>
          <p:cNvCxnSpPr>
            <a:cxnSpLocks/>
          </p:cNvCxnSpPr>
          <p:nvPr/>
        </p:nvCxnSpPr>
        <p:spPr>
          <a:xfrm flipH="1" flipV="1">
            <a:off x="2285806" y="2592372"/>
            <a:ext cx="463777" cy="363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9F04A9A-604A-4546-8335-DB4D69C58EF1}"/>
              </a:ext>
            </a:extLst>
          </p:cNvPr>
          <p:cNvCxnSpPr>
            <a:cxnSpLocks/>
          </p:cNvCxnSpPr>
          <p:nvPr/>
        </p:nvCxnSpPr>
        <p:spPr>
          <a:xfrm flipH="1" flipV="1">
            <a:off x="4948732" y="2124075"/>
            <a:ext cx="430934" cy="927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0539437-D288-4B68-8FD6-589695B44976}"/>
              </a:ext>
            </a:extLst>
          </p:cNvPr>
          <p:cNvCxnSpPr>
            <a:cxnSpLocks/>
          </p:cNvCxnSpPr>
          <p:nvPr/>
        </p:nvCxnSpPr>
        <p:spPr>
          <a:xfrm flipV="1">
            <a:off x="6655324" y="1517550"/>
            <a:ext cx="0" cy="14997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E32BCE6-6C2E-43EE-A046-D2C6D1D9A54C}"/>
              </a:ext>
            </a:extLst>
          </p:cNvPr>
          <p:cNvCxnSpPr>
            <a:cxnSpLocks/>
          </p:cNvCxnSpPr>
          <p:nvPr/>
        </p:nvCxnSpPr>
        <p:spPr>
          <a:xfrm>
            <a:off x="4769573" y="3544148"/>
            <a:ext cx="0" cy="803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A7AC86F-FF1D-4284-85CE-1E885B43DE4E}"/>
              </a:ext>
            </a:extLst>
          </p:cNvPr>
          <p:cNvCxnSpPr>
            <a:cxnSpLocks/>
          </p:cNvCxnSpPr>
          <p:nvPr/>
        </p:nvCxnSpPr>
        <p:spPr>
          <a:xfrm flipV="1">
            <a:off x="7739406" y="1663988"/>
            <a:ext cx="863627" cy="14562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31F0DCE2-2568-40FE-905F-98C62FE1A632}"/>
              </a:ext>
            </a:extLst>
          </p:cNvPr>
          <p:cNvCxnSpPr>
            <a:cxnSpLocks/>
          </p:cNvCxnSpPr>
          <p:nvPr/>
        </p:nvCxnSpPr>
        <p:spPr>
          <a:xfrm flipV="1">
            <a:off x="8708639" y="2976824"/>
            <a:ext cx="893976" cy="434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DE72C09-6594-4583-8F9A-E9716E502C5F}"/>
              </a:ext>
            </a:extLst>
          </p:cNvPr>
          <p:cNvCxnSpPr/>
          <p:nvPr/>
        </p:nvCxnSpPr>
        <p:spPr>
          <a:xfrm>
            <a:off x="7863329" y="3749790"/>
            <a:ext cx="970961" cy="673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5A3387F-40E4-4E3D-B2C4-32918BFB29A9}"/>
              </a:ext>
            </a:extLst>
          </p:cNvPr>
          <p:cNvCxnSpPr>
            <a:cxnSpLocks/>
          </p:cNvCxnSpPr>
          <p:nvPr/>
        </p:nvCxnSpPr>
        <p:spPr>
          <a:xfrm>
            <a:off x="6655324" y="3742441"/>
            <a:ext cx="0" cy="1121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Rectangle: Rounded Corners 53">
            <a:extLst>
              <a:ext uri="{FF2B5EF4-FFF2-40B4-BE49-F238E27FC236}">
                <a16:creationId xmlns:a16="http://schemas.microsoft.com/office/drawing/2014/main" id="{28351F27-7031-412C-A181-E172C924F3A6}"/>
              </a:ext>
            </a:extLst>
          </p:cNvPr>
          <p:cNvSpPr/>
          <p:nvPr/>
        </p:nvSpPr>
        <p:spPr>
          <a:xfrm>
            <a:off x="372277" y="1763068"/>
            <a:ext cx="2042664" cy="7258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Maintains healthy weight </a:t>
            </a:r>
          </a:p>
        </p:txBody>
      </p:sp>
      <p:sp>
        <p:nvSpPr>
          <p:cNvPr id="55" name="Rectangle: Rounded Corners 54">
            <a:extLst>
              <a:ext uri="{FF2B5EF4-FFF2-40B4-BE49-F238E27FC236}">
                <a16:creationId xmlns:a16="http://schemas.microsoft.com/office/drawing/2014/main" id="{673E5C1E-4A4B-4E27-9525-977E7D9904AB}"/>
              </a:ext>
            </a:extLst>
          </p:cNvPr>
          <p:cNvSpPr/>
          <p:nvPr/>
        </p:nvSpPr>
        <p:spPr>
          <a:xfrm>
            <a:off x="177570" y="3017276"/>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Manages stress </a:t>
            </a:r>
          </a:p>
        </p:txBody>
      </p:sp>
      <p:sp>
        <p:nvSpPr>
          <p:cNvPr id="57" name="Rectangle: Rounded Corners 56">
            <a:extLst>
              <a:ext uri="{FF2B5EF4-FFF2-40B4-BE49-F238E27FC236}">
                <a16:creationId xmlns:a16="http://schemas.microsoft.com/office/drawing/2014/main" id="{51DD6B68-6DF8-4F4A-9DA9-036FCA739C41}"/>
              </a:ext>
            </a:extLst>
          </p:cNvPr>
          <p:cNvSpPr/>
          <p:nvPr/>
        </p:nvSpPr>
        <p:spPr>
          <a:xfrm>
            <a:off x="532471" y="469683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a:t>Improves brain health</a:t>
            </a:r>
            <a:endParaRPr lang="en-GB" b="1" dirty="0"/>
          </a:p>
        </p:txBody>
      </p:sp>
      <p:sp>
        <p:nvSpPr>
          <p:cNvPr id="23" name="Rectangle: Rounded Corners 22">
            <a:extLst>
              <a:ext uri="{FF2B5EF4-FFF2-40B4-BE49-F238E27FC236}">
                <a16:creationId xmlns:a16="http://schemas.microsoft.com/office/drawing/2014/main" id="{045A8A39-7327-4A05-A561-F8E91DEE8AFA}"/>
              </a:ext>
            </a:extLst>
          </p:cNvPr>
          <p:cNvSpPr/>
          <p:nvPr/>
        </p:nvSpPr>
        <p:spPr>
          <a:xfrm>
            <a:off x="3670803" y="1505917"/>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Benefits health</a:t>
            </a:r>
          </a:p>
        </p:txBody>
      </p:sp>
      <p:sp>
        <p:nvSpPr>
          <p:cNvPr id="25" name="Rectangle: Rounded Corners 24">
            <a:extLst>
              <a:ext uri="{FF2B5EF4-FFF2-40B4-BE49-F238E27FC236}">
                <a16:creationId xmlns:a16="http://schemas.microsoft.com/office/drawing/2014/main" id="{F7248458-39D5-4900-8731-C3D20F3DD80A}"/>
              </a:ext>
            </a:extLst>
          </p:cNvPr>
          <p:cNvSpPr/>
          <p:nvPr/>
        </p:nvSpPr>
        <p:spPr>
          <a:xfrm>
            <a:off x="5416184" y="564672"/>
            <a:ext cx="2042664" cy="8785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600" b="1" dirty="0">
                <a:ea typeface="Calibri" panose="020F0502020204030204" pitchFamily="34" charset="0"/>
                <a:cs typeface="Calibri" panose="020F0502020204030204" pitchFamily="34" charset="0"/>
              </a:rPr>
              <a:t>Reduces feelings of anxiety and depression</a:t>
            </a:r>
          </a:p>
        </p:txBody>
      </p:sp>
      <p:sp>
        <p:nvSpPr>
          <p:cNvPr id="27" name="Rectangle: Rounded Corners 26">
            <a:extLst>
              <a:ext uri="{FF2B5EF4-FFF2-40B4-BE49-F238E27FC236}">
                <a16:creationId xmlns:a16="http://schemas.microsoft.com/office/drawing/2014/main" id="{EBA7811C-B1AC-4B7F-BA7C-7CA05EF21A3F}"/>
              </a:ext>
            </a:extLst>
          </p:cNvPr>
          <p:cNvSpPr/>
          <p:nvPr/>
        </p:nvSpPr>
        <p:spPr>
          <a:xfrm>
            <a:off x="8479547" y="338700"/>
            <a:ext cx="3108007" cy="13304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r>
              <a:rPr lang="en-GB" sz="1400" b="1" dirty="0">
                <a:ea typeface="Calibri" panose="020F0502020204030204" pitchFamily="34" charset="0"/>
                <a:cs typeface="Calibri" panose="020F0502020204030204" pitchFamily="34" charset="0"/>
              </a:rPr>
              <a:t>Chance of high blood pressure, type 2 diabetes, being over weight or obese and unbalanced cholesterol levels. </a:t>
            </a:r>
          </a:p>
        </p:txBody>
      </p:sp>
      <p:sp>
        <p:nvSpPr>
          <p:cNvPr id="29" name="Rectangle: Rounded Corners 28">
            <a:extLst>
              <a:ext uri="{FF2B5EF4-FFF2-40B4-BE49-F238E27FC236}">
                <a16:creationId xmlns:a16="http://schemas.microsoft.com/office/drawing/2014/main" id="{A73BDDC1-D2FE-4C2E-9F5F-64002215C641}"/>
              </a:ext>
            </a:extLst>
          </p:cNvPr>
          <p:cNvSpPr/>
          <p:nvPr/>
        </p:nvSpPr>
        <p:spPr>
          <a:xfrm>
            <a:off x="9706466" y="2587563"/>
            <a:ext cx="2166412" cy="629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Combat cancer- related fatigue </a:t>
            </a:r>
          </a:p>
        </p:txBody>
      </p:sp>
      <p:sp>
        <p:nvSpPr>
          <p:cNvPr id="31" name="Rectangle: Rounded Corners 30">
            <a:extLst>
              <a:ext uri="{FF2B5EF4-FFF2-40B4-BE49-F238E27FC236}">
                <a16:creationId xmlns:a16="http://schemas.microsoft.com/office/drawing/2014/main" id="{14CAB133-795A-42D3-B3D2-B69301BF273D}"/>
              </a:ext>
            </a:extLst>
          </p:cNvPr>
          <p:cNvSpPr/>
          <p:nvPr/>
        </p:nvSpPr>
        <p:spPr>
          <a:xfrm>
            <a:off x="8927184" y="4113916"/>
            <a:ext cx="2426271" cy="7126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Improve joint pain and stiffness </a:t>
            </a:r>
          </a:p>
        </p:txBody>
      </p:sp>
      <p:sp>
        <p:nvSpPr>
          <p:cNvPr id="33" name="Rectangle: Rounded Corners 32">
            <a:extLst>
              <a:ext uri="{FF2B5EF4-FFF2-40B4-BE49-F238E27FC236}">
                <a16:creationId xmlns:a16="http://schemas.microsoft.com/office/drawing/2014/main" id="{4E8C5D68-B70B-40F9-9A7A-BC57A0A7D773}"/>
              </a:ext>
            </a:extLst>
          </p:cNvPr>
          <p:cNvSpPr/>
          <p:nvPr/>
        </p:nvSpPr>
        <p:spPr>
          <a:xfrm>
            <a:off x="6195172" y="4986687"/>
            <a:ext cx="2426271" cy="8768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Maintain muscle strength and balance </a:t>
            </a:r>
          </a:p>
        </p:txBody>
      </p:sp>
      <p:sp>
        <p:nvSpPr>
          <p:cNvPr id="34" name="Rectangle: Rounded Corners 33">
            <a:extLst>
              <a:ext uri="{FF2B5EF4-FFF2-40B4-BE49-F238E27FC236}">
                <a16:creationId xmlns:a16="http://schemas.microsoft.com/office/drawing/2014/main" id="{4CC4E44D-F37D-4017-9573-111DF3878437}"/>
              </a:ext>
            </a:extLst>
          </p:cNvPr>
          <p:cNvSpPr/>
          <p:nvPr/>
        </p:nvSpPr>
        <p:spPr>
          <a:xfrm>
            <a:off x="3641953" y="445351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Improves quality of life </a:t>
            </a:r>
          </a:p>
        </p:txBody>
      </p:sp>
      <p:cxnSp>
        <p:nvCxnSpPr>
          <p:cNvPr id="35" name="Straight Arrow Connector 34">
            <a:extLst>
              <a:ext uri="{FF2B5EF4-FFF2-40B4-BE49-F238E27FC236}">
                <a16:creationId xmlns:a16="http://schemas.microsoft.com/office/drawing/2014/main" id="{094D5DA3-73C7-44C7-9F3C-F159395E2323}"/>
              </a:ext>
            </a:extLst>
          </p:cNvPr>
          <p:cNvCxnSpPr>
            <a:cxnSpLocks/>
          </p:cNvCxnSpPr>
          <p:nvPr/>
        </p:nvCxnSpPr>
        <p:spPr>
          <a:xfrm flipH="1" flipV="1">
            <a:off x="3124510" y="1335741"/>
            <a:ext cx="494812" cy="1715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5CD03ECF-D726-4E6E-AFF8-759414567940}"/>
              </a:ext>
            </a:extLst>
          </p:cNvPr>
          <p:cNvSpPr/>
          <p:nvPr/>
        </p:nvSpPr>
        <p:spPr>
          <a:xfrm>
            <a:off x="2342540" y="679301"/>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400" b="1" dirty="0">
                <a:solidFill>
                  <a:schemeClr val="bg1"/>
                </a:solidFill>
              </a:rPr>
              <a:t>Reduces social isolation</a:t>
            </a:r>
          </a:p>
        </p:txBody>
      </p:sp>
    </p:spTree>
    <p:extLst>
      <p:ext uri="{BB962C8B-B14F-4D97-AF65-F5344CB8AC3E}">
        <p14:creationId xmlns:p14="http://schemas.microsoft.com/office/powerpoint/2010/main" val="34130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down)">
                                      <p:cBhvr>
                                        <p:cTn id="66" dur="500"/>
                                        <p:tgtEl>
                                          <p:spTgt spid="5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7" grpId="0" animBg="1"/>
      <p:bldP spid="23" grpId="0" animBg="1"/>
      <p:bldP spid="25" grpId="0" animBg="1"/>
      <p:bldP spid="27" grpId="0" animBg="1"/>
      <p:bldP spid="29" grpId="0" animBg="1"/>
      <p:bldP spid="31" grpId="0" animBg="1"/>
      <p:bldP spid="33" grpId="0" animBg="1"/>
      <p:bldP spid="34"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3E35-1DD5-4072-B123-B926E58C7E6C}"/>
              </a:ext>
            </a:extLst>
          </p:cNvPr>
          <p:cNvSpPr>
            <a:spLocks noGrp="1"/>
          </p:cNvSpPr>
          <p:nvPr>
            <p:ph type="title"/>
          </p:nvPr>
        </p:nvSpPr>
        <p:spPr>
          <a:xfrm>
            <a:off x="2701658" y="78779"/>
            <a:ext cx="9490342" cy="790797"/>
          </a:xfrm>
        </p:spPr>
        <p:txBody>
          <a:bodyPr>
            <a:normAutofit/>
          </a:bodyPr>
          <a:lstStyle/>
          <a:p>
            <a:r>
              <a:rPr lang="en-GB" sz="3600" dirty="0"/>
              <a:t>The Dahlgren-Whitehead Rainbow (1991)</a:t>
            </a:r>
          </a:p>
        </p:txBody>
      </p:sp>
      <p:pic>
        <p:nvPicPr>
          <p:cNvPr id="4" name="Picture 3">
            <a:extLst>
              <a:ext uri="{FF2B5EF4-FFF2-40B4-BE49-F238E27FC236}">
                <a16:creationId xmlns:a16="http://schemas.microsoft.com/office/drawing/2014/main" id="{1910615D-EED4-444A-AB77-EAEFB9B91A6F}"/>
              </a:ext>
            </a:extLst>
          </p:cNvPr>
          <p:cNvPicPr>
            <a:picLocks noChangeAspect="1"/>
          </p:cNvPicPr>
          <p:nvPr/>
        </p:nvPicPr>
        <p:blipFill>
          <a:blip r:embed="rId2"/>
          <a:stretch>
            <a:fillRect/>
          </a:stretch>
        </p:blipFill>
        <p:spPr>
          <a:xfrm>
            <a:off x="2073897" y="1636215"/>
            <a:ext cx="7513164" cy="4642037"/>
          </a:xfrm>
          <a:prstGeom prst="rect">
            <a:avLst/>
          </a:prstGeom>
        </p:spPr>
      </p:pic>
    </p:spTree>
    <p:extLst>
      <p:ext uri="{BB962C8B-B14F-4D97-AF65-F5344CB8AC3E}">
        <p14:creationId xmlns:p14="http://schemas.microsoft.com/office/powerpoint/2010/main" val="321711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AD4C-EF49-4B05-B4C9-7CE33477FF9E}"/>
              </a:ext>
            </a:extLst>
          </p:cNvPr>
          <p:cNvSpPr>
            <a:spLocks noGrp="1"/>
          </p:cNvSpPr>
          <p:nvPr>
            <p:ph type="title"/>
          </p:nvPr>
        </p:nvSpPr>
        <p:spPr>
          <a:xfrm>
            <a:off x="3535376" y="222215"/>
            <a:ext cx="9692640" cy="979056"/>
          </a:xfrm>
        </p:spPr>
        <p:txBody>
          <a:bodyPr>
            <a:noAutofit/>
          </a:bodyPr>
          <a:lstStyle/>
          <a:p>
            <a:r>
              <a:rPr lang="en-GB" sz="6000" dirty="0"/>
              <a:t>Group Agreement </a:t>
            </a:r>
          </a:p>
        </p:txBody>
      </p:sp>
      <p:pic>
        <p:nvPicPr>
          <p:cNvPr id="1026" name="Picture 2" descr="Technology Icon, Transparent Technology.PNG Images &amp; Vector - FreeIconsPNG">
            <a:extLst>
              <a:ext uri="{FF2B5EF4-FFF2-40B4-BE49-F238E27FC236}">
                <a16:creationId xmlns:a16="http://schemas.microsoft.com/office/drawing/2014/main" id="{ED2A3FD7-997F-4D8C-9BD9-8788459F6D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437" y="1784609"/>
            <a:ext cx="1864660" cy="1864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ak Time icon PNG and SVG Free Download">
            <a:extLst>
              <a:ext uri="{FF2B5EF4-FFF2-40B4-BE49-F238E27FC236}">
                <a16:creationId xmlns:a16="http://schemas.microsoft.com/office/drawing/2014/main" id="{C548E343-7C56-4241-AE6A-10CF2C1B7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312" y="1852845"/>
            <a:ext cx="1864660" cy="1602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icipation Icons &amp; Symbols">
            <a:extLst>
              <a:ext uri="{FF2B5EF4-FFF2-40B4-BE49-F238E27FC236}">
                <a16:creationId xmlns:a16="http://schemas.microsoft.com/office/drawing/2014/main" id="{00E5E59F-A7AC-47B8-83E0-38894676D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187" y="1852845"/>
            <a:ext cx="1515035" cy="15150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 Icon Vector Art, Icons, and Graphics for Free Download">
            <a:extLst>
              <a:ext uri="{FF2B5EF4-FFF2-40B4-BE49-F238E27FC236}">
                <a16:creationId xmlns:a16="http://schemas.microsoft.com/office/drawing/2014/main" id="{9D108B6E-564E-4F66-91D4-E754F3471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70" y="4278965"/>
            <a:ext cx="1986804" cy="16556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fety Vector Icons free download in SVG, PNG Format">
            <a:extLst>
              <a:ext uri="{FF2B5EF4-FFF2-40B4-BE49-F238E27FC236}">
                <a16:creationId xmlns:a16="http://schemas.microsoft.com/office/drawing/2014/main" id="{89CF3F86-5991-4673-9188-ED5CC90C0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187" y="4054415"/>
            <a:ext cx="1730469" cy="17304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 Park Icon png download - 920*980 - Free Transparent Car png Download. -  CleanPNG / KissPNG">
            <a:extLst>
              <a:ext uri="{FF2B5EF4-FFF2-40B4-BE49-F238E27FC236}">
                <a16:creationId xmlns:a16="http://schemas.microsoft.com/office/drawing/2014/main" id="{5B64651D-E2A3-4268-A040-81BBF4C91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471" y="4174549"/>
            <a:ext cx="1548623" cy="16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rot="653067" flipH="1">
            <a:off x="4974077" y="2717607"/>
            <a:ext cx="6440558" cy="4227556"/>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41F9E61F-DE20-4C3F-8202-13C93B7DFD26}"/>
              </a:ext>
            </a:extLst>
          </p:cNvPr>
          <p:cNvSpPr/>
          <p:nvPr/>
        </p:nvSpPr>
        <p:spPr>
          <a:xfrm>
            <a:off x="1512196" y="63244"/>
            <a:ext cx="9144000" cy="340720"/>
          </a:xfrm>
          <a:prstGeom prst="rect">
            <a:avLst/>
          </a:prstGeom>
          <a:solidFill>
            <a:srgbClr val="008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Wider determinants of health in Kirklees: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Freeform 2"/>
          <p:cNvSpPr/>
          <p:nvPr/>
        </p:nvSpPr>
        <p:spPr>
          <a:xfrm>
            <a:off x="1150528" y="429554"/>
            <a:ext cx="5811364" cy="6060462"/>
          </a:xfrm>
          <a:custGeom>
            <a:avLst/>
            <a:gdLst>
              <a:gd name="connsiteX0" fmla="*/ 3621505 w 3621505"/>
              <a:gd name="connsiteY0" fmla="*/ 36095 h 5727032"/>
              <a:gd name="connsiteX1" fmla="*/ 2165684 w 3621505"/>
              <a:gd name="connsiteY1" fmla="*/ 5727032 h 5727032"/>
              <a:gd name="connsiteX2" fmla="*/ 0 w 3621505"/>
              <a:gd name="connsiteY2" fmla="*/ 3356811 h 5727032"/>
              <a:gd name="connsiteX3" fmla="*/ 24063 w 3621505"/>
              <a:gd name="connsiteY3" fmla="*/ 0 h 5727032"/>
              <a:gd name="connsiteX4" fmla="*/ 3621505 w 3621505"/>
              <a:gd name="connsiteY4" fmla="*/ 36095 h 5727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505" h="5727032">
                <a:moveTo>
                  <a:pt x="3621505" y="36095"/>
                </a:moveTo>
                <a:lnTo>
                  <a:pt x="2165684" y="5727032"/>
                </a:lnTo>
                <a:lnTo>
                  <a:pt x="0" y="3356811"/>
                </a:lnTo>
                <a:lnTo>
                  <a:pt x="24063" y="0"/>
                </a:lnTo>
                <a:lnTo>
                  <a:pt x="3621505" y="36095"/>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Rounded Corners 31">
            <a:extLst>
              <a:ext uri="{FF2B5EF4-FFF2-40B4-BE49-F238E27FC236}">
                <a16:creationId xmlns:a16="http://schemas.microsoft.com/office/drawing/2014/main" id="{A98D6F32-3B26-4C2A-81AF-7F10520E7C6D}"/>
              </a:ext>
            </a:extLst>
          </p:cNvPr>
          <p:cNvSpPr/>
          <p:nvPr/>
        </p:nvSpPr>
        <p:spPr>
          <a:xfrm>
            <a:off x="1627398" y="1655921"/>
            <a:ext cx="1123534" cy="473910"/>
          </a:xfrm>
          <a:prstGeom prst="roundRect">
            <a:avLst/>
          </a:prstGeom>
          <a:solidFill>
            <a:srgbClr val="38A7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10.7%</a:t>
            </a:r>
            <a:r>
              <a:rPr kumimoji="0" lang="en-GB" sz="800" b="1"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the population are income deprived</a:t>
            </a:r>
          </a:p>
        </p:txBody>
      </p:sp>
      <p:sp>
        <p:nvSpPr>
          <p:cNvPr id="64" name="Rectangle: Rounded Corners 38">
            <a:extLst>
              <a:ext uri="{FF2B5EF4-FFF2-40B4-BE49-F238E27FC236}">
                <a16:creationId xmlns:a16="http://schemas.microsoft.com/office/drawing/2014/main" id="{86828442-E4A1-413C-831A-1B5576BBD1F3}"/>
              </a:ext>
            </a:extLst>
          </p:cNvPr>
          <p:cNvSpPr/>
          <p:nvPr/>
        </p:nvSpPr>
        <p:spPr>
          <a:xfrm>
            <a:off x="1611851" y="740969"/>
            <a:ext cx="1497509" cy="608902"/>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69%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have used parks and green spaces at least once a month in the last 12 months.</a:t>
            </a:r>
          </a:p>
        </p:txBody>
      </p:sp>
      <p:sp>
        <p:nvSpPr>
          <p:cNvPr id="67" name="Rectangle: Rounded Corners 44">
            <a:extLst>
              <a:ext uri="{FF2B5EF4-FFF2-40B4-BE49-F238E27FC236}">
                <a16:creationId xmlns:a16="http://schemas.microsoft.com/office/drawing/2014/main" id="{F04E2569-502C-44E2-9638-4D27B6AE6374}"/>
              </a:ext>
            </a:extLst>
          </p:cNvPr>
          <p:cNvSpPr/>
          <p:nvPr/>
        </p:nvSpPr>
        <p:spPr>
          <a:xfrm>
            <a:off x="1626440" y="2341523"/>
            <a:ext cx="1124017" cy="445601"/>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5.4%</a:t>
            </a:r>
            <a:r>
              <a:rPr kumimoji="0" lang="en-GB" sz="800" b="1"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unemployment benefits claimants</a:t>
            </a:r>
          </a:p>
        </p:txBody>
      </p:sp>
      <p:sp>
        <p:nvSpPr>
          <p:cNvPr id="68" name="Rectangle: Rounded Corners 44">
            <a:extLst>
              <a:ext uri="{FF2B5EF4-FFF2-40B4-BE49-F238E27FC236}">
                <a16:creationId xmlns:a16="http://schemas.microsoft.com/office/drawing/2014/main" id="{F04E2569-502C-44E2-9638-4D27B6AE6374}"/>
              </a:ext>
            </a:extLst>
          </p:cNvPr>
          <p:cNvSpPr/>
          <p:nvPr/>
        </p:nvSpPr>
        <p:spPr>
          <a:xfrm>
            <a:off x="2980442" y="3176904"/>
            <a:ext cx="1123534" cy="619723"/>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The density of hot food takeaways is </a:t>
            </a: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143 per 100,000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population</a:t>
            </a: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
        <p:nvSpPr>
          <p:cNvPr id="69" name="Rectangle: Rounded Corners 12">
            <a:extLst>
              <a:ext uri="{FF2B5EF4-FFF2-40B4-BE49-F238E27FC236}">
                <a16:creationId xmlns:a16="http://schemas.microsoft.com/office/drawing/2014/main" id="{56F0BBA1-E373-4BD4-8135-4E342681AD43}"/>
              </a:ext>
            </a:extLst>
          </p:cNvPr>
          <p:cNvSpPr/>
          <p:nvPr/>
        </p:nvSpPr>
        <p:spPr>
          <a:xfrm>
            <a:off x="2902396" y="1655922"/>
            <a:ext cx="1123534" cy="440219"/>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28.2%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children are living in poverty </a:t>
            </a:r>
          </a:p>
        </p:txBody>
      </p:sp>
      <p:sp>
        <p:nvSpPr>
          <p:cNvPr id="70" name="Rectangle: Rounded Corners 12">
            <a:extLst>
              <a:ext uri="{FF2B5EF4-FFF2-40B4-BE49-F238E27FC236}">
                <a16:creationId xmlns:a16="http://schemas.microsoft.com/office/drawing/2014/main" id="{56F0BBA1-E373-4BD4-8135-4E342681AD43}"/>
              </a:ext>
            </a:extLst>
          </p:cNvPr>
          <p:cNvSpPr/>
          <p:nvPr/>
        </p:nvSpPr>
        <p:spPr>
          <a:xfrm>
            <a:off x="3379160" y="858333"/>
            <a:ext cx="1123534" cy="450563"/>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 in 20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deaths are attributable to air pollution</a:t>
            </a:r>
          </a:p>
        </p:txBody>
      </p:sp>
      <p:sp>
        <p:nvSpPr>
          <p:cNvPr id="124" name="TextBox 123"/>
          <p:cNvSpPr txBox="1"/>
          <p:nvPr/>
        </p:nvSpPr>
        <p:spPr>
          <a:xfrm>
            <a:off x="1461305" y="456098"/>
            <a:ext cx="21874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62262"/>
                </a:solidFill>
                <a:effectLst/>
                <a:uLnTx/>
                <a:uFillTx/>
                <a:latin typeface="Calibri" panose="020F0502020204030204"/>
                <a:ea typeface="+mn-ea"/>
                <a:cs typeface="+mn-cs"/>
              </a:rPr>
              <a:t>LOCAL ECONOMY &amp; ENVIRONMENT</a:t>
            </a:r>
          </a:p>
        </p:txBody>
      </p:sp>
      <p:sp>
        <p:nvSpPr>
          <p:cNvPr id="99" name="Rectangle: Rounded Corners 39">
            <a:extLst>
              <a:ext uri="{FF2B5EF4-FFF2-40B4-BE49-F238E27FC236}">
                <a16:creationId xmlns:a16="http://schemas.microsoft.com/office/drawing/2014/main" id="{0B4BF5F8-F465-4EE6-B40A-3F168ED4B9DF}"/>
              </a:ext>
            </a:extLst>
          </p:cNvPr>
          <p:cNvSpPr/>
          <p:nvPr/>
        </p:nvSpPr>
        <p:spPr>
          <a:xfrm>
            <a:off x="4861313" y="729911"/>
            <a:ext cx="1544269" cy="553994"/>
          </a:xfrm>
          <a:prstGeom prst="roundRect">
            <a:avLst/>
          </a:prstGeom>
          <a:solidFill>
            <a:srgbClr val="38A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There are </a:t>
            </a: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10</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 Air Quality Management Areas in Kirklees</a:t>
            </a:r>
          </a:p>
        </p:txBody>
      </p:sp>
      <p:sp>
        <p:nvSpPr>
          <p:cNvPr id="83" name="Freeform 82"/>
          <p:cNvSpPr/>
          <p:nvPr/>
        </p:nvSpPr>
        <p:spPr>
          <a:xfrm rot="1549162">
            <a:off x="5835854" y="328809"/>
            <a:ext cx="7051632" cy="7971568"/>
          </a:xfrm>
          <a:custGeom>
            <a:avLst/>
            <a:gdLst>
              <a:gd name="connsiteX0" fmla="*/ 4892842 w 9400673"/>
              <a:gd name="connsiteY0" fmla="*/ 0 h 5775158"/>
              <a:gd name="connsiteX1" fmla="*/ 0 w 9400673"/>
              <a:gd name="connsiteY1" fmla="*/ 5775158 h 5775158"/>
              <a:gd name="connsiteX2" fmla="*/ 9400673 w 9400673"/>
              <a:gd name="connsiteY2" fmla="*/ 48127 h 5775158"/>
              <a:gd name="connsiteX3" fmla="*/ 4812631 w 9400673"/>
              <a:gd name="connsiteY3" fmla="*/ 64169 h 5775158"/>
              <a:gd name="connsiteX4" fmla="*/ 4796589 w 9400673"/>
              <a:gd name="connsiteY4" fmla="*/ 48127 h 5775158"/>
              <a:gd name="connsiteX5" fmla="*/ 4892842 w 9400673"/>
              <a:gd name="connsiteY5" fmla="*/ 0 h 577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0673" h="5775158">
                <a:moveTo>
                  <a:pt x="4892842" y="0"/>
                </a:moveTo>
                <a:lnTo>
                  <a:pt x="0" y="5775158"/>
                </a:lnTo>
                <a:lnTo>
                  <a:pt x="9400673" y="48127"/>
                </a:lnTo>
                <a:lnTo>
                  <a:pt x="4812631" y="64169"/>
                </a:lnTo>
                <a:lnTo>
                  <a:pt x="4796589" y="48127"/>
                </a:lnTo>
                <a:lnTo>
                  <a:pt x="4892842" y="0"/>
                </a:lnTo>
                <a:close/>
              </a:path>
            </a:pathLst>
          </a:custGeom>
          <a:solidFill>
            <a:srgbClr val="FEF2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ectangle: Rounded Corners 21">
            <a:extLst>
              <a:ext uri="{FF2B5EF4-FFF2-40B4-BE49-F238E27FC236}">
                <a16:creationId xmlns:a16="http://schemas.microsoft.com/office/drawing/2014/main" id="{CCA60EBE-1D44-4192-ABA2-9FAB0077E676}"/>
              </a:ext>
            </a:extLst>
          </p:cNvPr>
          <p:cNvSpPr/>
          <p:nvPr/>
        </p:nvSpPr>
        <p:spPr>
          <a:xfrm>
            <a:off x="9290236" y="2545556"/>
            <a:ext cx="1252150" cy="495744"/>
          </a:xfrm>
          <a:prstGeom prst="roundRect">
            <a:avLst/>
          </a:prstGeom>
          <a:solidFill>
            <a:srgbClr val="FE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60.3%</a:t>
            </a:r>
            <a:r>
              <a:rPr kumimoji="0" lang="en-GB" sz="800" b="1" i="0" u="none" strike="noStrike" kern="1200" cap="none" spc="0" normalizeH="0" baseline="0" noProof="0" dirty="0">
                <a:ln>
                  <a:noFill/>
                </a:ln>
                <a:solidFill>
                  <a:srgbClr val="FF33CC"/>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5-year olds have a good level of development </a:t>
            </a:r>
          </a:p>
        </p:txBody>
      </p:sp>
      <p:sp>
        <p:nvSpPr>
          <p:cNvPr id="54" name="Rectangle: Rounded Corners 46">
            <a:extLst>
              <a:ext uri="{FF2B5EF4-FFF2-40B4-BE49-F238E27FC236}">
                <a16:creationId xmlns:a16="http://schemas.microsoft.com/office/drawing/2014/main" id="{FF838E5A-7DC7-4A71-86C2-8A454CAC627A}"/>
              </a:ext>
            </a:extLst>
          </p:cNvPr>
          <p:cNvSpPr/>
          <p:nvPr/>
        </p:nvSpPr>
        <p:spPr>
          <a:xfrm>
            <a:off x="7776518" y="3860218"/>
            <a:ext cx="1183900" cy="378915"/>
          </a:xfrm>
          <a:prstGeom prst="roundRect">
            <a:avLst/>
          </a:prstGeom>
          <a:solidFill>
            <a:srgbClr val="FE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Low levels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walking or cycling for travel </a:t>
            </a:r>
          </a:p>
        </p:txBody>
      </p:sp>
      <p:sp>
        <p:nvSpPr>
          <p:cNvPr id="72" name="Rectangle: Rounded Corners 12">
            <a:extLst>
              <a:ext uri="{FF2B5EF4-FFF2-40B4-BE49-F238E27FC236}">
                <a16:creationId xmlns:a16="http://schemas.microsoft.com/office/drawing/2014/main" id="{56F0BBA1-E373-4BD4-8135-4E342681AD43}"/>
              </a:ext>
            </a:extLst>
          </p:cNvPr>
          <p:cNvSpPr/>
          <p:nvPr/>
        </p:nvSpPr>
        <p:spPr>
          <a:xfrm>
            <a:off x="6918588" y="4418306"/>
            <a:ext cx="1123534" cy="398264"/>
          </a:xfrm>
          <a:prstGeom prst="roundRect">
            <a:avLst/>
          </a:prstGeom>
          <a:solidFill>
            <a:srgbClr val="FE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 in 5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young people walk or cycle to school </a:t>
            </a:r>
          </a:p>
        </p:txBody>
      </p:sp>
      <p:sp>
        <p:nvSpPr>
          <p:cNvPr id="126" name="TextBox 125"/>
          <p:cNvSpPr txBox="1"/>
          <p:nvPr/>
        </p:nvSpPr>
        <p:spPr>
          <a:xfrm rot="21536882">
            <a:off x="9859211" y="1903780"/>
            <a:ext cx="78763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62262"/>
                </a:solidFill>
                <a:effectLst/>
                <a:uLnTx/>
                <a:uFillTx/>
                <a:latin typeface="Calibri" panose="020F0502020204030204"/>
                <a:ea typeface="+mn-ea"/>
                <a:cs typeface="+mn-cs"/>
              </a:rPr>
              <a:t>ACTIVITIES</a:t>
            </a:r>
          </a:p>
        </p:txBody>
      </p:sp>
      <p:sp>
        <p:nvSpPr>
          <p:cNvPr id="2" name="TextBox 1"/>
          <p:cNvSpPr txBox="1"/>
          <p:nvPr/>
        </p:nvSpPr>
        <p:spPr>
          <a:xfrm rot="21536882">
            <a:off x="9722103" y="2058541"/>
            <a:ext cx="10498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62262"/>
                </a:solidFill>
                <a:effectLst/>
                <a:uLnTx/>
                <a:uFillTx/>
                <a:latin typeface="Calibri" panose="020F0502020204030204"/>
                <a:ea typeface="+mn-ea"/>
                <a:cs typeface="+mn-cs"/>
              </a:rPr>
              <a:t>(Things we do and experience)</a:t>
            </a:r>
          </a:p>
        </p:txBody>
      </p:sp>
      <p:sp>
        <p:nvSpPr>
          <p:cNvPr id="78" name="Freeform 77"/>
          <p:cNvSpPr/>
          <p:nvPr/>
        </p:nvSpPr>
        <p:spPr>
          <a:xfrm>
            <a:off x="4805356" y="484348"/>
            <a:ext cx="6761803" cy="5585476"/>
          </a:xfrm>
          <a:custGeom>
            <a:avLst/>
            <a:gdLst>
              <a:gd name="connsiteX0" fmla="*/ 1528010 w 4812631"/>
              <a:gd name="connsiteY0" fmla="*/ 0 h 5763126"/>
              <a:gd name="connsiteX1" fmla="*/ 0 w 4812631"/>
              <a:gd name="connsiteY1" fmla="*/ 5763126 h 5763126"/>
              <a:gd name="connsiteX2" fmla="*/ 4812631 w 4812631"/>
              <a:gd name="connsiteY2" fmla="*/ 0 h 5763126"/>
              <a:gd name="connsiteX3" fmla="*/ 1528010 w 4812631"/>
              <a:gd name="connsiteY3" fmla="*/ 0 h 5763126"/>
            </a:gdLst>
            <a:ahLst/>
            <a:cxnLst>
              <a:cxn ang="0">
                <a:pos x="connsiteX0" y="connsiteY0"/>
              </a:cxn>
              <a:cxn ang="0">
                <a:pos x="connsiteX1" y="connsiteY1"/>
              </a:cxn>
              <a:cxn ang="0">
                <a:pos x="connsiteX2" y="connsiteY2"/>
              </a:cxn>
              <a:cxn ang="0">
                <a:pos x="connsiteX3" y="connsiteY3"/>
              </a:cxn>
            </a:cxnLst>
            <a:rect l="l" t="t" r="r" b="b"/>
            <a:pathLst>
              <a:path w="4812631" h="5763126">
                <a:moveTo>
                  <a:pt x="1528010" y="0"/>
                </a:moveTo>
                <a:lnTo>
                  <a:pt x="0" y="5763126"/>
                </a:lnTo>
                <a:lnTo>
                  <a:pt x="4812631" y="0"/>
                </a:lnTo>
                <a:lnTo>
                  <a:pt x="1528010" y="0"/>
                </a:lnTo>
                <a:close/>
              </a:path>
            </a:pathLst>
          </a:custGeom>
          <a:solidFill>
            <a:srgbClr val="78C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p:cNvGrpSpPr/>
          <p:nvPr/>
        </p:nvGrpSpPr>
        <p:grpSpPr>
          <a:xfrm>
            <a:off x="6366992" y="3990156"/>
            <a:ext cx="4350339" cy="2598261"/>
            <a:chOff x="3391436" y="955864"/>
            <a:chExt cx="4349044" cy="2598261"/>
          </a:xfrm>
        </p:grpSpPr>
        <p:sp>
          <p:nvSpPr>
            <p:cNvPr id="40" name="Rectangle: Rounded Corners 13">
              <a:extLst>
                <a:ext uri="{FF2B5EF4-FFF2-40B4-BE49-F238E27FC236}">
                  <a16:creationId xmlns:a16="http://schemas.microsoft.com/office/drawing/2014/main" id="{CA3D25CC-134C-42D9-8DC8-2C18C251A4C2}"/>
                </a:ext>
              </a:extLst>
            </p:cNvPr>
            <p:cNvSpPr/>
            <p:nvPr/>
          </p:nvSpPr>
          <p:spPr>
            <a:xfrm>
              <a:off x="3391436" y="2655203"/>
              <a:ext cx="1123200" cy="298800"/>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12.1%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smoke</a:t>
              </a:r>
            </a:p>
          </p:txBody>
        </p:sp>
        <p:sp>
          <p:nvSpPr>
            <p:cNvPr id="43" name="Rectangle: Rounded Corners 25">
              <a:extLst>
                <a:ext uri="{FF2B5EF4-FFF2-40B4-BE49-F238E27FC236}">
                  <a16:creationId xmlns:a16="http://schemas.microsoft.com/office/drawing/2014/main" id="{D80462FD-116E-4304-85B5-A1C57F814BB8}"/>
                </a:ext>
              </a:extLst>
            </p:cNvPr>
            <p:cNvSpPr/>
            <p:nvPr/>
          </p:nvSpPr>
          <p:spPr>
            <a:xfrm>
              <a:off x="5965199" y="1569826"/>
              <a:ext cx="1591952" cy="493762"/>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24.8%</a:t>
              </a:r>
              <a:r>
                <a:rPr kumimoji="0" lang="en-GB" sz="800" b="1" i="0" u="none" strike="noStrike" kern="1200" cap="none" spc="0" normalizeH="0" baseline="0" noProof="0" dirty="0">
                  <a:ln>
                    <a:noFill/>
                  </a:ln>
                  <a:solidFill>
                    <a:srgbClr val="70AD47">
                      <a:lumMod val="75000"/>
                    </a:srgbClr>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5 year olds and </a:t>
              </a: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40.7%</a:t>
              </a:r>
              <a:r>
                <a:rPr kumimoji="0" lang="en-GB" sz="800" b="1" i="0" u="none" strike="noStrike" kern="1200" cap="none" spc="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11 year olds are overweight or obese</a:t>
              </a:r>
            </a:p>
          </p:txBody>
        </p:sp>
        <p:sp>
          <p:nvSpPr>
            <p:cNvPr id="44" name="Rectangle: Rounded Corners 47">
              <a:extLst>
                <a:ext uri="{FF2B5EF4-FFF2-40B4-BE49-F238E27FC236}">
                  <a16:creationId xmlns:a16="http://schemas.microsoft.com/office/drawing/2014/main" id="{7B24959B-69F9-40D4-B17F-37A43C63B05D}"/>
                </a:ext>
              </a:extLst>
            </p:cNvPr>
            <p:cNvSpPr/>
            <p:nvPr/>
          </p:nvSpPr>
          <p:spPr>
            <a:xfrm>
              <a:off x="6099146" y="2685954"/>
              <a:ext cx="1355174" cy="298800"/>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69.7%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are overweight or obese</a:t>
              </a:r>
            </a:p>
          </p:txBody>
        </p:sp>
        <p:sp>
          <p:nvSpPr>
            <p:cNvPr id="46" name="Rectangle: Rounded Corners 50">
              <a:extLst>
                <a:ext uri="{FF2B5EF4-FFF2-40B4-BE49-F238E27FC236}">
                  <a16:creationId xmlns:a16="http://schemas.microsoft.com/office/drawing/2014/main" id="{B30354BE-453A-4D2B-9D64-08DD284A2EAB}"/>
                </a:ext>
              </a:extLst>
            </p:cNvPr>
            <p:cNvSpPr/>
            <p:nvPr/>
          </p:nvSpPr>
          <p:spPr>
            <a:xfrm>
              <a:off x="6114236" y="3143315"/>
              <a:ext cx="1318753" cy="410810"/>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62.8%</a:t>
              </a: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achieve recommended physical activity levels</a:t>
              </a:r>
            </a:p>
          </p:txBody>
        </p:sp>
        <p:sp>
          <p:nvSpPr>
            <p:cNvPr id="127" name="TextBox 126"/>
            <p:cNvSpPr txBox="1"/>
            <p:nvPr/>
          </p:nvSpPr>
          <p:spPr>
            <a:xfrm>
              <a:off x="6999038" y="955864"/>
              <a:ext cx="731290"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62262"/>
                  </a:solidFill>
                  <a:effectLst/>
                  <a:uLnTx/>
                  <a:uFillTx/>
                  <a:latin typeface="Calibri" panose="020F0502020204030204"/>
                  <a:ea typeface="+mn-ea"/>
                  <a:cs typeface="+mn-cs"/>
                </a:rPr>
                <a:t>LIFESTYLE</a:t>
              </a:r>
            </a:p>
          </p:txBody>
        </p:sp>
        <p:sp>
          <p:nvSpPr>
            <p:cNvPr id="135" name="TextBox 134"/>
            <p:cNvSpPr txBox="1"/>
            <p:nvPr/>
          </p:nvSpPr>
          <p:spPr>
            <a:xfrm>
              <a:off x="6697296" y="1094810"/>
              <a:ext cx="104318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62262"/>
                  </a:solidFill>
                  <a:effectLst/>
                  <a:uLnTx/>
                  <a:uFillTx/>
                  <a:latin typeface="Calibri" panose="020F0502020204030204"/>
                  <a:ea typeface="+mn-ea"/>
                  <a:cs typeface="+mn-cs"/>
                </a:rPr>
                <a:t>(Health-related behaviours)</a:t>
              </a:r>
            </a:p>
          </p:txBody>
        </p:sp>
      </p:grpSp>
      <p:sp>
        <p:nvSpPr>
          <p:cNvPr id="168" name="TextBox 167"/>
          <p:cNvSpPr txBox="1"/>
          <p:nvPr/>
        </p:nvSpPr>
        <p:spPr>
          <a:xfrm>
            <a:off x="2949809" y="464247"/>
            <a:ext cx="178017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62262"/>
                </a:solidFill>
                <a:effectLst/>
                <a:uLnTx/>
                <a:uFillTx/>
                <a:latin typeface="Calibri" panose="020F0502020204030204"/>
                <a:ea typeface="+mn-ea"/>
                <a:cs typeface="+mn-cs"/>
              </a:rPr>
              <a:t>(Where we live, our opportunities and finances)</a:t>
            </a:r>
          </a:p>
        </p:txBody>
      </p:sp>
      <p:sp>
        <p:nvSpPr>
          <p:cNvPr id="55" name="Rectangle: Rounded Corners 28">
            <a:extLst>
              <a:ext uri="{FF2B5EF4-FFF2-40B4-BE49-F238E27FC236}">
                <a16:creationId xmlns:a16="http://schemas.microsoft.com/office/drawing/2014/main" id="{1660AF23-A776-4BE8-8717-7032E567033E}"/>
              </a:ext>
            </a:extLst>
          </p:cNvPr>
          <p:cNvSpPr/>
          <p:nvPr/>
        </p:nvSpPr>
        <p:spPr>
          <a:xfrm>
            <a:off x="6976442" y="860077"/>
            <a:ext cx="2999045" cy="414836"/>
          </a:xfrm>
          <a:prstGeom prst="roundRect">
            <a:avLst>
              <a:gd name="adj" fmla="val 18684"/>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85%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feel safe in their local area during the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52%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feel safe in their local area during the day</a:t>
            </a:r>
          </a:p>
        </p:txBody>
      </p:sp>
      <p:sp>
        <p:nvSpPr>
          <p:cNvPr id="56" name="Rectangle: Rounded Corners 30">
            <a:extLst>
              <a:ext uri="{FF2B5EF4-FFF2-40B4-BE49-F238E27FC236}">
                <a16:creationId xmlns:a16="http://schemas.microsoft.com/office/drawing/2014/main" id="{4E1B8E2B-6969-48BD-90CC-1A7E064A0D27}"/>
              </a:ext>
            </a:extLst>
          </p:cNvPr>
          <p:cNvSpPr/>
          <p:nvPr/>
        </p:nvSpPr>
        <p:spPr>
          <a:xfrm>
            <a:off x="6526306" y="1911938"/>
            <a:ext cx="2113575" cy="476354"/>
          </a:xfrm>
          <a:prstGeom prst="roundRect">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55%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agree they live in an area where people trust each other</a:t>
            </a:r>
          </a:p>
        </p:txBody>
      </p:sp>
      <p:sp>
        <p:nvSpPr>
          <p:cNvPr id="59" name="Rectangle: Rounded Corners 34">
            <a:extLst>
              <a:ext uri="{FF2B5EF4-FFF2-40B4-BE49-F238E27FC236}">
                <a16:creationId xmlns:a16="http://schemas.microsoft.com/office/drawing/2014/main" id="{9E6E49DE-EE0C-4BDD-9358-F4BD7288B520}"/>
              </a:ext>
            </a:extLst>
          </p:cNvPr>
          <p:cNvSpPr/>
          <p:nvPr/>
        </p:nvSpPr>
        <p:spPr>
          <a:xfrm>
            <a:off x="6962116" y="2514891"/>
            <a:ext cx="1252774" cy="313553"/>
          </a:xfrm>
          <a:prstGeom prst="roundRect">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92.3%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are socially connected</a:t>
            </a:r>
          </a:p>
        </p:txBody>
      </p:sp>
      <p:sp>
        <p:nvSpPr>
          <p:cNvPr id="61" name="Rectangle: Rounded Corners 12">
            <a:extLst>
              <a:ext uri="{FF2B5EF4-FFF2-40B4-BE49-F238E27FC236}">
                <a16:creationId xmlns:a16="http://schemas.microsoft.com/office/drawing/2014/main" id="{56F0BBA1-E373-4BD4-8135-4E342681AD43}"/>
              </a:ext>
            </a:extLst>
          </p:cNvPr>
          <p:cNvSpPr/>
          <p:nvPr/>
        </p:nvSpPr>
        <p:spPr>
          <a:xfrm>
            <a:off x="8091304" y="1367978"/>
            <a:ext cx="1776395" cy="446867"/>
          </a:xfrm>
          <a:prstGeom prst="roundRect">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High rates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hospital admissions for violence</a:t>
            </a:r>
          </a:p>
        </p:txBody>
      </p:sp>
      <p:sp>
        <p:nvSpPr>
          <p:cNvPr id="125" name="TextBox 124"/>
          <p:cNvSpPr txBox="1"/>
          <p:nvPr/>
        </p:nvSpPr>
        <p:spPr>
          <a:xfrm>
            <a:off x="7047722" y="505752"/>
            <a:ext cx="141459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62262"/>
                </a:solidFill>
                <a:effectLst/>
                <a:uLnTx/>
                <a:uFillTx/>
                <a:latin typeface="Calibri" panose="020F0502020204030204"/>
                <a:ea typeface="+mn-ea"/>
                <a:cs typeface="+mn-cs"/>
              </a:rPr>
              <a:t>LOCAL COMMUNITIES</a:t>
            </a:r>
          </a:p>
        </p:txBody>
      </p:sp>
      <p:sp>
        <p:nvSpPr>
          <p:cNvPr id="162" name="TextBox 161"/>
          <p:cNvSpPr txBox="1"/>
          <p:nvPr/>
        </p:nvSpPr>
        <p:spPr>
          <a:xfrm>
            <a:off x="8307988" y="493518"/>
            <a:ext cx="17128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62262"/>
                </a:solidFill>
                <a:effectLst/>
                <a:uLnTx/>
                <a:uFillTx/>
                <a:latin typeface="Calibri" panose="020F0502020204030204"/>
                <a:ea typeface="+mn-ea"/>
                <a:cs typeface="+mn-cs"/>
              </a:rPr>
              <a:t>(Our interactions with others)</a:t>
            </a:r>
          </a:p>
        </p:txBody>
      </p:sp>
      <p:sp>
        <p:nvSpPr>
          <p:cNvPr id="169" name="Rectangle: Rounded Corners 48">
            <a:extLst>
              <a:ext uri="{FF2B5EF4-FFF2-40B4-BE49-F238E27FC236}">
                <a16:creationId xmlns:a16="http://schemas.microsoft.com/office/drawing/2014/main" id="{C18C2E23-9CC4-46EB-8CFE-D784F4CBFEF4}"/>
              </a:ext>
            </a:extLst>
          </p:cNvPr>
          <p:cNvSpPr/>
          <p:nvPr/>
        </p:nvSpPr>
        <p:spPr>
          <a:xfrm>
            <a:off x="5975723" y="3002509"/>
            <a:ext cx="1821767" cy="622406"/>
          </a:xfrm>
          <a:prstGeom prst="roundRect">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23.7%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(physical)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37.3%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(emotional) of 14 year olds have been bullied in the last 6 months </a:t>
            </a:r>
          </a:p>
        </p:txBody>
      </p:sp>
      <p:sp>
        <p:nvSpPr>
          <p:cNvPr id="156" name="Rectangle: Rounded Corners 38">
            <a:extLst>
              <a:ext uri="{FF2B5EF4-FFF2-40B4-BE49-F238E27FC236}">
                <a16:creationId xmlns:a16="http://schemas.microsoft.com/office/drawing/2014/main" id="{86828442-E4A1-413C-831A-1B5576BBD1F3}"/>
              </a:ext>
            </a:extLst>
          </p:cNvPr>
          <p:cNvSpPr/>
          <p:nvPr/>
        </p:nvSpPr>
        <p:spPr>
          <a:xfrm>
            <a:off x="2946602" y="2428783"/>
            <a:ext cx="1262286" cy="468114"/>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16.8%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households experience fuel poverty</a:t>
            </a:r>
          </a:p>
        </p:txBody>
      </p:sp>
      <p:sp>
        <p:nvSpPr>
          <p:cNvPr id="157" name="Rectangle: Rounded Corners 38">
            <a:extLst>
              <a:ext uri="{FF2B5EF4-FFF2-40B4-BE49-F238E27FC236}">
                <a16:creationId xmlns:a16="http://schemas.microsoft.com/office/drawing/2014/main" id="{86828442-E4A1-413C-831A-1B5576BBD1F3}"/>
              </a:ext>
            </a:extLst>
          </p:cNvPr>
          <p:cNvSpPr/>
          <p:nvPr/>
        </p:nvSpPr>
        <p:spPr>
          <a:xfrm>
            <a:off x="4291764" y="3468197"/>
            <a:ext cx="1123534" cy="577466"/>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Homes</a:t>
            </a: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more affordable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than national and regional averages</a:t>
            </a:r>
          </a:p>
        </p:txBody>
      </p:sp>
      <p:sp>
        <p:nvSpPr>
          <p:cNvPr id="160" name="Rectangle: Rounded Corners 48">
            <a:extLst>
              <a:ext uri="{FF2B5EF4-FFF2-40B4-BE49-F238E27FC236}">
                <a16:creationId xmlns:a16="http://schemas.microsoft.com/office/drawing/2014/main" id="{C18C2E23-9CC4-46EB-8CFE-D784F4CBFEF4}"/>
              </a:ext>
            </a:extLst>
          </p:cNvPr>
          <p:cNvSpPr/>
          <p:nvPr/>
        </p:nvSpPr>
        <p:spPr>
          <a:xfrm>
            <a:off x="5767561" y="3789108"/>
            <a:ext cx="956685" cy="615323"/>
          </a:xfrm>
          <a:prstGeom prst="roundRect">
            <a:avLst/>
          </a:prstGeom>
          <a:solidFill>
            <a:srgbClr val="78C2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25%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people aged 50+ volunteer monthly</a:t>
            </a:r>
          </a:p>
        </p:txBody>
      </p:sp>
      <p:sp>
        <p:nvSpPr>
          <p:cNvPr id="161" name="Rectangle: Rounded Corners 12">
            <a:extLst>
              <a:ext uri="{FF2B5EF4-FFF2-40B4-BE49-F238E27FC236}">
                <a16:creationId xmlns:a16="http://schemas.microsoft.com/office/drawing/2014/main" id="{56F0BBA1-E373-4BD4-8135-4E342681AD43}"/>
              </a:ext>
            </a:extLst>
          </p:cNvPr>
          <p:cNvSpPr/>
          <p:nvPr/>
        </p:nvSpPr>
        <p:spPr>
          <a:xfrm>
            <a:off x="1594860" y="3701957"/>
            <a:ext cx="1172620" cy="496935"/>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71%</a:t>
            </a:r>
            <a:r>
              <a:rPr kumimoji="0" lang="en-GB" sz="800" b="1"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working-age adults are qualified to Level 2</a:t>
            </a:r>
          </a:p>
        </p:txBody>
      </p:sp>
      <p:sp>
        <p:nvSpPr>
          <p:cNvPr id="164" name="Rectangle: Rounded Corners 12">
            <a:extLst>
              <a:ext uri="{FF2B5EF4-FFF2-40B4-BE49-F238E27FC236}">
                <a16:creationId xmlns:a16="http://schemas.microsoft.com/office/drawing/2014/main" id="{56F0BBA1-E373-4BD4-8135-4E342681AD43}"/>
              </a:ext>
            </a:extLst>
          </p:cNvPr>
          <p:cNvSpPr/>
          <p:nvPr/>
        </p:nvSpPr>
        <p:spPr>
          <a:xfrm>
            <a:off x="4459926" y="2579823"/>
            <a:ext cx="1256217" cy="645024"/>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Social housing tenants are more likely to say their home is unsuitable for their needs</a:t>
            </a:r>
          </a:p>
        </p:txBody>
      </p:sp>
      <p:sp>
        <p:nvSpPr>
          <p:cNvPr id="165" name="Rectangle: Rounded Corners 12">
            <a:extLst>
              <a:ext uri="{FF2B5EF4-FFF2-40B4-BE49-F238E27FC236}">
                <a16:creationId xmlns:a16="http://schemas.microsoft.com/office/drawing/2014/main" id="{56F0BBA1-E373-4BD4-8135-4E342681AD43}"/>
              </a:ext>
            </a:extLst>
          </p:cNvPr>
          <p:cNvSpPr/>
          <p:nvPr/>
        </p:nvSpPr>
        <p:spPr>
          <a:xfrm>
            <a:off x="1613462" y="2969739"/>
            <a:ext cx="1149983" cy="547331"/>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Lower job density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than national and regional averages</a:t>
            </a:r>
          </a:p>
        </p:txBody>
      </p:sp>
      <p:sp>
        <p:nvSpPr>
          <p:cNvPr id="170" name="Rectangle: Rounded Corners 12">
            <a:extLst>
              <a:ext uri="{FF2B5EF4-FFF2-40B4-BE49-F238E27FC236}">
                <a16:creationId xmlns:a16="http://schemas.microsoft.com/office/drawing/2014/main" id="{56F0BBA1-E373-4BD4-8135-4E342681AD43}"/>
              </a:ext>
            </a:extLst>
          </p:cNvPr>
          <p:cNvSpPr/>
          <p:nvPr/>
        </p:nvSpPr>
        <p:spPr>
          <a:xfrm>
            <a:off x="4176605" y="1408148"/>
            <a:ext cx="2110289" cy="912688"/>
          </a:xfrm>
          <a:prstGeom prst="roundRect">
            <a:avLst/>
          </a:prstGeom>
          <a:solidFill>
            <a:srgbClr val="3BA6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Those dissatisfied with their local area are more likely to say their home isn’t suitable for their needs, and those who feel their home isn’t suitable for their needs are more likely to be dissatisfied with their local area</a:t>
            </a:r>
          </a:p>
        </p:txBody>
      </p:sp>
      <p:grpSp>
        <p:nvGrpSpPr>
          <p:cNvPr id="100" name="Group 99"/>
          <p:cNvGrpSpPr/>
          <p:nvPr/>
        </p:nvGrpSpPr>
        <p:grpSpPr>
          <a:xfrm>
            <a:off x="1532663" y="4239826"/>
            <a:ext cx="3624212" cy="2598821"/>
            <a:chOff x="324465" y="1777761"/>
            <a:chExt cx="3623133" cy="2598821"/>
          </a:xfrm>
        </p:grpSpPr>
        <p:sp>
          <p:nvSpPr>
            <p:cNvPr id="101" name="Oval 100"/>
            <p:cNvSpPr/>
            <p:nvPr/>
          </p:nvSpPr>
          <p:spPr>
            <a:xfrm>
              <a:off x="324465" y="2053712"/>
              <a:ext cx="3623133" cy="2322870"/>
            </a:xfrm>
            <a:prstGeom prst="ellipse">
              <a:avLst/>
            </a:prstGeom>
            <a:solidFill>
              <a:srgbClr val="CBB9D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Oval 101"/>
            <p:cNvSpPr/>
            <p:nvPr/>
          </p:nvSpPr>
          <p:spPr>
            <a:xfrm>
              <a:off x="524770" y="1777761"/>
              <a:ext cx="3222522" cy="2355471"/>
            </a:xfrm>
            <a:prstGeom prst="ellipse">
              <a:avLst/>
            </a:prstGeom>
            <a:solidFill>
              <a:srgbClr val="38A7D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 name="Oval 102"/>
            <p:cNvSpPr/>
            <p:nvPr/>
          </p:nvSpPr>
          <p:spPr>
            <a:xfrm>
              <a:off x="919289" y="2227006"/>
              <a:ext cx="2433484" cy="1902542"/>
            </a:xfrm>
            <a:prstGeom prst="ellipse">
              <a:avLst/>
            </a:prstGeom>
            <a:solidFill>
              <a:srgbClr val="78C26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Oval 103"/>
            <p:cNvSpPr/>
            <p:nvPr/>
          </p:nvSpPr>
          <p:spPr>
            <a:xfrm>
              <a:off x="1244353" y="2742229"/>
              <a:ext cx="1784555" cy="1378973"/>
            </a:xfrm>
            <a:prstGeom prst="ellipse">
              <a:avLst/>
            </a:prstGeom>
            <a:solidFill>
              <a:srgbClr val="FEF2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5" name="Oval 104"/>
            <p:cNvSpPr/>
            <p:nvPr/>
          </p:nvSpPr>
          <p:spPr>
            <a:xfrm>
              <a:off x="1565130" y="3184681"/>
              <a:ext cx="1128252" cy="936522"/>
            </a:xfrm>
            <a:prstGeom prst="ellipse">
              <a:avLst/>
            </a:prstGeom>
            <a:solidFill>
              <a:srgbClr val="FA981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Oval 105"/>
            <p:cNvSpPr/>
            <p:nvPr/>
          </p:nvSpPr>
          <p:spPr>
            <a:xfrm>
              <a:off x="1833688" y="3539222"/>
              <a:ext cx="582561" cy="582561"/>
            </a:xfrm>
            <a:prstGeom prst="ellipse">
              <a:avLst/>
            </a:prstGeom>
            <a:solidFill>
              <a:srgbClr val="E51A3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TextBox 106"/>
            <p:cNvSpPr txBox="1"/>
            <p:nvPr/>
          </p:nvSpPr>
          <p:spPr>
            <a:xfrm>
              <a:off x="1295205" y="1888198"/>
              <a:ext cx="1673856"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LOCAL ECONOMY &amp; ENVIRONMENT</a:t>
              </a:r>
            </a:p>
          </p:txBody>
        </p:sp>
        <p:sp>
          <p:nvSpPr>
            <p:cNvPr id="108" name="TextBox 107"/>
            <p:cNvSpPr txBox="1"/>
            <p:nvPr/>
          </p:nvSpPr>
          <p:spPr>
            <a:xfrm>
              <a:off x="1581341" y="2260161"/>
              <a:ext cx="110158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LOCAL COMMUNITIES</a:t>
              </a:r>
            </a:p>
          </p:txBody>
        </p:sp>
        <p:sp>
          <p:nvSpPr>
            <p:cNvPr id="109" name="TextBox 108"/>
            <p:cNvSpPr txBox="1"/>
            <p:nvPr/>
          </p:nvSpPr>
          <p:spPr>
            <a:xfrm>
              <a:off x="1817784" y="2742739"/>
              <a:ext cx="628698"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ACTIVITIES</a:t>
              </a:r>
            </a:p>
          </p:txBody>
        </p:sp>
        <p:sp>
          <p:nvSpPr>
            <p:cNvPr id="110" name="TextBox 109"/>
            <p:cNvSpPr txBox="1"/>
            <p:nvPr/>
          </p:nvSpPr>
          <p:spPr>
            <a:xfrm>
              <a:off x="1837822" y="3204852"/>
              <a:ext cx="588623"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LIFESTYLE</a:t>
              </a:r>
            </a:p>
          </p:txBody>
        </p:sp>
        <p:sp>
          <p:nvSpPr>
            <p:cNvPr id="111" name="TextBox 110"/>
            <p:cNvSpPr txBox="1"/>
            <p:nvPr/>
          </p:nvSpPr>
          <p:spPr>
            <a:xfrm>
              <a:off x="1792938" y="3643184"/>
              <a:ext cx="67839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INDIVIDUAL</a:t>
              </a:r>
            </a:p>
          </p:txBody>
        </p:sp>
        <p:sp>
          <p:nvSpPr>
            <p:cNvPr id="112" name="TextBox 111"/>
            <p:cNvSpPr txBox="1"/>
            <p:nvPr/>
          </p:nvSpPr>
          <p:spPr>
            <a:xfrm>
              <a:off x="1545548" y="4125032"/>
              <a:ext cx="1168910"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62262"/>
                  </a:solidFill>
                  <a:effectLst/>
                  <a:uLnTx/>
                  <a:uFillTx/>
                  <a:latin typeface="Calibri" panose="020F0502020204030204"/>
                  <a:ea typeface="+mn-ea"/>
                  <a:cs typeface="+mn-cs"/>
                </a:rPr>
                <a:t>HEALTH &amp; SOCIAL CARE</a:t>
              </a:r>
            </a:p>
          </p:txBody>
        </p:sp>
      </p:grpSp>
      <p:sp>
        <p:nvSpPr>
          <p:cNvPr id="183" name="Rectangle: Rounded Corners 13">
            <a:extLst>
              <a:ext uri="{FF2B5EF4-FFF2-40B4-BE49-F238E27FC236}">
                <a16:creationId xmlns:a16="http://schemas.microsoft.com/office/drawing/2014/main" id="{CA3D25CC-134C-42D9-8DC8-2C18C251A4C2}"/>
              </a:ext>
            </a:extLst>
          </p:cNvPr>
          <p:cNvSpPr/>
          <p:nvPr/>
        </p:nvSpPr>
        <p:spPr>
          <a:xfrm>
            <a:off x="6338406" y="6136744"/>
            <a:ext cx="1160710" cy="441058"/>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10.4%</a:t>
            </a:r>
            <a:r>
              <a:rPr kumimoji="0" lang="en-GB" sz="800" b="1"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mother’s smoke the time of delivery</a:t>
            </a:r>
          </a:p>
        </p:txBody>
      </p:sp>
      <p:sp>
        <p:nvSpPr>
          <p:cNvPr id="15" name="Rectangle 14"/>
          <p:cNvSpPr/>
          <p:nvPr/>
        </p:nvSpPr>
        <p:spPr>
          <a:xfrm>
            <a:off x="8544524" y="103708"/>
            <a:ext cx="2104349" cy="2523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536136" y="46962"/>
            <a:ext cx="21702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C00000"/>
                </a:solidFill>
                <a:effectLst/>
                <a:uLnTx/>
                <a:uFillTx/>
                <a:latin typeface="Calibri" panose="020F0502020204030204"/>
                <a:ea typeface="+mn-ea"/>
                <a:cs typeface="+mn-cs"/>
              </a:rPr>
              <a:t>Significantly worse than national average</a:t>
            </a:r>
          </a:p>
        </p:txBody>
      </p:sp>
      <p:sp>
        <p:nvSpPr>
          <p:cNvPr id="184" name="TextBox 183"/>
          <p:cNvSpPr txBox="1"/>
          <p:nvPr/>
        </p:nvSpPr>
        <p:spPr>
          <a:xfrm>
            <a:off x="8544522" y="170031"/>
            <a:ext cx="22011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Significantly better than national average</a:t>
            </a:r>
          </a:p>
        </p:txBody>
      </p:sp>
      <p:sp>
        <p:nvSpPr>
          <p:cNvPr id="185" name="Rectangle: Rounded Corners 21">
            <a:extLst>
              <a:ext uri="{FF2B5EF4-FFF2-40B4-BE49-F238E27FC236}">
                <a16:creationId xmlns:a16="http://schemas.microsoft.com/office/drawing/2014/main" id="{CCA60EBE-1D44-4192-ABA2-9FAB0077E676}"/>
              </a:ext>
            </a:extLst>
          </p:cNvPr>
          <p:cNvSpPr/>
          <p:nvPr/>
        </p:nvSpPr>
        <p:spPr>
          <a:xfrm>
            <a:off x="8685823" y="3244726"/>
            <a:ext cx="1252150" cy="495744"/>
          </a:xfrm>
          <a:prstGeom prst="roundRect">
            <a:avLst/>
          </a:prstGeom>
          <a:solidFill>
            <a:srgbClr val="FE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Average Attainment 8 score of </a:t>
            </a: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48.1</a:t>
            </a:r>
          </a:p>
        </p:txBody>
      </p:sp>
      <p:sp>
        <p:nvSpPr>
          <p:cNvPr id="186" name="Rectangle: Rounded Corners 13">
            <a:extLst>
              <a:ext uri="{FF2B5EF4-FFF2-40B4-BE49-F238E27FC236}">
                <a16:creationId xmlns:a16="http://schemas.microsoft.com/office/drawing/2014/main" id="{CA3D25CC-134C-42D9-8DC8-2C18C251A4C2}"/>
              </a:ext>
            </a:extLst>
          </p:cNvPr>
          <p:cNvSpPr/>
          <p:nvPr/>
        </p:nvSpPr>
        <p:spPr>
          <a:xfrm>
            <a:off x="9019749" y="5200078"/>
            <a:ext cx="1503770" cy="416935"/>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50%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adults eating the recommended ‘5 a day’</a:t>
            </a:r>
          </a:p>
        </p:txBody>
      </p:sp>
      <p:sp>
        <p:nvSpPr>
          <p:cNvPr id="187" name="Rectangle: Rounded Corners 25">
            <a:extLst>
              <a:ext uri="{FF2B5EF4-FFF2-40B4-BE49-F238E27FC236}">
                <a16:creationId xmlns:a16="http://schemas.microsoft.com/office/drawing/2014/main" id="{D80462FD-116E-4304-85B5-A1C57F814BB8}"/>
              </a:ext>
            </a:extLst>
          </p:cNvPr>
          <p:cNvSpPr/>
          <p:nvPr/>
        </p:nvSpPr>
        <p:spPr>
          <a:xfrm>
            <a:off x="7697170" y="6095332"/>
            <a:ext cx="1160710" cy="556641"/>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Low rate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under 18s hospital admissions for alcohol </a:t>
            </a:r>
          </a:p>
        </p:txBody>
      </p:sp>
      <p:sp>
        <p:nvSpPr>
          <p:cNvPr id="188" name="Rectangle: Rounded Corners 25">
            <a:extLst>
              <a:ext uri="{FF2B5EF4-FFF2-40B4-BE49-F238E27FC236}">
                <a16:creationId xmlns:a16="http://schemas.microsoft.com/office/drawing/2014/main" id="{D80462FD-116E-4304-85B5-A1C57F814BB8}"/>
              </a:ext>
            </a:extLst>
          </p:cNvPr>
          <p:cNvSpPr/>
          <p:nvPr/>
        </p:nvSpPr>
        <p:spPr>
          <a:xfrm>
            <a:off x="7715562" y="5350290"/>
            <a:ext cx="1123534" cy="493762"/>
          </a:xfrm>
          <a:prstGeom prst="roundRect">
            <a:avLst/>
          </a:prstGeom>
          <a:solidFill>
            <a:srgbClr val="FA98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High-level </a:t>
            </a:r>
            <a:r>
              <a:rPr kumimoji="0" lang="en-GB" sz="800" b="1" i="0" u="none" strike="noStrike" kern="1200" cap="none" spc="0" normalizeH="0" baseline="0" noProof="0" dirty="0">
                <a:ln>
                  <a:noFill/>
                </a:ln>
                <a:solidFill>
                  <a:srgbClr val="262262"/>
                </a:solidFill>
                <a:effectLst/>
                <a:uLnTx/>
                <a:uFillTx/>
                <a:latin typeface="Segoe UI" panose="020B0502040204020203" pitchFamily="34" charset="0"/>
                <a:ea typeface="+mn-ea"/>
                <a:cs typeface="Segoe UI" panose="020B0502040204020203" pitchFamily="34" charset="0"/>
              </a:rPr>
              <a:t>of alcohol-specific mortality</a:t>
            </a:r>
          </a:p>
        </p:txBody>
      </p:sp>
    </p:spTree>
    <p:extLst>
      <p:ext uri="{BB962C8B-B14F-4D97-AF65-F5344CB8AC3E}">
        <p14:creationId xmlns:p14="http://schemas.microsoft.com/office/powerpoint/2010/main" val="1592941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00B5-168C-4A77-9A04-5B95F9AF5F99}"/>
              </a:ext>
            </a:extLst>
          </p:cNvPr>
          <p:cNvSpPr>
            <a:spLocks noGrp="1"/>
          </p:cNvSpPr>
          <p:nvPr>
            <p:ph type="title"/>
          </p:nvPr>
        </p:nvSpPr>
        <p:spPr/>
        <p:txBody>
          <a:bodyPr/>
          <a:lstStyle/>
          <a:p>
            <a:r>
              <a:rPr lang="en-GB" dirty="0"/>
              <a:t>The 5 Ways of Wellbeing</a:t>
            </a:r>
          </a:p>
        </p:txBody>
      </p:sp>
      <p:pic>
        <p:nvPicPr>
          <p:cNvPr id="4" name="Picture 2" descr="5 Ways to Wellbeing - Wellbeing Info">
            <a:extLst>
              <a:ext uri="{FF2B5EF4-FFF2-40B4-BE49-F238E27FC236}">
                <a16:creationId xmlns:a16="http://schemas.microsoft.com/office/drawing/2014/main" id="{CF68955D-5B5D-4D88-BD04-348F9EA170BF}"/>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70693" y="1838325"/>
            <a:ext cx="9771081" cy="33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42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7B9C7-33BD-4292-8B9E-5CF83B394A68}"/>
              </a:ext>
            </a:extLst>
          </p:cNvPr>
          <p:cNvSpPr>
            <a:spLocks noGrp="1"/>
          </p:cNvSpPr>
          <p:nvPr>
            <p:ph type="ctrTitle"/>
          </p:nvPr>
        </p:nvSpPr>
        <p:spPr/>
        <p:txBody>
          <a:bodyPr/>
          <a:lstStyle/>
          <a:p>
            <a:r>
              <a:rPr lang="en-GB" dirty="0"/>
              <a:t>Comfort Break</a:t>
            </a:r>
          </a:p>
        </p:txBody>
      </p:sp>
    </p:spTree>
    <p:extLst>
      <p:ext uri="{BB962C8B-B14F-4D97-AF65-F5344CB8AC3E}">
        <p14:creationId xmlns:p14="http://schemas.microsoft.com/office/powerpoint/2010/main" val="1805352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8607-8787-46B6-B5F1-59C33A1FE059}"/>
              </a:ext>
            </a:extLst>
          </p:cNvPr>
          <p:cNvSpPr>
            <a:spLocks noGrp="1"/>
          </p:cNvSpPr>
          <p:nvPr>
            <p:ph type="title"/>
          </p:nvPr>
        </p:nvSpPr>
        <p:spPr/>
        <p:txBody>
          <a:bodyPr/>
          <a:lstStyle/>
          <a:p>
            <a:r>
              <a:rPr lang="en-GB" dirty="0"/>
              <a:t>Barriers to Physical Activity </a:t>
            </a:r>
          </a:p>
        </p:txBody>
      </p:sp>
      <p:sp>
        <p:nvSpPr>
          <p:cNvPr id="4" name="Rectangle 3">
            <a:extLst>
              <a:ext uri="{FF2B5EF4-FFF2-40B4-BE49-F238E27FC236}">
                <a16:creationId xmlns:a16="http://schemas.microsoft.com/office/drawing/2014/main" id="{4B14C806-2ED9-4A0D-BE27-492ABFCD7EFF}"/>
              </a:ext>
            </a:extLst>
          </p:cNvPr>
          <p:cNvSpPr/>
          <p:nvPr/>
        </p:nvSpPr>
        <p:spPr>
          <a:xfrm>
            <a:off x="1529041" y="176304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Physical barriers</a:t>
            </a:r>
          </a:p>
          <a:p>
            <a:pPr algn="ctr"/>
            <a:r>
              <a:rPr lang="en-US" sz="2000" dirty="0">
                <a:solidFill>
                  <a:schemeClr val="tx1"/>
                </a:solidFill>
              </a:rPr>
              <a:t>e.g. Lack of time</a:t>
            </a:r>
            <a:endParaRPr lang="en-GB" sz="2000" dirty="0">
              <a:solidFill>
                <a:schemeClr val="tx1"/>
              </a:solidFill>
            </a:endParaRPr>
          </a:p>
        </p:txBody>
      </p:sp>
      <p:sp>
        <p:nvSpPr>
          <p:cNvPr id="5" name="Rectangle 4">
            <a:extLst>
              <a:ext uri="{FF2B5EF4-FFF2-40B4-BE49-F238E27FC236}">
                <a16:creationId xmlns:a16="http://schemas.microsoft.com/office/drawing/2014/main" id="{5E7E8784-B3FC-4D5D-82EF-3116BA98507A}"/>
              </a:ext>
            </a:extLst>
          </p:cNvPr>
          <p:cNvSpPr/>
          <p:nvPr/>
        </p:nvSpPr>
        <p:spPr>
          <a:xfrm>
            <a:off x="6096000" y="176304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Social barriers</a:t>
            </a:r>
          </a:p>
          <a:p>
            <a:pPr algn="ctr"/>
            <a:r>
              <a:rPr lang="en-US" sz="2000" dirty="0">
                <a:solidFill>
                  <a:schemeClr val="tx1"/>
                </a:solidFill>
              </a:rPr>
              <a:t>e.g.  Concerned about what </a:t>
            </a:r>
          </a:p>
          <a:p>
            <a:pPr algn="ctr"/>
            <a:r>
              <a:rPr lang="en-US" sz="2000" dirty="0">
                <a:solidFill>
                  <a:schemeClr val="tx1"/>
                </a:solidFill>
              </a:rPr>
              <a:t>others will think</a:t>
            </a:r>
            <a:endParaRPr lang="en-GB" sz="2000" dirty="0">
              <a:solidFill>
                <a:schemeClr val="tx1"/>
              </a:solidFill>
            </a:endParaRPr>
          </a:p>
        </p:txBody>
      </p:sp>
      <p:sp>
        <p:nvSpPr>
          <p:cNvPr id="6" name="Rectangle 5">
            <a:extLst>
              <a:ext uri="{FF2B5EF4-FFF2-40B4-BE49-F238E27FC236}">
                <a16:creationId xmlns:a16="http://schemas.microsoft.com/office/drawing/2014/main" id="{64B4F5DB-5A7A-4369-84F1-63CDC6DE4E2E}"/>
              </a:ext>
            </a:extLst>
          </p:cNvPr>
          <p:cNvSpPr/>
          <p:nvPr/>
        </p:nvSpPr>
        <p:spPr>
          <a:xfrm>
            <a:off x="1529041" y="391538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Psychological barriers </a:t>
            </a:r>
          </a:p>
          <a:p>
            <a:pPr algn="ctr"/>
            <a:r>
              <a:rPr lang="en-US" sz="2000" dirty="0">
                <a:solidFill>
                  <a:schemeClr val="tx1"/>
                </a:solidFill>
              </a:rPr>
              <a:t>e.g. Low motivation</a:t>
            </a:r>
          </a:p>
        </p:txBody>
      </p:sp>
      <p:sp>
        <p:nvSpPr>
          <p:cNvPr id="7" name="Rectangle 6">
            <a:extLst>
              <a:ext uri="{FF2B5EF4-FFF2-40B4-BE49-F238E27FC236}">
                <a16:creationId xmlns:a16="http://schemas.microsoft.com/office/drawing/2014/main" id="{1D6C9A40-86E1-4198-BFF0-AB0F16F6CA85}"/>
              </a:ext>
            </a:extLst>
          </p:cNvPr>
          <p:cNvSpPr/>
          <p:nvPr/>
        </p:nvSpPr>
        <p:spPr>
          <a:xfrm>
            <a:off x="6096000" y="391538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Technical barriers</a:t>
            </a:r>
          </a:p>
          <a:p>
            <a:pPr algn="ctr"/>
            <a:r>
              <a:rPr lang="en-US" sz="2000" dirty="0">
                <a:solidFill>
                  <a:schemeClr val="tx1"/>
                </a:solidFill>
              </a:rPr>
              <a:t>e.g. Not knowing what to do or how to do it </a:t>
            </a:r>
            <a:endParaRPr lang="en-GB" sz="2000" dirty="0">
              <a:solidFill>
                <a:schemeClr val="tx1"/>
              </a:solidFill>
            </a:endParaRPr>
          </a:p>
        </p:txBody>
      </p:sp>
    </p:spTree>
    <p:extLst>
      <p:ext uri="{BB962C8B-B14F-4D97-AF65-F5344CB8AC3E}">
        <p14:creationId xmlns:p14="http://schemas.microsoft.com/office/powerpoint/2010/main" val="30148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p:txBody>
          <a:bodyPr/>
          <a:lstStyle/>
          <a:p>
            <a:r>
              <a:rPr lang="en-GB" dirty="0"/>
              <a:t>Behaviour Change</a:t>
            </a:r>
          </a:p>
        </p:txBody>
      </p:sp>
    </p:spTree>
    <p:extLst>
      <p:ext uri="{BB962C8B-B14F-4D97-AF65-F5344CB8AC3E}">
        <p14:creationId xmlns:p14="http://schemas.microsoft.com/office/powerpoint/2010/main" val="3350136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424-6BDC-4BC3-8495-798F7C975BBA}"/>
              </a:ext>
            </a:extLst>
          </p:cNvPr>
          <p:cNvSpPr>
            <a:spLocks noGrp="1"/>
          </p:cNvSpPr>
          <p:nvPr>
            <p:ph type="title"/>
          </p:nvPr>
        </p:nvSpPr>
        <p:spPr>
          <a:xfrm>
            <a:off x="2782341" y="183457"/>
            <a:ext cx="9692640" cy="878523"/>
          </a:xfrm>
        </p:spPr>
        <p:txBody>
          <a:bodyPr/>
          <a:lstStyle/>
          <a:p>
            <a:r>
              <a:rPr lang="en-GB" dirty="0"/>
              <a:t>COM-B Model </a:t>
            </a:r>
          </a:p>
        </p:txBody>
      </p:sp>
      <p:pic>
        <p:nvPicPr>
          <p:cNvPr id="4" name="Content Placeholder 3">
            <a:extLst>
              <a:ext uri="{FF2B5EF4-FFF2-40B4-BE49-F238E27FC236}">
                <a16:creationId xmlns:a16="http://schemas.microsoft.com/office/drawing/2014/main" id="{E3F877A3-07D3-48A0-A806-63D415A5358C}"/>
              </a:ext>
            </a:extLst>
          </p:cNvPr>
          <p:cNvPicPr>
            <a:picLocks noGrp="1" noChangeAspect="1"/>
          </p:cNvPicPr>
          <p:nvPr>
            <p:ph idx="1"/>
          </p:nvPr>
        </p:nvPicPr>
        <p:blipFill rotWithShape="1">
          <a:blip r:embed="rId2"/>
          <a:srcRect l="12307" t="27500" r="63539" b="30971"/>
          <a:stretch/>
        </p:blipFill>
        <p:spPr>
          <a:xfrm>
            <a:off x="6436657" y="992114"/>
            <a:ext cx="5414684" cy="2618330"/>
          </a:xfrm>
          <a:prstGeom prst="rect">
            <a:avLst/>
          </a:prstGeom>
        </p:spPr>
      </p:pic>
      <p:sp>
        <p:nvSpPr>
          <p:cNvPr id="5" name="TextBox 4">
            <a:extLst>
              <a:ext uri="{FF2B5EF4-FFF2-40B4-BE49-F238E27FC236}">
                <a16:creationId xmlns:a16="http://schemas.microsoft.com/office/drawing/2014/main" id="{62A841FB-BBC1-46C9-B44F-063C71C41B6C}"/>
              </a:ext>
            </a:extLst>
          </p:cNvPr>
          <p:cNvSpPr txBox="1"/>
          <p:nvPr/>
        </p:nvSpPr>
        <p:spPr>
          <a:xfrm>
            <a:off x="376516" y="1411433"/>
            <a:ext cx="5593976"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Capability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the psychological capacity (such as knowledge and understanding) and physical ability (including special skills) to enact a behaviour. </a:t>
            </a:r>
          </a:p>
        </p:txBody>
      </p:sp>
      <p:sp>
        <p:nvSpPr>
          <p:cNvPr id="6" name="TextBox 5">
            <a:extLst>
              <a:ext uri="{FF2B5EF4-FFF2-40B4-BE49-F238E27FC236}">
                <a16:creationId xmlns:a16="http://schemas.microsoft.com/office/drawing/2014/main" id="{A2864411-90DB-4485-B962-A95F6F583BCC}"/>
              </a:ext>
            </a:extLst>
          </p:cNvPr>
          <p:cNvSpPr txBox="1"/>
          <p:nvPr/>
        </p:nvSpPr>
        <p:spPr>
          <a:xfrm>
            <a:off x="340659" y="2363711"/>
            <a:ext cx="5809129" cy="1200329"/>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Opportunity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refers to the physical and social environment that enables a behaviour. This could include city planning conducive to active travel, or a supportive social circle that encourages healthy behaviour</a:t>
            </a:r>
          </a:p>
        </p:txBody>
      </p:sp>
      <p:sp>
        <p:nvSpPr>
          <p:cNvPr id="7" name="TextBox 6">
            <a:extLst>
              <a:ext uri="{FF2B5EF4-FFF2-40B4-BE49-F238E27FC236}">
                <a16:creationId xmlns:a16="http://schemas.microsoft.com/office/drawing/2014/main" id="{8B2E0BA2-6DC6-4AB9-8151-2AA99C3AEE8C}"/>
              </a:ext>
            </a:extLst>
          </p:cNvPr>
          <p:cNvSpPr txBox="1"/>
          <p:nvPr/>
        </p:nvSpPr>
        <p:spPr>
          <a:xfrm>
            <a:off x="152399" y="4780083"/>
            <a:ext cx="6947647"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Behaviour</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understood as physical action that occurs in the body and is controlled by the brain; it’s anything a person does in response to external or internal cues. The intention to eat more fruit, instead of sweet snacks, is not a behaviour – but the act of eating fruit is.</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id="{6E1541BE-A562-4C2E-A533-CA13549326F3}"/>
              </a:ext>
            </a:extLst>
          </p:cNvPr>
          <p:cNvSpPr txBox="1"/>
          <p:nvPr/>
        </p:nvSpPr>
        <p:spPr>
          <a:xfrm>
            <a:off x="268938" y="3739685"/>
            <a:ext cx="7055225"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Motivation</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made up of the internal mechanisms that set in motion or inhibit a behaviour. This could include the desire to participate in a sport, or the pleasure (emotion) of engaging in a healthy activity.</a:t>
            </a:r>
          </a:p>
        </p:txBody>
      </p:sp>
      <p:sp>
        <p:nvSpPr>
          <p:cNvPr id="9" name="Rectangle 8">
            <a:extLst>
              <a:ext uri="{FF2B5EF4-FFF2-40B4-BE49-F238E27FC236}">
                <a16:creationId xmlns:a16="http://schemas.microsoft.com/office/drawing/2014/main" id="{B57F111D-D7D3-437D-B59B-4A30C8DE551D}"/>
              </a:ext>
            </a:extLst>
          </p:cNvPr>
          <p:cNvSpPr/>
          <p:nvPr/>
        </p:nvSpPr>
        <p:spPr>
          <a:xfrm>
            <a:off x="268937" y="1508747"/>
            <a:ext cx="5414684" cy="993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EDB95015-DAAA-45B3-818B-76FB067B27B7}"/>
              </a:ext>
            </a:extLst>
          </p:cNvPr>
          <p:cNvSpPr/>
          <p:nvPr/>
        </p:nvSpPr>
        <p:spPr>
          <a:xfrm>
            <a:off x="340660" y="2301279"/>
            <a:ext cx="5880850" cy="1351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F3589B6-6D72-4E4F-9C55-CF6EDB248C61}"/>
              </a:ext>
            </a:extLst>
          </p:cNvPr>
          <p:cNvSpPr/>
          <p:nvPr/>
        </p:nvSpPr>
        <p:spPr>
          <a:xfrm>
            <a:off x="152398" y="4792256"/>
            <a:ext cx="6947647" cy="1129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27FFEE-E2C4-4258-8533-E84D0C881560}"/>
              </a:ext>
            </a:extLst>
          </p:cNvPr>
          <p:cNvSpPr/>
          <p:nvPr/>
        </p:nvSpPr>
        <p:spPr>
          <a:xfrm>
            <a:off x="176007" y="3592988"/>
            <a:ext cx="6947647" cy="1295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75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ED0342-4727-4E2C-A9F6-B74ADE0EDA54}"/>
              </a:ext>
            </a:extLst>
          </p:cNvPr>
          <p:cNvSpPr txBox="1"/>
          <p:nvPr/>
        </p:nvSpPr>
        <p:spPr>
          <a:xfrm>
            <a:off x="386499" y="2311763"/>
            <a:ext cx="2383595" cy="2062103"/>
          </a:xfrm>
          <a:prstGeom prst="rect">
            <a:avLst/>
          </a:prstGeom>
          <a:noFill/>
        </p:spPr>
        <p:txBody>
          <a:bodyPr wrap="square" rtlCol="0">
            <a:spAutoFit/>
          </a:bodyPr>
          <a:lstStyle/>
          <a:p>
            <a:r>
              <a:rPr lang="en-GB" sz="3200" dirty="0">
                <a:solidFill>
                  <a:srgbClr val="42A890"/>
                </a:solidFill>
                <a:latin typeface="Gill Sans MT" panose="020B0502020104020203" pitchFamily="34" charset="0"/>
              </a:rPr>
              <a:t>Change in the Adult Social Care System </a:t>
            </a:r>
          </a:p>
        </p:txBody>
      </p:sp>
      <p:pic>
        <p:nvPicPr>
          <p:cNvPr id="6" name="Online Media 5" title="Ian Baines: Change in the Adult Social Care System">
            <a:hlinkClick r:id="" action="ppaction://media"/>
            <a:extLst>
              <a:ext uri="{FF2B5EF4-FFF2-40B4-BE49-F238E27FC236}">
                <a16:creationId xmlns:a16="http://schemas.microsoft.com/office/drawing/2014/main" id="{CA6854DB-5A0B-F8CC-9AAC-9B75ADDEB50C}"/>
              </a:ext>
            </a:extLst>
          </p:cNvPr>
          <p:cNvPicPr>
            <a:picLocks noGrp="1" noRot="1" noChangeAspect="1"/>
          </p:cNvPicPr>
          <p:nvPr>
            <p:ph idx="1"/>
            <a:videoFile r:link="rId1"/>
          </p:nvPr>
        </p:nvPicPr>
        <p:blipFill>
          <a:blip r:embed="rId4"/>
          <a:stretch>
            <a:fillRect/>
          </a:stretch>
        </p:blipFill>
        <p:spPr>
          <a:xfrm>
            <a:off x="2447365" y="667964"/>
            <a:ext cx="9578979" cy="5522072"/>
          </a:xfrm>
          <a:prstGeom prst="rect">
            <a:avLst/>
          </a:prstGeom>
        </p:spPr>
      </p:pic>
    </p:spTree>
    <p:extLst>
      <p:ext uri="{BB962C8B-B14F-4D97-AF65-F5344CB8AC3E}">
        <p14:creationId xmlns:p14="http://schemas.microsoft.com/office/powerpoint/2010/main" val="273556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202F-D84E-4370-AF17-3FE29F11376D}"/>
              </a:ext>
            </a:extLst>
          </p:cNvPr>
          <p:cNvSpPr>
            <a:spLocks noGrp="1"/>
          </p:cNvSpPr>
          <p:nvPr>
            <p:ph type="title"/>
          </p:nvPr>
        </p:nvSpPr>
        <p:spPr/>
        <p:txBody>
          <a:bodyPr/>
          <a:lstStyle/>
          <a:p>
            <a:r>
              <a:rPr lang="en-GB" dirty="0"/>
              <a:t>Goal setting </a:t>
            </a:r>
          </a:p>
        </p:txBody>
      </p:sp>
      <p:pic>
        <p:nvPicPr>
          <p:cNvPr id="4" name="Content Placeholder 3">
            <a:extLst>
              <a:ext uri="{FF2B5EF4-FFF2-40B4-BE49-F238E27FC236}">
                <a16:creationId xmlns:a16="http://schemas.microsoft.com/office/drawing/2014/main" id="{05671354-7D75-4695-8415-6AAAE1E63211}"/>
              </a:ext>
            </a:extLst>
          </p:cNvPr>
          <p:cNvPicPr>
            <a:picLocks noGrp="1" noChangeAspect="1"/>
          </p:cNvPicPr>
          <p:nvPr>
            <p:ph idx="1"/>
          </p:nvPr>
        </p:nvPicPr>
        <p:blipFill>
          <a:blip r:embed="rId2"/>
          <a:stretch>
            <a:fillRect/>
          </a:stretch>
        </p:blipFill>
        <p:spPr>
          <a:xfrm>
            <a:off x="987690" y="1497013"/>
            <a:ext cx="7893734" cy="4351337"/>
          </a:xfrm>
          <a:prstGeom prst="rect">
            <a:avLst/>
          </a:prstGeom>
        </p:spPr>
      </p:pic>
    </p:spTree>
    <p:extLst>
      <p:ext uri="{BB962C8B-B14F-4D97-AF65-F5344CB8AC3E}">
        <p14:creationId xmlns:p14="http://schemas.microsoft.com/office/powerpoint/2010/main" val="101509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9F5B-E9E8-4934-9ECD-895342319F35}"/>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2963E883-1070-48E6-B8D5-A021D3B739D6}"/>
              </a:ext>
            </a:extLst>
          </p:cNvPr>
          <p:cNvSpPr txBox="1"/>
          <p:nvPr/>
        </p:nvSpPr>
        <p:spPr>
          <a:xfrm>
            <a:off x="770965" y="1855694"/>
            <a:ext cx="9179859" cy="3785652"/>
          </a:xfrm>
          <a:prstGeom prst="rect">
            <a:avLst/>
          </a:prstGeom>
          <a:noFill/>
        </p:spPr>
        <p:txBody>
          <a:bodyPr wrap="square" rtlCol="0">
            <a:spAutoFit/>
          </a:bodyPr>
          <a:lstStyle/>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Outcome goals: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Are measurable health outcomes or targets that an individual would like to achieve through changing their behaviours. The goal may be the expected result of performing a behaviour but it does not involve planning how an individual’s behaviour will change to achieve the goal.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Process goals:</a:t>
            </a:r>
            <a:r>
              <a:rPr lang="en-GB" sz="2000" b="1" dirty="0">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 process goal involves the steps an individual is going to take to reach their outcome goal. </a:t>
            </a:r>
          </a:p>
          <a:p>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Both outcome and process goals are vital for behaviour change. One is unlikely to work without the other. Clear outcome goals are needed to clarify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What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want to achieve, but the process goals are essential to know the action steps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required</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to achieve this. </a:t>
            </a:r>
            <a:endPar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9F6C17A-F5E4-53C6-16CC-69CBAB6E7389}"/>
              </a:ext>
            </a:extLst>
          </p:cNvPr>
          <p:cNvSpPr/>
          <p:nvPr/>
        </p:nvSpPr>
        <p:spPr>
          <a:xfrm>
            <a:off x="770965" y="3429000"/>
            <a:ext cx="9081247" cy="22123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93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E416-8EC1-4034-8162-709DC9B5099D}"/>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04507127-100F-4BC2-A0F2-BEF9FFF2C9C6}"/>
              </a:ext>
            </a:extLst>
          </p:cNvPr>
          <p:cNvSpPr txBox="1"/>
          <p:nvPr/>
        </p:nvSpPr>
        <p:spPr>
          <a:xfrm>
            <a:off x="833718" y="4437055"/>
            <a:ext cx="8839200" cy="1815882"/>
          </a:xfrm>
          <a:prstGeom prst="rect">
            <a:avLst/>
          </a:prstGeom>
          <a:noFill/>
        </p:spPr>
        <p:txBody>
          <a:bodyPr wrap="square" rtlCol="0">
            <a:spAutoFit/>
          </a:bodyPr>
          <a:lstStyle/>
          <a:p>
            <a:r>
              <a:rPr lang="en-GB" sz="3200" dirty="0">
                <a:solidFill>
                  <a:srgbClr val="92D050"/>
                </a:solidFill>
                <a:latin typeface="Calibri" panose="020F0502020204030204" pitchFamily="34" charset="0"/>
                <a:ea typeface="Calibri" panose="020F0502020204030204" pitchFamily="34" charset="0"/>
                <a:cs typeface="Calibri" panose="020F0502020204030204" pitchFamily="34" charset="0"/>
              </a:rPr>
              <a:t>Your role: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specific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realistic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Goals can be broken down into small manageable steps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Make sure the goal is important to the person </a:t>
            </a:r>
          </a:p>
        </p:txBody>
      </p:sp>
      <p:sp>
        <p:nvSpPr>
          <p:cNvPr id="4" name="TextBox 3">
            <a:extLst>
              <a:ext uri="{FF2B5EF4-FFF2-40B4-BE49-F238E27FC236}">
                <a16:creationId xmlns:a16="http://schemas.microsoft.com/office/drawing/2014/main" id="{ED5F5780-48C4-4CC7-8ED7-792521E1555B}"/>
              </a:ext>
            </a:extLst>
          </p:cNvPr>
          <p:cNvSpPr txBox="1"/>
          <p:nvPr/>
        </p:nvSpPr>
        <p:spPr>
          <a:xfrm>
            <a:off x="833718" y="1674674"/>
            <a:ext cx="8256494" cy="2492990"/>
          </a:xfrm>
          <a:prstGeom prst="rect">
            <a:avLst/>
          </a:prstGeom>
          <a:noFill/>
        </p:spPr>
        <p:txBody>
          <a:bodyPr wrap="square" rtlCol="0">
            <a:spAutoFit/>
          </a:bodyPr>
          <a:lstStyle/>
          <a:p>
            <a:r>
              <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rPr>
              <a:t>Common problems when we try to change. </a:t>
            </a:r>
          </a:p>
          <a:p>
            <a:endPar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Short term fixes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Overcommitment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Not suitable long term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Give up too easily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Its feels like its too hard </a:t>
            </a:r>
          </a:p>
        </p:txBody>
      </p:sp>
    </p:spTree>
    <p:extLst>
      <p:ext uri="{BB962C8B-B14F-4D97-AF65-F5344CB8AC3E}">
        <p14:creationId xmlns:p14="http://schemas.microsoft.com/office/powerpoint/2010/main" val="203521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C7873-D34F-4C7B-8CE4-5D90FB831E47}"/>
              </a:ext>
            </a:extLst>
          </p:cNvPr>
          <p:cNvSpPr txBox="1"/>
          <p:nvPr/>
        </p:nvSpPr>
        <p:spPr>
          <a:xfrm>
            <a:off x="2388586" y="1637861"/>
            <a:ext cx="7041822" cy="1446550"/>
          </a:xfrm>
          <a:prstGeom prst="rect">
            <a:avLst/>
          </a:prstGeom>
          <a:noFill/>
        </p:spPr>
        <p:txBody>
          <a:bodyPr wrap="square" rtlCol="0">
            <a:spAutoFit/>
          </a:bodyPr>
          <a:lstStyle/>
          <a:p>
            <a:r>
              <a:rPr lang="en-GB" sz="8800" dirty="0">
                <a:solidFill>
                  <a:srgbClr val="42A890"/>
                </a:solidFill>
                <a:latin typeface="Gill Sans MT" panose="020B0502020104020203" pitchFamily="34" charset="0"/>
              </a:rPr>
              <a:t>Angela’s Story </a:t>
            </a:r>
          </a:p>
        </p:txBody>
      </p:sp>
      <p:sp>
        <p:nvSpPr>
          <p:cNvPr id="4" name="TextBox 3">
            <a:extLst>
              <a:ext uri="{FF2B5EF4-FFF2-40B4-BE49-F238E27FC236}">
                <a16:creationId xmlns:a16="http://schemas.microsoft.com/office/drawing/2014/main" id="{4F2B9A9E-2534-42A5-8E72-BC26EA4F90E6}"/>
              </a:ext>
            </a:extLst>
          </p:cNvPr>
          <p:cNvSpPr txBox="1"/>
          <p:nvPr/>
        </p:nvSpPr>
        <p:spPr>
          <a:xfrm>
            <a:off x="324115" y="5622442"/>
            <a:ext cx="9106293" cy="369332"/>
          </a:xfrm>
          <a:prstGeom prst="rect">
            <a:avLst/>
          </a:prstGeom>
          <a:noFill/>
        </p:spPr>
        <p:txBody>
          <a:bodyPr wrap="square" rtlCol="0">
            <a:spAutoFit/>
          </a:bodyPr>
          <a:lstStyle/>
          <a:p>
            <a:r>
              <a:rPr lang="en-GB" dirty="0">
                <a:hlinkClick r:id="rId2"/>
              </a:rPr>
              <a:t>https://vimeo.com/cotswoldtv/review/730634136/f27adae2a0</a:t>
            </a:r>
            <a:endParaRPr lang="en-GB" dirty="0"/>
          </a:p>
        </p:txBody>
      </p:sp>
    </p:spTree>
    <p:extLst>
      <p:ext uri="{BB962C8B-B14F-4D97-AF65-F5344CB8AC3E}">
        <p14:creationId xmlns:p14="http://schemas.microsoft.com/office/powerpoint/2010/main" val="2333951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FA98-1FBC-41C9-9502-7562B8B24BB3}"/>
              </a:ext>
            </a:extLst>
          </p:cNvPr>
          <p:cNvSpPr>
            <a:spLocks noGrp="1"/>
          </p:cNvSpPr>
          <p:nvPr>
            <p:ph type="title"/>
          </p:nvPr>
        </p:nvSpPr>
        <p:spPr/>
        <p:txBody>
          <a:bodyPr/>
          <a:lstStyle/>
          <a:p>
            <a:r>
              <a:rPr lang="en-GB" dirty="0"/>
              <a:t>Guided goal setting </a:t>
            </a:r>
          </a:p>
        </p:txBody>
      </p:sp>
      <p:sp>
        <p:nvSpPr>
          <p:cNvPr id="3" name="TextBox 2">
            <a:extLst>
              <a:ext uri="{FF2B5EF4-FFF2-40B4-BE49-F238E27FC236}">
                <a16:creationId xmlns:a16="http://schemas.microsoft.com/office/drawing/2014/main" id="{FC9B7A3F-5ABB-4F4E-A5EF-2F1B51C39615}"/>
              </a:ext>
            </a:extLst>
          </p:cNvPr>
          <p:cNvSpPr txBox="1"/>
          <p:nvPr/>
        </p:nvSpPr>
        <p:spPr>
          <a:xfrm>
            <a:off x="582706" y="1891553"/>
            <a:ext cx="9692640" cy="3477875"/>
          </a:xfrm>
          <a:prstGeom prst="rect">
            <a:avLst/>
          </a:prstGeom>
          <a:noFill/>
        </p:spPr>
        <p:txBody>
          <a:bodyPr wrap="square" rtlCol="0">
            <a:spAutoFit/>
          </a:bodyPr>
          <a:lstStyle/>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may find some people find it hard to set their own goals, or have the understanding to know what's best for them. Rather than jumping in and setting a goal for them, you can use a technique called guided goal setting, which involves providing people with ideas to choose from, based on what you already know about the persons interests and needs. A suggestion would be to create a bubble task with options for patients to choose from, you can break the information down, make it fun and relaxed and start to build a foundation and rapport.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 is common for people to want to change everything at once, but this can be daunting, unsustainable and may be setting them up for failure. Instead try and encourage patients to change one or two small things at a time, and work with them to turn those changes into habits. </a:t>
            </a:r>
          </a:p>
        </p:txBody>
      </p:sp>
      <p:sp>
        <p:nvSpPr>
          <p:cNvPr id="4" name="Rectangle 3">
            <a:extLst>
              <a:ext uri="{FF2B5EF4-FFF2-40B4-BE49-F238E27FC236}">
                <a16:creationId xmlns:a16="http://schemas.microsoft.com/office/drawing/2014/main" id="{BF664713-A3B2-522C-03AD-9713961663A3}"/>
              </a:ext>
            </a:extLst>
          </p:cNvPr>
          <p:cNvSpPr/>
          <p:nvPr/>
        </p:nvSpPr>
        <p:spPr>
          <a:xfrm>
            <a:off x="681318" y="1945341"/>
            <a:ext cx="9556376" cy="1954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B4147FF-3379-5039-95BC-9FD1516FACB9}"/>
              </a:ext>
            </a:extLst>
          </p:cNvPr>
          <p:cNvSpPr/>
          <p:nvPr/>
        </p:nvSpPr>
        <p:spPr>
          <a:xfrm>
            <a:off x="582706" y="4034118"/>
            <a:ext cx="9654988" cy="13890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57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a:xfrm>
            <a:off x="1201271" y="1223682"/>
            <a:ext cx="11205881" cy="2205318"/>
          </a:xfrm>
        </p:spPr>
        <p:txBody>
          <a:bodyPr>
            <a:normAutofit/>
          </a:bodyPr>
          <a:lstStyle/>
          <a:p>
            <a:r>
              <a:rPr lang="en-GB" sz="6600" dirty="0"/>
              <a:t>Having Active Conversations</a:t>
            </a:r>
          </a:p>
        </p:txBody>
      </p:sp>
    </p:spTree>
    <p:extLst>
      <p:ext uri="{BB962C8B-B14F-4D97-AF65-F5344CB8AC3E}">
        <p14:creationId xmlns:p14="http://schemas.microsoft.com/office/powerpoint/2010/main" val="3181295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1D5D-71E8-4133-A0BE-C19BEAC151C4}"/>
              </a:ext>
            </a:extLst>
          </p:cNvPr>
          <p:cNvSpPr>
            <a:spLocks noGrp="1"/>
          </p:cNvSpPr>
          <p:nvPr>
            <p:ph type="title"/>
          </p:nvPr>
        </p:nvSpPr>
        <p:spPr>
          <a:xfrm>
            <a:off x="2746482" y="69815"/>
            <a:ext cx="9692640" cy="878523"/>
          </a:xfrm>
        </p:spPr>
        <p:txBody>
          <a:bodyPr/>
          <a:lstStyle/>
          <a:p>
            <a:r>
              <a:rPr lang="en-GB" dirty="0"/>
              <a:t>How we can best support others?</a:t>
            </a:r>
          </a:p>
        </p:txBody>
      </p:sp>
      <p:sp>
        <p:nvSpPr>
          <p:cNvPr id="3" name="Content Placeholder 2">
            <a:extLst>
              <a:ext uri="{FF2B5EF4-FFF2-40B4-BE49-F238E27FC236}">
                <a16:creationId xmlns:a16="http://schemas.microsoft.com/office/drawing/2014/main" id="{8D4ECBCE-2A9B-454C-AFA8-443F0E8EFDC9}"/>
              </a:ext>
            </a:extLst>
          </p:cNvPr>
          <p:cNvSpPr>
            <a:spLocks noGrp="1"/>
          </p:cNvSpPr>
          <p:nvPr>
            <p:ph idx="1"/>
          </p:nvPr>
        </p:nvSpPr>
        <p:spPr>
          <a:xfrm>
            <a:off x="335869" y="1709696"/>
            <a:ext cx="10877684" cy="3579480"/>
          </a:xfrm>
        </p:spPr>
        <p:txBody>
          <a:bodyPr>
            <a:normAutofit/>
          </a:bodyPr>
          <a:lstStyle/>
          <a:p>
            <a:pPr marL="0" indent="0">
              <a:buNone/>
            </a:pPr>
            <a:r>
              <a:rPr lang="en-GB" sz="2400" dirty="0"/>
              <a:t>Our everyday conversations are with people we meet- family &amp; friends, colleagues &amp; people in our community. </a:t>
            </a:r>
          </a:p>
          <a:p>
            <a:r>
              <a:rPr lang="en-GB" sz="2400" dirty="0"/>
              <a:t>If you are working in Health and Care you’re seen as a part in enabling some to live the life they want. </a:t>
            </a:r>
          </a:p>
          <a:p>
            <a:r>
              <a:rPr lang="en-GB" sz="2400" dirty="0"/>
              <a:t>Its important to remember that we all have an unconscious bias, we develop an inner group of rules that we’ve picked up during our life. </a:t>
            </a:r>
          </a:p>
          <a:p>
            <a:r>
              <a:rPr lang="en-GB" sz="2400" dirty="0"/>
              <a:t>Discussing the impact of activity on health is a good way to help someone identify positive reasons for change and how they may benefit. </a:t>
            </a:r>
          </a:p>
          <a:p>
            <a:pPr marL="0" indent="0">
              <a:buNone/>
            </a:pPr>
            <a:endParaRPr lang="en-GB" sz="2400" dirty="0"/>
          </a:p>
          <a:p>
            <a:pPr marL="0" indent="0">
              <a:buNone/>
            </a:pPr>
            <a:endParaRPr lang="en-GB" dirty="0"/>
          </a:p>
          <a:p>
            <a:pPr marL="0" indent="0">
              <a:buNone/>
            </a:pPr>
            <a:endParaRPr lang="en-GB" dirty="0"/>
          </a:p>
        </p:txBody>
      </p:sp>
      <p:sp>
        <p:nvSpPr>
          <p:cNvPr id="10" name="TextBox 9">
            <a:extLst>
              <a:ext uri="{FF2B5EF4-FFF2-40B4-BE49-F238E27FC236}">
                <a16:creationId xmlns:a16="http://schemas.microsoft.com/office/drawing/2014/main" id="{A37A6059-4BCC-4B37-8A20-D6F2CD7A24F4}"/>
              </a:ext>
            </a:extLst>
          </p:cNvPr>
          <p:cNvSpPr txBox="1"/>
          <p:nvPr/>
        </p:nvSpPr>
        <p:spPr>
          <a:xfrm>
            <a:off x="335870" y="2514600"/>
            <a:ext cx="10735542" cy="914400"/>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87551CC8-65B4-411B-B525-B047067225F3}"/>
              </a:ext>
            </a:extLst>
          </p:cNvPr>
          <p:cNvSpPr txBox="1"/>
          <p:nvPr/>
        </p:nvSpPr>
        <p:spPr>
          <a:xfrm>
            <a:off x="335868" y="3581400"/>
            <a:ext cx="10367990" cy="728704"/>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E7B96D68-9601-4FD5-96B4-3724B7B0DE8D}"/>
              </a:ext>
            </a:extLst>
          </p:cNvPr>
          <p:cNvSpPr txBox="1"/>
          <p:nvPr/>
        </p:nvSpPr>
        <p:spPr>
          <a:xfrm>
            <a:off x="335869" y="4310104"/>
            <a:ext cx="10735542" cy="9144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5903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F6D8E8-7899-45CC-8821-E76182E388D2}"/>
              </a:ext>
            </a:extLst>
          </p:cNvPr>
          <p:cNvSpPr>
            <a:spLocks noGrp="1"/>
          </p:cNvSpPr>
          <p:nvPr>
            <p:ph idx="1"/>
          </p:nvPr>
        </p:nvSpPr>
        <p:spPr>
          <a:xfrm>
            <a:off x="367846" y="1524001"/>
            <a:ext cx="10174648" cy="3899646"/>
          </a:xfrm>
        </p:spPr>
        <p:txBody>
          <a:bodyPr>
            <a:normAutofit lnSpcReduction="10000"/>
          </a:bodyPr>
          <a:lstStyle/>
          <a:p>
            <a:r>
              <a:rPr lang="en-GB" sz="2800" dirty="0"/>
              <a:t>The first thing to remember is that whilst you are the health or care expert, the person you are talking to is the expert on themselves. So let that person lead, as you steer the conversation. </a:t>
            </a:r>
          </a:p>
          <a:p>
            <a:r>
              <a:rPr lang="en-GB" sz="2800" dirty="0"/>
              <a:t>Find out what that person knows, thinks, and feels first. Understand what really matters to them before discussing physical activity and its benefits. </a:t>
            </a:r>
          </a:p>
          <a:p>
            <a:r>
              <a:rPr lang="en-GB" sz="2800" dirty="0"/>
              <a:t>It’s about identifying what part physical activity can play in someone’s life and how it will help them achieve what really matters to them. </a:t>
            </a:r>
          </a:p>
          <a:p>
            <a:endParaRPr lang="en-GB" dirty="0"/>
          </a:p>
        </p:txBody>
      </p:sp>
      <p:sp>
        <p:nvSpPr>
          <p:cNvPr id="4" name="TextBox 3">
            <a:extLst>
              <a:ext uri="{FF2B5EF4-FFF2-40B4-BE49-F238E27FC236}">
                <a16:creationId xmlns:a16="http://schemas.microsoft.com/office/drawing/2014/main" id="{59624972-C722-410D-B72D-9988DEFB9DC1}"/>
              </a:ext>
            </a:extLst>
          </p:cNvPr>
          <p:cNvSpPr txBox="1"/>
          <p:nvPr/>
        </p:nvSpPr>
        <p:spPr>
          <a:xfrm>
            <a:off x="367846" y="1524001"/>
            <a:ext cx="10174648" cy="1147481"/>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31B4D7D5-BBD2-4C2F-8530-3C02914C25E9}"/>
              </a:ext>
            </a:extLst>
          </p:cNvPr>
          <p:cNvSpPr txBox="1"/>
          <p:nvPr/>
        </p:nvSpPr>
        <p:spPr>
          <a:xfrm>
            <a:off x="367846" y="2850776"/>
            <a:ext cx="10255330" cy="1147481"/>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8EF2FBE5-0490-4329-85BA-977F9BF5C2BB}"/>
              </a:ext>
            </a:extLst>
          </p:cNvPr>
          <p:cNvSpPr txBox="1"/>
          <p:nvPr/>
        </p:nvSpPr>
        <p:spPr>
          <a:xfrm>
            <a:off x="367846" y="4114800"/>
            <a:ext cx="9493330" cy="1219199"/>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0988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52E955-A1B8-495D-A68F-7F584B2123D6}"/>
              </a:ext>
            </a:extLst>
          </p:cNvPr>
          <p:cNvSpPr/>
          <p:nvPr/>
        </p:nvSpPr>
        <p:spPr>
          <a:xfrm>
            <a:off x="6317364" y="856669"/>
            <a:ext cx="3871488" cy="24709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Listen</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People are the experts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Try to take the time to pause activities to listen and reflect.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Actively listen for emphasis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Pick up on emotion to uncover important information </a:t>
            </a:r>
          </a:p>
        </p:txBody>
      </p:sp>
      <p:sp>
        <p:nvSpPr>
          <p:cNvPr id="5" name="Rectangle 4">
            <a:extLst>
              <a:ext uri="{FF2B5EF4-FFF2-40B4-BE49-F238E27FC236}">
                <a16:creationId xmlns:a16="http://schemas.microsoft.com/office/drawing/2014/main" id="{9A8E123E-9814-4EA9-804B-825CA5354D3C}"/>
              </a:ext>
            </a:extLst>
          </p:cNvPr>
          <p:cNvSpPr/>
          <p:nvPr/>
        </p:nvSpPr>
        <p:spPr>
          <a:xfrm>
            <a:off x="2366126" y="856669"/>
            <a:ext cx="3729873" cy="2470992"/>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Ask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What's important to the individual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individual to be In control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Use a person centred approach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person to be involved in decision making. </a:t>
            </a:r>
          </a:p>
        </p:txBody>
      </p:sp>
      <p:sp>
        <p:nvSpPr>
          <p:cNvPr id="6" name="Rectangle 5">
            <a:extLst>
              <a:ext uri="{FF2B5EF4-FFF2-40B4-BE49-F238E27FC236}">
                <a16:creationId xmlns:a16="http://schemas.microsoft.com/office/drawing/2014/main" id="{C33A62A4-5BFB-4741-AF78-1A45511C2651}"/>
              </a:ext>
            </a:extLst>
          </p:cNvPr>
          <p:cNvSpPr/>
          <p:nvPr/>
        </p:nvSpPr>
        <p:spPr>
          <a:xfrm>
            <a:off x="2366128" y="3530338"/>
            <a:ext cx="3729872" cy="2380268"/>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Uncover concerns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about all the concerns, worries and challenges the person is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Show them that what they are saying matters.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This builds confidence and trust. </a:t>
            </a:r>
          </a:p>
        </p:txBody>
      </p:sp>
      <p:sp>
        <p:nvSpPr>
          <p:cNvPr id="7" name="Rectangle 6">
            <a:extLst>
              <a:ext uri="{FF2B5EF4-FFF2-40B4-BE49-F238E27FC236}">
                <a16:creationId xmlns:a16="http://schemas.microsoft.com/office/drawing/2014/main" id="{6FE94AB4-38E6-4DBE-869C-7E004F021814}"/>
              </a:ext>
            </a:extLst>
          </p:cNvPr>
          <p:cNvSpPr/>
          <p:nvPr/>
        </p:nvSpPr>
        <p:spPr>
          <a:xfrm>
            <a:off x="6317362" y="3530338"/>
            <a:ext cx="3871489" cy="238026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Summarise</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Repeat back to them and summarise what you have agreed.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Help reinforce the conversation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how they are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Acknowledge that the conversation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dosent</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stop here! </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57BED1D-E813-4AAE-B07A-1A835217906B}"/>
              </a:ext>
            </a:extLst>
          </p:cNvPr>
          <p:cNvSpPr txBox="1"/>
          <p:nvPr/>
        </p:nvSpPr>
        <p:spPr>
          <a:xfrm>
            <a:off x="6249970" y="726457"/>
            <a:ext cx="4053527" cy="2731416"/>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071E8234-D506-4CED-B280-CF6EC6EAC4AA}"/>
              </a:ext>
            </a:extLst>
          </p:cNvPr>
          <p:cNvSpPr txBox="1"/>
          <p:nvPr/>
        </p:nvSpPr>
        <p:spPr>
          <a:xfrm>
            <a:off x="2251481" y="3486747"/>
            <a:ext cx="3998490" cy="2528724"/>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3793CF64-4A15-461F-AC27-B73B3AB53704}"/>
              </a:ext>
            </a:extLst>
          </p:cNvPr>
          <p:cNvSpPr txBox="1"/>
          <p:nvPr/>
        </p:nvSpPr>
        <p:spPr>
          <a:xfrm>
            <a:off x="6210646" y="3327661"/>
            <a:ext cx="4160242" cy="273141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33952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725A-04C7-4C08-8FFF-4A8B26EFE5A5}"/>
              </a:ext>
            </a:extLst>
          </p:cNvPr>
          <p:cNvSpPr>
            <a:spLocks noGrp="1"/>
          </p:cNvSpPr>
          <p:nvPr>
            <p:ph type="title"/>
          </p:nvPr>
        </p:nvSpPr>
        <p:spPr>
          <a:xfrm>
            <a:off x="2863022" y="177391"/>
            <a:ext cx="9692640" cy="878523"/>
          </a:xfrm>
        </p:spPr>
        <p:txBody>
          <a:bodyPr/>
          <a:lstStyle/>
          <a:p>
            <a:r>
              <a:rPr lang="en-GB" dirty="0"/>
              <a:t>Starting Conversations </a:t>
            </a:r>
          </a:p>
        </p:txBody>
      </p:sp>
      <p:pic>
        <p:nvPicPr>
          <p:cNvPr id="6" name="Picture 5">
            <a:extLst>
              <a:ext uri="{FF2B5EF4-FFF2-40B4-BE49-F238E27FC236}">
                <a16:creationId xmlns:a16="http://schemas.microsoft.com/office/drawing/2014/main" id="{0D12EAB7-461B-4E0C-98CE-B6CD02FB5BF1}"/>
              </a:ext>
            </a:extLst>
          </p:cNvPr>
          <p:cNvPicPr>
            <a:picLocks noChangeAspect="1"/>
          </p:cNvPicPr>
          <p:nvPr/>
        </p:nvPicPr>
        <p:blipFill rotWithShape="1">
          <a:blip r:embed="rId3"/>
          <a:srcRect l="9926" t="23987" r="60368" b="11699"/>
          <a:stretch/>
        </p:blipFill>
        <p:spPr>
          <a:xfrm>
            <a:off x="1219198" y="1288996"/>
            <a:ext cx="8310283" cy="4880925"/>
          </a:xfrm>
          <a:prstGeom prst="rect">
            <a:avLst/>
          </a:prstGeom>
        </p:spPr>
      </p:pic>
      <p:sp>
        <p:nvSpPr>
          <p:cNvPr id="12" name="Rectangle 11">
            <a:extLst>
              <a:ext uri="{FF2B5EF4-FFF2-40B4-BE49-F238E27FC236}">
                <a16:creationId xmlns:a16="http://schemas.microsoft.com/office/drawing/2014/main" id="{24212AAD-A85C-4045-9265-6219F7E8B979}"/>
              </a:ext>
            </a:extLst>
          </p:cNvPr>
          <p:cNvSpPr/>
          <p:nvPr/>
        </p:nvSpPr>
        <p:spPr>
          <a:xfrm>
            <a:off x="1138518" y="1288996"/>
            <a:ext cx="8919882"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1E548FF-3F67-45DE-A155-416C9B164D6D}"/>
              </a:ext>
            </a:extLst>
          </p:cNvPr>
          <p:cNvSpPr/>
          <p:nvPr/>
        </p:nvSpPr>
        <p:spPr>
          <a:xfrm>
            <a:off x="1219198" y="1981200"/>
            <a:ext cx="8525437"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28D140F-0ABF-4D5B-B751-06592AB26288}"/>
              </a:ext>
            </a:extLst>
          </p:cNvPr>
          <p:cNvSpPr/>
          <p:nvPr/>
        </p:nvSpPr>
        <p:spPr>
          <a:xfrm>
            <a:off x="1219198" y="2673404"/>
            <a:ext cx="6965578"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6C6E61-5115-4974-BD95-7D59CEC0898D}"/>
              </a:ext>
            </a:extLst>
          </p:cNvPr>
          <p:cNvSpPr/>
          <p:nvPr/>
        </p:nvSpPr>
        <p:spPr>
          <a:xfrm>
            <a:off x="1219198" y="3365608"/>
            <a:ext cx="8310283"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978167C-E726-4E09-95AB-53F0870B9870}"/>
              </a:ext>
            </a:extLst>
          </p:cNvPr>
          <p:cNvSpPr/>
          <p:nvPr/>
        </p:nvSpPr>
        <p:spPr>
          <a:xfrm>
            <a:off x="1219198" y="4057812"/>
            <a:ext cx="6615955" cy="621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DB8EEC1-77AB-47F1-B898-D1C75CC596CC}"/>
              </a:ext>
            </a:extLst>
          </p:cNvPr>
          <p:cNvSpPr/>
          <p:nvPr/>
        </p:nvSpPr>
        <p:spPr>
          <a:xfrm>
            <a:off x="1219198" y="4679576"/>
            <a:ext cx="8310283"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31406EB-3BA0-4B74-85F3-3E733FA238D7}"/>
              </a:ext>
            </a:extLst>
          </p:cNvPr>
          <p:cNvSpPr/>
          <p:nvPr/>
        </p:nvSpPr>
        <p:spPr>
          <a:xfrm>
            <a:off x="1219198" y="5371780"/>
            <a:ext cx="6373908"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13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8C12-8E16-40E1-895D-BA504987BB96}"/>
              </a:ext>
            </a:extLst>
          </p:cNvPr>
          <p:cNvSpPr>
            <a:spLocks noGrp="1"/>
          </p:cNvSpPr>
          <p:nvPr>
            <p:ph type="title"/>
          </p:nvPr>
        </p:nvSpPr>
        <p:spPr>
          <a:xfrm>
            <a:off x="2943705" y="69814"/>
            <a:ext cx="9692640" cy="878523"/>
          </a:xfrm>
        </p:spPr>
        <p:txBody>
          <a:bodyPr/>
          <a:lstStyle/>
          <a:p>
            <a:r>
              <a:rPr lang="en-GB" dirty="0"/>
              <a:t>Scenario 1</a:t>
            </a:r>
          </a:p>
        </p:txBody>
      </p:sp>
      <p:sp>
        <p:nvSpPr>
          <p:cNvPr id="3" name="Content Placeholder 2">
            <a:extLst>
              <a:ext uri="{FF2B5EF4-FFF2-40B4-BE49-F238E27FC236}">
                <a16:creationId xmlns:a16="http://schemas.microsoft.com/office/drawing/2014/main" id="{A7D8EB18-2336-48C6-A08E-768C286CF27F}"/>
              </a:ext>
            </a:extLst>
          </p:cNvPr>
          <p:cNvSpPr>
            <a:spLocks noGrp="1"/>
          </p:cNvSpPr>
          <p:nvPr>
            <p:ph idx="1"/>
          </p:nvPr>
        </p:nvSpPr>
        <p:spPr>
          <a:xfrm>
            <a:off x="282727" y="1351293"/>
            <a:ext cx="10232873" cy="4744707"/>
          </a:xfrm>
        </p:spPr>
        <p:txBody>
          <a:bodyPr>
            <a:normAutofit fontScale="92500" lnSpcReduction="20000"/>
          </a:bodyPr>
          <a:lstStyle/>
          <a:p>
            <a:pPr marL="0" indent="0">
              <a:buNone/>
            </a:pPr>
            <a:r>
              <a:rPr lang="en-GB" sz="2800" dirty="0"/>
              <a:t>Kate is 60, a supply teacher and lives with depression.</a:t>
            </a:r>
          </a:p>
          <a:p>
            <a:pPr marL="0" indent="0">
              <a:buNone/>
            </a:pPr>
            <a:r>
              <a:rPr lang="en-GB" sz="2800" dirty="0"/>
              <a:t>Rachel is 62, a P.E Teacher, is highly active and has been a dancer all her life.</a:t>
            </a:r>
          </a:p>
          <a:p>
            <a:pPr marL="0" indent="0">
              <a:buNone/>
            </a:pPr>
            <a:r>
              <a:rPr lang="en-GB" sz="2800" dirty="0"/>
              <a:t>Kate expressed frustration at Rachel who’d often say with the best intent, </a:t>
            </a:r>
            <a:r>
              <a:rPr lang="en-GB" sz="2800" i="1" dirty="0"/>
              <a:t>‘Why don’t you start running, join a walking club or sign up to the local leisure club, that’s what I do and it helps on so many levels. I’ll come with you.’</a:t>
            </a:r>
            <a:r>
              <a:rPr lang="en-GB" sz="2800" dirty="0"/>
              <a:t> </a:t>
            </a:r>
          </a:p>
          <a:p>
            <a:pPr marL="0" indent="0">
              <a:buNone/>
            </a:pPr>
            <a:r>
              <a:rPr lang="en-GB" sz="2800" dirty="0"/>
              <a:t>Kate described how her friend simply didn’t understand that the idea of those things filled her with complete horror on many levels, not least because on some days she doesn’t even feel up to getting dressed. She described how well-meant comments like this damage her feeling of self-worth further, triggering feelings of guilt and uselessness as she compares herself unfavourably to others, placing more barriers in the way. </a:t>
            </a:r>
          </a:p>
          <a:p>
            <a:endParaRPr lang="en-GB" sz="3200" dirty="0"/>
          </a:p>
        </p:txBody>
      </p:sp>
    </p:spTree>
    <p:extLst>
      <p:ext uri="{BB962C8B-B14F-4D97-AF65-F5344CB8AC3E}">
        <p14:creationId xmlns:p14="http://schemas.microsoft.com/office/powerpoint/2010/main" val="1016190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0794-2364-4FA3-9E5F-C473B0EA4108}"/>
              </a:ext>
            </a:extLst>
          </p:cNvPr>
          <p:cNvSpPr>
            <a:spLocks noGrp="1"/>
          </p:cNvSpPr>
          <p:nvPr>
            <p:ph type="title"/>
          </p:nvPr>
        </p:nvSpPr>
        <p:spPr/>
        <p:txBody>
          <a:bodyPr/>
          <a:lstStyle/>
          <a:p>
            <a:r>
              <a:rPr lang="en-GB" dirty="0"/>
              <a:t>Scenario 2 </a:t>
            </a:r>
          </a:p>
        </p:txBody>
      </p:sp>
      <p:sp>
        <p:nvSpPr>
          <p:cNvPr id="3" name="Content Placeholder 2">
            <a:extLst>
              <a:ext uri="{FF2B5EF4-FFF2-40B4-BE49-F238E27FC236}">
                <a16:creationId xmlns:a16="http://schemas.microsoft.com/office/drawing/2014/main" id="{25B9B260-C4A2-4D57-9985-64C0E1613C7D}"/>
              </a:ext>
            </a:extLst>
          </p:cNvPr>
          <p:cNvSpPr>
            <a:spLocks noGrp="1"/>
          </p:cNvSpPr>
          <p:nvPr>
            <p:ph idx="1"/>
          </p:nvPr>
        </p:nvSpPr>
        <p:spPr>
          <a:xfrm>
            <a:off x="430598" y="1649993"/>
            <a:ext cx="10721495" cy="4351337"/>
          </a:xfrm>
        </p:spPr>
        <p:txBody>
          <a:bodyPr>
            <a:normAutofit/>
          </a:bodyPr>
          <a:lstStyle/>
          <a:p>
            <a:pPr marL="0" indent="0">
              <a:buNone/>
            </a:pPr>
            <a:r>
              <a:rPr lang="en-GB" sz="2400" dirty="0"/>
              <a:t>Alison, a 53-year-old woman who attended an asthma check-up at her local GP practice.</a:t>
            </a:r>
          </a:p>
          <a:p>
            <a:pPr marL="0" indent="0">
              <a:buNone/>
            </a:pPr>
            <a:r>
              <a:rPr lang="en-GB" sz="2400" dirty="0"/>
              <a:t>As part of the appointment Alison was weighed. The nurse commented on her weight positively, it was consistent and well-managed. The nurse then started talking about how she wished she could stay at a weight like that, found it hard to lose weight after the menopause and couldn’t find enough time to do regular exercise. </a:t>
            </a:r>
          </a:p>
          <a:p>
            <a:pPr marL="0" indent="0">
              <a:buNone/>
            </a:pPr>
            <a:r>
              <a:rPr lang="en-GB" sz="2400" dirty="0"/>
              <a:t>Alison came away feeling that the appointment was a waste of time, just a tick box exercise and that the NHS weren’t interested in her well-being at all.</a:t>
            </a:r>
          </a:p>
        </p:txBody>
      </p:sp>
    </p:spTree>
    <p:extLst>
      <p:ext uri="{BB962C8B-B14F-4D97-AF65-F5344CB8AC3E}">
        <p14:creationId xmlns:p14="http://schemas.microsoft.com/office/powerpoint/2010/main" val="2760889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15F3-7B40-4AD6-89AD-896F5099D232}"/>
              </a:ext>
            </a:extLst>
          </p:cNvPr>
          <p:cNvSpPr>
            <a:spLocks noGrp="1"/>
          </p:cNvSpPr>
          <p:nvPr>
            <p:ph type="title"/>
          </p:nvPr>
        </p:nvSpPr>
        <p:spPr/>
        <p:txBody>
          <a:bodyPr/>
          <a:lstStyle/>
          <a:p>
            <a:r>
              <a:rPr lang="en-GB" dirty="0"/>
              <a:t>Scenario 3 </a:t>
            </a:r>
          </a:p>
        </p:txBody>
      </p:sp>
      <p:sp>
        <p:nvSpPr>
          <p:cNvPr id="3" name="TextBox 2">
            <a:extLst>
              <a:ext uri="{FF2B5EF4-FFF2-40B4-BE49-F238E27FC236}">
                <a16:creationId xmlns:a16="http://schemas.microsoft.com/office/drawing/2014/main" id="{95CDB72E-F493-4AB5-8B5E-01D8E1FA2E30}"/>
              </a:ext>
            </a:extLst>
          </p:cNvPr>
          <p:cNvSpPr txBox="1"/>
          <p:nvPr/>
        </p:nvSpPr>
        <p:spPr>
          <a:xfrm>
            <a:off x="493058" y="1389529"/>
            <a:ext cx="10112189" cy="452431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Ross, 35 an autistic person, with a mild learning disability was weighed at an annual health check. He became upset when the doctor talked about exercise as a way to manage his weight.</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The doctor backed off, and moved away from the subject of exercise, not wanting to upset him more.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Ross explained after to his mum that he was upset because he didn’t understand a lot of what the doctor was saying to him about blood pressure and BMI, and it scared him.</a:t>
            </a:r>
          </a:p>
          <a:p>
            <a:r>
              <a:rPr lang="en-GB" sz="2400" dirty="0">
                <a:latin typeface="Calibri" panose="020F0502020204030204" pitchFamily="34" charset="0"/>
                <a:ea typeface="Calibri" panose="020F0502020204030204" pitchFamily="34" charset="0"/>
                <a:cs typeface="Calibri" panose="020F0502020204030204" pitchFamily="34" charset="0"/>
              </a:rPr>
              <a:t>Ross would have liked to talk about exercise, he enjoys it. He walks his dog every day and is a member of a local football team.</a:t>
            </a:r>
          </a:p>
        </p:txBody>
      </p:sp>
    </p:spTree>
    <p:extLst>
      <p:ext uri="{BB962C8B-B14F-4D97-AF65-F5344CB8AC3E}">
        <p14:creationId xmlns:p14="http://schemas.microsoft.com/office/powerpoint/2010/main" val="733228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BB75-5EEC-4F73-ACFE-EDAA70A9318F}"/>
              </a:ext>
            </a:extLst>
          </p:cNvPr>
          <p:cNvSpPr>
            <a:spLocks noGrp="1"/>
          </p:cNvSpPr>
          <p:nvPr>
            <p:ph type="ctrTitle"/>
          </p:nvPr>
        </p:nvSpPr>
        <p:spPr/>
        <p:txBody>
          <a:bodyPr/>
          <a:lstStyle/>
          <a:p>
            <a:r>
              <a:rPr lang="en-GB" dirty="0"/>
              <a:t>Signposting Opportunities </a:t>
            </a:r>
          </a:p>
        </p:txBody>
      </p:sp>
    </p:spTree>
    <p:extLst>
      <p:ext uri="{BB962C8B-B14F-4D97-AF65-F5344CB8AC3E}">
        <p14:creationId xmlns:p14="http://schemas.microsoft.com/office/powerpoint/2010/main" val="2023265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C4FA-3B4F-4BCC-A6D2-F3DE07AFBB4B}"/>
              </a:ext>
            </a:extLst>
          </p:cNvPr>
          <p:cNvSpPr>
            <a:spLocks noGrp="1"/>
          </p:cNvSpPr>
          <p:nvPr>
            <p:ph type="title"/>
          </p:nvPr>
        </p:nvSpPr>
        <p:spPr/>
        <p:txBody>
          <a:bodyPr/>
          <a:lstStyle/>
          <a:p>
            <a:r>
              <a:rPr lang="en-GB" dirty="0"/>
              <a:t>Introduction </a:t>
            </a:r>
          </a:p>
        </p:txBody>
      </p:sp>
      <p:sp>
        <p:nvSpPr>
          <p:cNvPr id="3" name="Content Placeholder 2">
            <a:extLst>
              <a:ext uri="{FF2B5EF4-FFF2-40B4-BE49-F238E27FC236}">
                <a16:creationId xmlns:a16="http://schemas.microsoft.com/office/drawing/2014/main" id="{ECD4C8D4-55F2-4B6B-8CC7-395D82351E48}"/>
              </a:ext>
            </a:extLst>
          </p:cNvPr>
          <p:cNvSpPr>
            <a:spLocks noGrp="1"/>
          </p:cNvSpPr>
          <p:nvPr>
            <p:ph idx="1"/>
          </p:nvPr>
        </p:nvSpPr>
        <p:spPr>
          <a:xfrm>
            <a:off x="345757" y="1545996"/>
            <a:ext cx="10429079" cy="4219664"/>
          </a:xfrm>
        </p:spPr>
        <p:txBody>
          <a:bodyPr>
            <a:normAutofit lnSpcReduction="10000"/>
          </a:bodyPr>
          <a:lstStyle/>
          <a:p>
            <a:pPr marL="0" indent="0">
              <a:buNone/>
            </a:pPr>
            <a:r>
              <a:rPr lang="en-GB" dirty="0"/>
              <a:t>Welcome to this session, designed to help people working in health and social care to encourage the people they support to increase their movement and activity levels.</a:t>
            </a:r>
          </a:p>
          <a:p>
            <a:r>
              <a:rPr lang="en-GB" dirty="0"/>
              <a:t>Supporting people to lead more physically active lives is not only great for health, but brings wider economic, social, and organisational benefits too. When you work in health and social care, you play a key role in helping people to unlock these benefits, but research insights tell us there are many challenges to face.</a:t>
            </a:r>
          </a:p>
          <a:p>
            <a:r>
              <a:rPr lang="en-GB" dirty="0"/>
              <a:t>Today, our aims are to:</a:t>
            </a:r>
          </a:p>
          <a:p>
            <a:pPr lvl="0"/>
            <a:r>
              <a:rPr lang="en-GB" dirty="0"/>
              <a:t>Recognise those challenges,</a:t>
            </a:r>
          </a:p>
          <a:p>
            <a:pPr lvl="0"/>
            <a:r>
              <a:rPr lang="en-GB" dirty="0"/>
              <a:t>Break down the barriers that exist for people whether cultural, leadership or personal,</a:t>
            </a:r>
          </a:p>
          <a:p>
            <a:pPr lvl="0"/>
            <a:r>
              <a:rPr lang="en-GB" dirty="0"/>
              <a:t>Explore solutions, and </a:t>
            </a:r>
          </a:p>
          <a:p>
            <a:pPr lvl="0"/>
            <a:r>
              <a:rPr lang="en-GB" dirty="0"/>
              <a:t>Increase your confidence, skill and knowledge in approaching conversations with people about moving more and being more active.</a:t>
            </a:r>
          </a:p>
          <a:p>
            <a:endParaRPr lang="en-GB" dirty="0"/>
          </a:p>
        </p:txBody>
      </p:sp>
      <p:sp>
        <p:nvSpPr>
          <p:cNvPr id="4" name="Rectangle 3">
            <a:extLst>
              <a:ext uri="{FF2B5EF4-FFF2-40B4-BE49-F238E27FC236}">
                <a16:creationId xmlns:a16="http://schemas.microsoft.com/office/drawing/2014/main" id="{C1ED817D-3DF4-8AD3-DB5E-5F9660B435EA}"/>
              </a:ext>
            </a:extLst>
          </p:cNvPr>
          <p:cNvSpPr/>
          <p:nvPr/>
        </p:nvSpPr>
        <p:spPr>
          <a:xfrm>
            <a:off x="345757" y="1545996"/>
            <a:ext cx="10878055" cy="17799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116338A-A123-915C-111C-02E40F7FD930}"/>
              </a:ext>
            </a:extLst>
          </p:cNvPr>
          <p:cNvSpPr/>
          <p:nvPr/>
        </p:nvSpPr>
        <p:spPr>
          <a:xfrm>
            <a:off x="345757" y="3254188"/>
            <a:ext cx="10044337" cy="2357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76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ACC1CD-ACB1-7894-7D25-87A2BBD4F1DF}"/>
              </a:ext>
            </a:extLst>
          </p:cNvPr>
          <p:cNvPicPr>
            <a:picLocks noGrp="1" noChangeAspect="1"/>
          </p:cNvPicPr>
          <p:nvPr>
            <p:ph idx="1"/>
          </p:nvPr>
        </p:nvPicPr>
        <p:blipFill rotWithShape="1">
          <a:blip r:embed="rId2"/>
          <a:srcRect l="2712" t="18971" r="50985" b="6129"/>
          <a:stretch/>
        </p:blipFill>
        <p:spPr>
          <a:xfrm>
            <a:off x="5091070" y="0"/>
            <a:ext cx="6975425" cy="3173506"/>
          </a:xfrm>
        </p:spPr>
      </p:pic>
      <p:pic>
        <p:nvPicPr>
          <p:cNvPr id="7" name="Picture 6">
            <a:extLst>
              <a:ext uri="{FF2B5EF4-FFF2-40B4-BE49-F238E27FC236}">
                <a16:creationId xmlns:a16="http://schemas.microsoft.com/office/drawing/2014/main" id="{CF5141C9-18A2-92E8-18D4-40F14D38FA14}"/>
              </a:ext>
            </a:extLst>
          </p:cNvPr>
          <p:cNvPicPr>
            <a:picLocks noChangeAspect="1"/>
          </p:cNvPicPr>
          <p:nvPr/>
        </p:nvPicPr>
        <p:blipFill rotWithShape="1">
          <a:blip r:embed="rId3"/>
          <a:srcRect l="662" t="14575" r="50736" b="8300"/>
          <a:stretch/>
        </p:blipFill>
        <p:spPr>
          <a:xfrm>
            <a:off x="0" y="3429000"/>
            <a:ext cx="6457978" cy="2882154"/>
          </a:xfrm>
          <a:prstGeom prst="rect">
            <a:avLst/>
          </a:prstGeom>
        </p:spPr>
      </p:pic>
      <p:pic>
        <p:nvPicPr>
          <p:cNvPr id="9" name="Picture 8">
            <a:extLst>
              <a:ext uri="{FF2B5EF4-FFF2-40B4-BE49-F238E27FC236}">
                <a16:creationId xmlns:a16="http://schemas.microsoft.com/office/drawing/2014/main" id="{5C470D0A-0318-7E10-F7C6-CD1BD22B9B77}"/>
              </a:ext>
            </a:extLst>
          </p:cNvPr>
          <p:cNvPicPr>
            <a:picLocks noChangeAspect="1"/>
          </p:cNvPicPr>
          <p:nvPr/>
        </p:nvPicPr>
        <p:blipFill rotWithShape="1">
          <a:blip r:embed="rId4"/>
          <a:srcRect l="50000"/>
          <a:stretch/>
        </p:blipFill>
        <p:spPr>
          <a:xfrm>
            <a:off x="7718612" y="3843307"/>
            <a:ext cx="4116350" cy="2315448"/>
          </a:xfrm>
          <a:prstGeom prst="rect">
            <a:avLst/>
          </a:prstGeom>
        </p:spPr>
      </p:pic>
      <p:pic>
        <p:nvPicPr>
          <p:cNvPr id="13" name="Picture 12">
            <a:extLst>
              <a:ext uri="{FF2B5EF4-FFF2-40B4-BE49-F238E27FC236}">
                <a16:creationId xmlns:a16="http://schemas.microsoft.com/office/drawing/2014/main" id="{D2A37AB0-14D0-347D-4E75-E9C8D81AF398}"/>
              </a:ext>
            </a:extLst>
          </p:cNvPr>
          <p:cNvPicPr>
            <a:picLocks noChangeAspect="1"/>
          </p:cNvPicPr>
          <p:nvPr/>
        </p:nvPicPr>
        <p:blipFill rotWithShape="1">
          <a:blip r:embed="rId5"/>
          <a:srcRect l="1765" t="13529" r="50000" b="5947"/>
          <a:stretch/>
        </p:blipFill>
        <p:spPr>
          <a:xfrm>
            <a:off x="125505" y="682137"/>
            <a:ext cx="4638015" cy="2177604"/>
          </a:xfrm>
          <a:prstGeom prst="rect">
            <a:avLst/>
          </a:prstGeom>
        </p:spPr>
      </p:pic>
    </p:spTree>
    <p:extLst>
      <p:ext uri="{BB962C8B-B14F-4D97-AF65-F5344CB8AC3E}">
        <p14:creationId xmlns:p14="http://schemas.microsoft.com/office/powerpoint/2010/main" val="89023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639DD-4570-444D-9C91-20583DBD6C08}"/>
              </a:ext>
            </a:extLst>
          </p:cNvPr>
          <p:cNvSpPr>
            <a:spLocks noGrp="1"/>
          </p:cNvSpPr>
          <p:nvPr>
            <p:ph type="ctrTitle"/>
          </p:nvPr>
        </p:nvSpPr>
        <p:spPr>
          <a:xfrm>
            <a:off x="2773680" y="3506151"/>
            <a:ext cx="9418320" cy="2205318"/>
          </a:xfrm>
        </p:spPr>
        <p:txBody>
          <a:bodyPr>
            <a:normAutofit/>
          </a:bodyPr>
          <a:lstStyle/>
          <a:p>
            <a:pPr algn="l"/>
            <a:r>
              <a:rPr lang="en-GB" sz="4000" dirty="0">
                <a:solidFill>
                  <a:schemeClr val="accent1"/>
                </a:solidFill>
              </a:rPr>
              <a:t>Julie.Smith@yorkshiresport.org</a:t>
            </a:r>
            <a:br>
              <a:rPr lang="en-GB" sz="4000" dirty="0"/>
            </a:br>
            <a:r>
              <a:rPr lang="en-GB" sz="4000" dirty="0">
                <a:solidFill>
                  <a:schemeClr val="accent1"/>
                </a:solidFill>
                <a:hlinkClick r:id="rId2">
                  <a:extLst>
                    <a:ext uri="{A12FA001-AC4F-418D-AE19-62706E023703}">
                      <ahyp:hlinkClr xmlns:ahyp="http://schemas.microsoft.com/office/drawing/2018/hyperlinkcolor" val="tx"/>
                    </a:ext>
                  </a:extLst>
                </a:hlinkClick>
              </a:rPr>
              <a:t>Katy.Fillingham@yorkshiresport.org</a:t>
            </a:r>
            <a:br>
              <a:rPr lang="en-GB" sz="4000" dirty="0"/>
            </a:br>
            <a:endParaRPr lang="en-GB" sz="4000" dirty="0"/>
          </a:p>
        </p:txBody>
      </p:sp>
      <p:sp>
        <p:nvSpPr>
          <p:cNvPr id="4" name="TextBox 3">
            <a:extLst>
              <a:ext uri="{FF2B5EF4-FFF2-40B4-BE49-F238E27FC236}">
                <a16:creationId xmlns:a16="http://schemas.microsoft.com/office/drawing/2014/main" id="{D7F52AA2-CC6E-4F59-AE65-318E1F803C52}"/>
              </a:ext>
            </a:extLst>
          </p:cNvPr>
          <p:cNvSpPr txBox="1"/>
          <p:nvPr/>
        </p:nvSpPr>
        <p:spPr>
          <a:xfrm>
            <a:off x="2967316" y="1936376"/>
            <a:ext cx="7701791" cy="1015663"/>
          </a:xfrm>
          <a:prstGeom prst="rect">
            <a:avLst/>
          </a:prstGeom>
          <a:noFill/>
        </p:spPr>
        <p:txBody>
          <a:bodyPr wrap="square" rtlCol="0">
            <a:spAutoFit/>
          </a:bodyPr>
          <a:lstStyle/>
          <a:p>
            <a:r>
              <a:rPr lang="en-GB" sz="6000" dirty="0">
                <a:latin typeface="Gill Sans MT" panose="020B0502020104020203" pitchFamily="34" charset="0"/>
              </a:rPr>
              <a:t>Contact Information </a:t>
            </a:r>
          </a:p>
        </p:txBody>
      </p:sp>
    </p:spTree>
    <p:extLst>
      <p:ext uri="{BB962C8B-B14F-4D97-AF65-F5344CB8AC3E}">
        <p14:creationId xmlns:p14="http://schemas.microsoft.com/office/powerpoint/2010/main" val="1170755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17CBF-A493-441C-B50F-92B17D34E54B}"/>
              </a:ext>
            </a:extLst>
          </p:cNvPr>
          <p:cNvSpPr>
            <a:spLocks noGrp="1"/>
          </p:cNvSpPr>
          <p:nvPr>
            <p:ph type="ctrTitle"/>
          </p:nvPr>
        </p:nvSpPr>
        <p:spPr>
          <a:xfrm>
            <a:off x="6360459" y="1177541"/>
            <a:ext cx="5690393" cy="341610"/>
          </a:xfrm>
        </p:spPr>
        <p:txBody>
          <a:bodyPr>
            <a:normAutofit fontScale="90000"/>
          </a:bodyPr>
          <a:lstStyle/>
          <a:p>
            <a:r>
              <a:rPr lang="en-GB" dirty="0"/>
              <a:t>Thank you </a:t>
            </a:r>
          </a:p>
        </p:txBody>
      </p:sp>
      <p:pic>
        <p:nvPicPr>
          <p:cNvPr id="3" name="Picture 2">
            <a:extLst>
              <a:ext uri="{FF2B5EF4-FFF2-40B4-BE49-F238E27FC236}">
                <a16:creationId xmlns:a16="http://schemas.microsoft.com/office/drawing/2014/main" id="{6307B6A8-2289-2FEC-FD95-BCB68CF75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311" y="1519151"/>
            <a:ext cx="5132295" cy="5132295"/>
          </a:xfrm>
          <a:prstGeom prst="rect">
            <a:avLst/>
          </a:prstGeom>
        </p:spPr>
      </p:pic>
    </p:spTree>
    <p:extLst>
      <p:ext uri="{BB962C8B-B14F-4D97-AF65-F5344CB8AC3E}">
        <p14:creationId xmlns:p14="http://schemas.microsoft.com/office/powerpoint/2010/main" val="88472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8D9B-49C6-4544-B6F7-7FD54C832314}"/>
              </a:ext>
            </a:extLst>
          </p:cNvPr>
          <p:cNvSpPr>
            <a:spLocks noGrp="1"/>
          </p:cNvSpPr>
          <p:nvPr>
            <p:ph type="title"/>
          </p:nvPr>
        </p:nvSpPr>
        <p:spPr>
          <a:xfrm>
            <a:off x="3607093" y="204286"/>
            <a:ext cx="9692640" cy="878523"/>
          </a:xfrm>
        </p:spPr>
        <p:txBody>
          <a:bodyPr/>
          <a:lstStyle/>
          <a:p>
            <a:r>
              <a:rPr lang="en-GB" dirty="0"/>
              <a:t>Resource Bank </a:t>
            </a:r>
          </a:p>
        </p:txBody>
      </p:sp>
      <p:pic>
        <p:nvPicPr>
          <p:cNvPr id="6" name="Content Placeholder 3">
            <a:extLst>
              <a:ext uri="{FF2B5EF4-FFF2-40B4-BE49-F238E27FC236}">
                <a16:creationId xmlns:a16="http://schemas.microsoft.com/office/drawing/2014/main" id="{57555BC1-0B3E-E9B7-8E16-878A49D96685}"/>
              </a:ext>
            </a:extLst>
          </p:cNvPr>
          <p:cNvPicPr>
            <a:picLocks noGrp="1" noChangeAspect="1"/>
          </p:cNvPicPr>
          <p:nvPr>
            <p:ph idx="1"/>
          </p:nvPr>
        </p:nvPicPr>
        <p:blipFill>
          <a:blip r:embed="rId2"/>
          <a:stretch>
            <a:fillRect/>
          </a:stretch>
        </p:blipFill>
        <p:spPr>
          <a:xfrm>
            <a:off x="3090583" y="1371507"/>
            <a:ext cx="4351337" cy="4351337"/>
          </a:xfrm>
          <a:prstGeom prst="rect">
            <a:avLst/>
          </a:prstGeom>
        </p:spPr>
      </p:pic>
    </p:spTree>
    <p:extLst>
      <p:ext uri="{BB962C8B-B14F-4D97-AF65-F5344CB8AC3E}">
        <p14:creationId xmlns:p14="http://schemas.microsoft.com/office/powerpoint/2010/main" val="235647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BE9-2B52-4263-A6DC-92E4DC47717F}"/>
              </a:ext>
            </a:extLst>
          </p:cNvPr>
          <p:cNvSpPr>
            <a:spLocks noGrp="1"/>
          </p:cNvSpPr>
          <p:nvPr>
            <p:ph type="title"/>
          </p:nvPr>
        </p:nvSpPr>
        <p:spPr/>
        <p:txBody>
          <a:bodyPr/>
          <a:lstStyle/>
          <a:p>
            <a:r>
              <a:rPr lang="en-GB" dirty="0"/>
              <a:t>The Definition of Physical Activity</a:t>
            </a:r>
          </a:p>
        </p:txBody>
      </p:sp>
      <p:pic>
        <p:nvPicPr>
          <p:cNvPr id="2050" name="Picture 2" descr="First thing that comes to mind by xQUATROx on DeviantArt">
            <a:extLst>
              <a:ext uri="{FF2B5EF4-FFF2-40B4-BE49-F238E27FC236}">
                <a16:creationId xmlns:a16="http://schemas.microsoft.com/office/drawing/2014/main" id="{AD35AC16-228E-4CD3-BDEA-CF9A76009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468" y="1603746"/>
            <a:ext cx="6782192" cy="384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35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471E7-48D4-47AC-B566-43204A828AF7}"/>
              </a:ext>
            </a:extLst>
          </p:cNvPr>
          <p:cNvSpPr>
            <a:spLocks noGrp="1"/>
          </p:cNvSpPr>
          <p:nvPr>
            <p:ph idx="1"/>
          </p:nvPr>
        </p:nvSpPr>
        <p:spPr>
          <a:xfrm>
            <a:off x="345758" y="1499164"/>
            <a:ext cx="4047133" cy="4351337"/>
          </a:xfrm>
        </p:spPr>
        <p:txBody>
          <a:bodyPr>
            <a:normAutofit/>
          </a:bodyPr>
          <a:lstStyle/>
          <a:p>
            <a:pPr marL="0" indent="0">
              <a:buNone/>
            </a:pPr>
            <a:r>
              <a:rPr lang="en-GB" sz="2800" b="1" dirty="0">
                <a:solidFill>
                  <a:srgbClr val="00B050"/>
                </a:solidFill>
                <a:latin typeface="+mj-lt"/>
              </a:rPr>
              <a:t>Physical Activity </a:t>
            </a:r>
          </a:p>
          <a:p>
            <a:pPr marL="0" indent="0">
              <a:buNone/>
            </a:pPr>
            <a:r>
              <a:rPr lang="en-GB" sz="2800" dirty="0"/>
              <a:t>Any movement that is carried out by the muscles that require energy. </a:t>
            </a:r>
          </a:p>
          <a:p>
            <a:pPr marL="0" indent="0">
              <a:buNone/>
            </a:pPr>
            <a:endParaRPr lang="en-GB" sz="2800" dirty="0"/>
          </a:p>
          <a:p>
            <a:pPr marL="0" indent="0">
              <a:buNone/>
            </a:pPr>
            <a:r>
              <a:rPr lang="en-GB" sz="2800" dirty="0"/>
              <a:t>In other words, it is any movement a person does. </a:t>
            </a:r>
          </a:p>
          <a:p>
            <a:endParaRPr lang="en-GB" dirty="0"/>
          </a:p>
        </p:txBody>
      </p:sp>
      <p:sp>
        <p:nvSpPr>
          <p:cNvPr id="4" name="TextBox 3">
            <a:extLst>
              <a:ext uri="{FF2B5EF4-FFF2-40B4-BE49-F238E27FC236}">
                <a16:creationId xmlns:a16="http://schemas.microsoft.com/office/drawing/2014/main" id="{2DE96521-7130-4A76-B843-97CBC145330C}"/>
              </a:ext>
            </a:extLst>
          </p:cNvPr>
          <p:cNvSpPr txBox="1"/>
          <p:nvPr/>
        </p:nvSpPr>
        <p:spPr>
          <a:xfrm>
            <a:off x="4675695" y="3188442"/>
            <a:ext cx="2055044" cy="1107996"/>
          </a:xfrm>
          <a:prstGeom prst="rect">
            <a:avLst/>
          </a:prstGeom>
          <a:noFill/>
        </p:spPr>
        <p:txBody>
          <a:bodyPr wrap="square" rtlCol="0">
            <a:spAutoFit/>
          </a:bodyPr>
          <a:lstStyle/>
          <a:p>
            <a:r>
              <a:rPr lang="en-GB" sz="6600" dirty="0">
                <a:solidFill>
                  <a:srgbClr val="00B050"/>
                </a:solidFill>
              </a:rPr>
              <a:t>VS</a:t>
            </a:r>
          </a:p>
        </p:txBody>
      </p:sp>
      <p:sp>
        <p:nvSpPr>
          <p:cNvPr id="5" name="TextBox 4">
            <a:extLst>
              <a:ext uri="{FF2B5EF4-FFF2-40B4-BE49-F238E27FC236}">
                <a16:creationId xmlns:a16="http://schemas.microsoft.com/office/drawing/2014/main" id="{C9510527-3C2F-4BE6-9DD8-B32F5B9D1778}"/>
              </a:ext>
            </a:extLst>
          </p:cNvPr>
          <p:cNvSpPr txBox="1"/>
          <p:nvPr/>
        </p:nvSpPr>
        <p:spPr>
          <a:xfrm>
            <a:off x="6730739" y="1306168"/>
            <a:ext cx="4892510" cy="3970318"/>
          </a:xfrm>
          <a:prstGeom prst="rect">
            <a:avLst/>
          </a:prstGeom>
          <a:noFill/>
        </p:spPr>
        <p:txBody>
          <a:bodyPr wrap="square" rtlCol="0">
            <a:spAutoFit/>
          </a:bodyPr>
          <a:lstStyle/>
          <a:p>
            <a:r>
              <a:rPr lang="en-GB" sz="2800" b="1" dirty="0">
                <a:solidFill>
                  <a:srgbClr val="00B050"/>
                </a:solidFill>
              </a:rPr>
              <a:t>Exercise </a:t>
            </a:r>
          </a:p>
          <a:p>
            <a:endParaRPr lang="en-GB" sz="2800" dirty="0"/>
          </a:p>
          <a:p>
            <a:r>
              <a:rPr lang="en-GB" sz="2800" dirty="0"/>
              <a:t>Is typically planned, structured, repetitive and intentional movement. </a:t>
            </a:r>
          </a:p>
          <a:p>
            <a:endParaRPr lang="en-GB" sz="2800" dirty="0"/>
          </a:p>
          <a:p>
            <a:r>
              <a:rPr lang="en-GB" sz="2800" dirty="0"/>
              <a:t>Exercise is also intended to improve or maintain physical fitness. </a:t>
            </a:r>
          </a:p>
        </p:txBody>
      </p:sp>
      <p:sp>
        <p:nvSpPr>
          <p:cNvPr id="2" name="Rectangle 1">
            <a:extLst>
              <a:ext uri="{FF2B5EF4-FFF2-40B4-BE49-F238E27FC236}">
                <a16:creationId xmlns:a16="http://schemas.microsoft.com/office/drawing/2014/main" id="{697C4F2B-070D-60DF-A050-D53A0CF89FC5}"/>
              </a:ext>
            </a:extLst>
          </p:cNvPr>
          <p:cNvSpPr/>
          <p:nvPr/>
        </p:nvSpPr>
        <p:spPr>
          <a:xfrm>
            <a:off x="6553200" y="1192306"/>
            <a:ext cx="5002306" cy="4084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2C7D3A-BD0F-057E-0182-B734B7A04C73}"/>
              </a:ext>
            </a:extLst>
          </p:cNvPr>
          <p:cNvSpPr/>
          <p:nvPr/>
        </p:nvSpPr>
        <p:spPr>
          <a:xfrm>
            <a:off x="4607952" y="3188442"/>
            <a:ext cx="1662444" cy="1107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44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070E-1CA3-4ADB-B9B9-104CF959B517}"/>
              </a:ext>
            </a:extLst>
          </p:cNvPr>
          <p:cNvSpPr>
            <a:spLocks noGrp="1"/>
          </p:cNvSpPr>
          <p:nvPr>
            <p:ph type="title"/>
          </p:nvPr>
        </p:nvSpPr>
        <p:spPr/>
        <p:txBody>
          <a:bodyPr/>
          <a:lstStyle/>
          <a:p>
            <a:r>
              <a:rPr lang="en-GB" dirty="0"/>
              <a:t>Quiz </a:t>
            </a:r>
          </a:p>
        </p:txBody>
      </p:sp>
      <p:sp>
        <p:nvSpPr>
          <p:cNvPr id="7" name="Content Placeholder 6">
            <a:extLst>
              <a:ext uri="{FF2B5EF4-FFF2-40B4-BE49-F238E27FC236}">
                <a16:creationId xmlns:a16="http://schemas.microsoft.com/office/drawing/2014/main" id="{6AAA273B-C3D1-4ED4-8782-1002A0605F33}"/>
              </a:ext>
            </a:extLst>
          </p:cNvPr>
          <p:cNvSpPr>
            <a:spLocks noGrp="1"/>
          </p:cNvSpPr>
          <p:nvPr>
            <p:ph idx="1"/>
          </p:nvPr>
        </p:nvSpPr>
        <p:spPr>
          <a:xfrm>
            <a:off x="430598" y="1649993"/>
            <a:ext cx="10466787" cy="4351337"/>
          </a:xfrm>
        </p:spPr>
        <p:txBody>
          <a:bodyPr>
            <a:normAutofit/>
          </a:bodyPr>
          <a:lstStyle/>
          <a:p>
            <a:pPr marL="0" indent="0">
              <a:buNone/>
            </a:pPr>
            <a:r>
              <a:rPr lang="en-GB" sz="2800" dirty="0">
                <a:solidFill>
                  <a:schemeClr val="accent4">
                    <a:lumMod val="75000"/>
                  </a:schemeClr>
                </a:solidFill>
              </a:rPr>
              <a:t>1. W</a:t>
            </a:r>
            <a:r>
              <a:rPr lang="en-GB" sz="2800" dirty="0">
                <a:solidFill>
                  <a:schemeClr val="accent4">
                    <a:lumMod val="75000"/>
                  </a:schemeClr>
                </a:solidFill>
                <a:latin typeface="Gill Sans MT" panose="020B0502020104020203" pitchFamily="34" charset="0"/>
              </a:rPr>
              <a:t>hat are the UK current physical activity recommendations per week for adults? </a:t>
            </a:r>
          </a:p>
          <a:p>
            <a:endParaRPr lang="en-GB" sz="2800" dirty="0">
              <a:latin typeface="Gill Sans MT" panose="020B0502020104020203" pitchFamily="34" charset="0"/>
            </a:endParaRPr>
          </a:p>
          <a:p>
            <a:r>
              <a:rPr lang="en-GB" sz="2800" dirty="0"/>
              <a:t>A. 3 times 30 minutes </a:t>
            </a:r>
          </a:p>
          <a:p>
            <a:r>
              <a:rPr lang="en-GB" sz="2800" dirty="0"/>
              <a:t>B 2 times 60 minutes </a:t>
            </a:r>
          </a:p>
          <a:p>
            <a:r>
              <a:rPr lang="en-GB" sz="2800" dirty="0"/>
              <a:t>C. Every day 45 minutes </a:t>
            </a:r>
          </a:p>
          <a:p>
            <a:r>
              <a:rPr lang="en-GB" sz="2800" dirty="0"/>
              <a:t>D. 5 times 30 minutes </a:t>
            </a:r>
          </a:p>
          <a:p>
            <a:endParaRPr lang="en-GB" dirty="0"/>
          </a:p>
          <a:p>
            <a:endParaRPr lang="en-GB" dirty="0"/>
          </a:p>
        </p:txBody>
      </p:sp>
      <p:sp>
        <p:nvSpPr>
          <p:cNvPr id="8" name="TextBox 7">
            <a:extLst>
              <a:ext uri="{FF2B5EF4-FFF2-40B4-BE49-F238E27FC236}">
                <a16:creationId xmlns:a16="http://schemas.microsoft.com/office/drawing/2014/main" id="{E8BDD5EF-F5B6-4DCD-B1AF-7F0B2D3462B8}"/>
              </a:ext>
            </a:extLst>
          </p:cNvPr>
          <p:cNvSpPr txBox="1"/>
          <p:nvPr/>
        </p:nvSpPr>
        <p:spPr>
          <a:xfrm>
            <a:off x="304801" y="2911261"/>
            <a:ext cx="3899554" cy="914400"/>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31334066-CF67-49DC-8C68-6D43744B731D}"/>
              </a:ext>
            </a:extLst>
          </p:cNvPr>
          <p:cNvSpPr txBox="1"/>
          <p:nvPr/>
        </p:nvSpPr>
        <p:spPr>
          <a:xfrm>
            <a:off x="430598" y="3733524"/>
            <a:ext cx="3899554" cy="530360"/>
          </a:xfrm>
          <a:prstGeom prst="rect">
            <a:avLst/>
          </a:prstGeom>
          <a:solidFill>
            <a:schemeClr val="bg1"/>
          </a:solidFill>
          <a:ln>
            <a:solidFill>
              <a:schemeClr val="bg1"/>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8CF73E17-6A11-42EC-BC8B-EB98FCFC0896}"/>
              </a:ext>
            </a:extLst>
          </p:cNvPr>
          <p:cNvSpPr txBox="1"/>
          <p:nvPr/>
        </p:nvSpPr>
        <p:spPr>
          <a:xfrm>
            <a:off x="352094" y="4416712"/>
            <a:ext cx="4056561" cy="55534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67E5DE84-3951-4128-A649-53C93E8A3B79}"/>
              </a:ext>
            </a:extLst>
          </p:cNvPr>
          <p:cNvSpPr txBox="1"/>
          <p:nvPr/>
        </p:nvSpPr>
        <p:spPr>
          <a:xfrm>
            <a:off x="326745" y="5146432"/>
            <a:ext cx="4097517" cy="530360"/>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6BBEF404-5821-4C3E-8D58-28F8E9702533}"/>
              </a:ext>
            </a:extLst>
          </p:cNvPr>
          <p:cNvSpPr txBox="1"/>
          <p:nvPr/>
        </p:nvSpPr>
        <p:spPr>
          <a:xfrm>
            <a:off x="4912551" y="3708826"/>
            <a:ext cx="5486508" cy="707886"/>
          </a:xfrm>
          <a:prstGeom prst="rect">
            <a:avLst/>
          </a:prstGeom>
          <a:solidFill>
            <a:schemeClr val="tx2"/>
          </a:solidFill>
        </p:spPr>
        <p:txBody>
          <a:bodyPr wrap="square" rtlCol="0">
            <a:spAutoFit/>
          </a:bodyPr>
          <a:lstStyle/>
          <a:p>
            <a:r>
              <a:rPr lang="en-GB" sz="4000" dirty="0"/>
              <a:t>D. 5 times 30 minutes </a:t>
            </a:r>
          </a:p>
        </p:txBody>
      </p:sp>
      <p:sp>
        <p:nvSpPr>
          <p:cNvPr id="13" name="TextBox 12">
            <a:extLst>
              <a:ext uri="{FF2B5EF4-FFF2-40B4-BE49-F238E27FC236}">
                <a16:creationId xmlns:a16="http://schemas.microsoft.com/office/drawing/2014/main" id="{CC32801C-0065-4FD9-B340-DC6EFF219C30}"/>
              </a:ext>
            </a:extLst>
          </p:cNvPr>
          <p:cNvSpPr txBox="1"/>
          <p:nvPr/>
        </p:nvSpPr>
        <p:spPr>
          <a:xfrm>
            <a:off x="4865182" y="2885811"/>
            <a:ext cx="5993335" cy="18797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3427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theme/theme1.xml><?xml version="1.0" encoding="utf-8"?>
<a:theme xmlns:a="http://schemas.openxmlformats.org/drawingml/2006/main" name="Powerpoint Presentation template - Foundation info-2">
  <a:themeElements>
    <a:clrScheme name="Custom 2">
      <a:dk1>
        <a:sysClr val="windowText" lastClr="000000"/>
      </a:dk1>
      <a:lt1>
        <a:sysClr val="window" lastClr="FFFFFF"/>
      </a:lt1>
      <a:dk2>
        <a:srgbClr val="93C01F"/>
      </a:dk2>
      <a:lt2>
        <a:srgbClr val="E3DED1"/>
      </a:lt2>
      <a:accent1>
        <a:srgbClr val="93C01F"/>
      </a:accent1>
      <a:accent2>
        <a:srgbClr val="93C01F"/>
      </a:accent2>
      <a:accent3>
        <a:srgbClr val="C0CF3A"/>
      </a:accent3>
      <a:accent4>
        <a:srgbClr val="029676"/>
      </a:accent4>
      <a:accent5>
        <a:srgbClr val="4AB5C4"/>
      </a:accent5>
      <a:accent6>
        <a:srgbClr val="0989B1"/>
      </a:accent6>
      <a:hlink>
        <a:srgbClr val="93C01F"/>
      </a:hlink>
      <a:folHlink>
        <a:srgbClr val="BA6906"/>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Powerpoint template - 2021 update" id="{C8A8ECA9-C94B-4329-BF55-26F06CDD56C4}" vid="{731D83E9-7714-4BCE-A401-07CF9ACF618D}"/>
    </a:ext>
  </a:extLst>
</a:theme>
</file>

<file path=ppt/theme/theme2.xml><?xml version="1.0" encoding="utf-8"?>
<a:theme xmlns:a="http://schemas.openxmlformats.org/drawingml/2006/main" name="Kirklees HCP FINAL">
  <a:themeElements>
    <a:clrScheme name="HCP">
      <a:dk1>
        <a:srgbClr val="262262"/>
      </a:dk1>
      <a:lt1>
        <a:srgbClr val="FFFFFF"/>
      </a:lt1>
      <a:dk2>
        <a:srgbClr val="2B3990"/>
      </a:dk2>
      <a:lt2>
        <a:srgbClr val="00A79D"/>
      </a:lt2>
      <a:accent1>
        <a:srgbClr val="00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HCP slide pack FINAL  -  Read-Only" id="{4D6AB9FF-5443-47FD-AC7D-59A0EE54F675}" vid="{E638C590-33D9-47C8-AA48-777F6A1A6A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9486</TotalTime>
  <Words>3219</Words>
  <Application>Microsoft Macintosh PowerPoint</Application>
  <PresentationFormat>Widescreen</PresentationFormat>
  <Paragraphs>305</Paragraphs>
  <Slides>52</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Arial</vt:lpstr>
      <vt:lpstr>Arial Black</vt:lpstr>
      <vt:lpstr>Calibri</vt:lpstr>
      <vt:lpstr>Century Schoolbook</vt:lpstr>
      <vt:lpstr>Gill Sans MT</vt:lpstr>
      <vt:lpstr>Segoe UI</vt:lpstr>
      <vt:lpstr>Times New Roman</vt:lpstr>
      <vt:lpstr>Wingdings 2</vt:lpstr>
      <vt:lpstr>Powerpoint Presentation template - Foundation info-2</vt:lpstr>
      <vt:lpstr>Kirklees HCP FINAL</vt:lpstr>
      <vt:lpstr>Welcome </vt:lpstr>
      <vt:lpstr>Who are Yorkshire Sport Foundation?</vt:lpstr>
      <vt:lpstr>Group Agreement </vt:lpstr>
      <vt:lpstr>PowerPoint Presentation</vt:lpstr>
      <vt:lpstr>Introduction </vt:lpstr>
      <vt:lpstr>Resource Bank </vt:lpstr>
      <vt:lpstr>The Definition of Physical Activity</vt:lpstr>
      <vt:lpstr>PowerPoint Presentation</vt:lpstr>
      <vt:lpstr>Quiz </vt:lpstr>
      <vt:lpstr>2. What frequency are the UK recommendations on strength training per week? </vt:lpstr>
      <vt:lpstr>3. What is the average time the UK population per day sit down? </vt:lpstr>
      <vt:lpstr>4. People who don’t regularly exercise lose what % of muscle strength by age 65? </vt:lpstr>
      <vt:lpstr>PowerPoint Presentation</vt:lpstr>
      <vt:lpstr>What is Physical Activity?</vt:lpstr>
      <vt:lpstr>PowerPoint Presentation</vt:lpstr>
      <vt:lpstr>In todays world </vt:lpstr>
      <vt:lpstr>PowerPoint Presentation</vt:lpstr>
      <vt:lpstr>Different Intensities </vt:lpstr>
      <vt:lpstr>Levels of Activity  </vt:lpstr>
      <vt:lpstr>PowerPoint Presentation</vt:lpstr>
      <vt:lpstr>Who gains the most? </vt:lpstr>
      <vt:lpstr>PowerPoint Presentation</vt:lpstr>
      <vt:lpstr>PowerPoint Presentation</vt:lpstr>
      <vt:lpstr>PowerPoint Presentation</vt:lpstr>
      <vt:lpstr>PowerPoint Presentation</vt:lpstr>
      <vt:lpstr>Benefits and Barriers  To Moving More </vt:lpstr>
      <vt:lpstr>PowerPoint Presentation</vt:lpstr>
      <vt:lpstr>Benefits to Moving More </vt:lpstr>
      <vt:lpstr>The Dahlgren-Whitehead Rainbow (1991)</vt:lpstr>
      <vt:lpstr>PowerPoint Presentation</vt:lpstr>
      <vt:lpstr>The 5 Ways of Wellbeing</vt:lpstr>
      <vt:lpstr>Comfort Break</vt:lpstr>
      <vt:lpstr>Barriers to Physical Activity </vt:lpstr>
      <vt:lpstr>Behaviour Change</vt:lpstr>
      <vt:lpstr>COM-B Model </vt:lpstr>
      <vt:lpstr>PowerPoint Presentation</vt:lpstr>
      <vt:lpstr>Goal setting </vt:lpstr>
      <vt:lpstr>Goal setting </vt:lpstr>
      <vt:lpstr>Goal setting </vt:lpstr>
      <vt:lpstr>Guided goal setting </vt:lpstr>
      <vt:lpstr>Having Active Conversations</vt:lpstr>
      <vt:lpstr>How we can best support others?</vt:lpstr>
      <vt:lpstr>PowerPoint Presentation</vt:lpstr>
      <vt:lpstr>PowerPoint Presentation</vt:lpstr>
      <vt:lpstr>Starting Conversations </vt:lpstr>
      <vt:lpstr>Scenario 1</vt:lpstr>
      <vt:lpstr>Scenario 2 </vt:lpstr>
      <vt:lpstr>Scenario 3 </vt:lpstr>
      <vt:lpstr>Signposting Opportunities </vt:lpstr>
      <vt:lpstr>PowerPoint Presentation</vt:lpstr>
      <vt:lpstr>Julie.Smith@yorkshiresport.org Katy.Fillingham@yorkshiresport.org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Stockdale</dc:creator>
  <cp:lastModifiedBy>Julian Pratt</cp:lastModifiedBy>
  <cp:revision>215</cp:revision>
  <dcterms:created xsi:type="dcterms:W3CDTF">2023-04-03T12:51:56Z</dcterms:created>
  <dcterms:modified xsi:type="dcterms:W3CDTF">2024-07-31T10:26:30Z</dcterms:modified>
</cp:coreProperties>
</file>